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05" r:id="rId2"/>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D72"/>
    <a:srgbClr val="F6B69F"/>
    <a:srgbClr val="F9C9B8"/>
    <a:srgbClr val="DE8A6C"/>
    <a:srgbClr val="856451"/>
    <a:srgbClr val="ECBDAC"/>
    <a:srgbClr val="E95130"/>
    <a:srgbClr val="E2987E"/>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228" autoAdjust="0"/>
    <p:restoredTop sz="93590" autoAdjust="0"/>
  </p:normalViewPr>
  <p:slideViewPr>
    <p:cSldViewPr snapToGrid="0" snapToObjects="1">
      <p:cViewPr>
        <p:scale>
          <a:sx n="81" d="100"/>
          <a:sy n="81" d="100"/>
        </p:scale>
        <p:origin x="3360" y="16"/>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image" Target="../media/image2.jpeg"/><Relationship Id="rId7"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205390"/>
            <a:ext cx="6307455" cy="623455"/>
          </a:xfrm>
        </p:spPr>
        <p:txBody>
          <a:bodyPr>
            <a:normAutofit/>
          </a:bodyPr>
          <a:lstStyle/>
          <a:p>
            <a:r>
              <a:rPr lang="en-AU" sz="2400" dirty="0">
                <a:solidFill>
                  <a:srgbClr val="856451"/>
                </a:solidFill>
                <a:latin typeface="MillerBanner Roman" panose="02000503080000020003" pitchFamily="2" charset="0"/>
              </a:rPr>
              <a:t>C</a:t>
            </a:r>
            <a:r>
              <a:rPr lang="en-AU" sz="2400" dirty="0" smtClean="0">
                <a:solidFill>
                  <a:srgbClr val="856451"/>
                </a:solidFill>
                <a:latin typeface="MillerBanner Roman" panose="02000503080000020003" pitchFamily="2" charset="0"/>
              </a:rPr>
              <a:t>ircle of Influence Activity</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graphicFrame>
        <p:nvGraphicFramePr>
          <p:cNvPr id="21" name="Chart 20"/>
          <p:cNvGraphicFramePr/>
          <p:nvPr>
            <p:extLst>
              <p:ext uri="{D42A27DB-BD31-4B8C-83A1-F6EECF244321}">
                <p14:modId xmlns:p14="http://schemas.microsoft.com/office/powerpoint/2010/main" val="692637996"/>
              </p:ext>
            </p:extLst>
          </p:nvPr>
        </p:nvGraphicFramePr>
        <p:xfrm>
          <a:off x="3458843" y="6842385"/>
          <a:ext cx="1852930" cy="1191260"/>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24"/>
          <p:cNvSpPr txBox="1"/>
          <p:nvPr/>
        </p:nvSpPr>
        <p:spPr>
          <a:xfrm>
            <a:off x="232410" y="1727935"/>
            <a:ext cx="6311265" cy="1308050"/>
          </a:xfrm>
          <a:prstGeom prst="rect">
            <a:avLst/>
          </a:prstGeom>
          <a:noFill/>
        </p:spPr>
        <p:txBody>
          <a:bodyPr wrap="square" rtlCol="0">
            <a:spAutoFit/>
          </a:bodyPr>
          <a:lstStyle/>
          <a:p>
            <a:pPr>
              <a:spcAft>
                <a:spcPts val="600"/>
              </a:spcAft>
            </a:pPr>
            <a:r>
              <a:rPr lang="en-AU" sz="1300" dirty="0" smtClean="0">
                <a:solidFill>
                  <a:srgbClr val="DE8A6C"/>
                </a:solidFill>
                <a:latin typeface="MillerBanner Roman" panose="02000503080000020003" pitchFamily="2" charset="0"/>
              </a:rPr>
              <a:t>Circle of influence</a:t>
            </a:r>
            <a:br>
              <a:rPr lang="en-AU" sz="1300" dirty="0" smtClean="0">
                <a:solidFill>
                  <a:srgbClr val="DE8A6C"/>
                </a:solidFill>
                <a:latin typeface="MillerBanner Roman" panose="02000503080000020003" pitchFamily="2" charset="0"/>
              </a:rPr>
            </a:br>
            <a:r>
              <a:rPr lang="en-AU" sz="1100" dirty="0" smtClean="0">
                <a:solidFill>
                  <a:schemeClr val="tx1">
                    <a:lumMod val="85000"/>
                    <a:lumOff val="15000"/>
                  </a:schemeClr>
                </a:solidFill>
                <a:latin typeface="Calibri" charset="0"/>
                <a:ea typeface="Calibri" charset="0"/>
                <a:cs typeface="Calibri" charset="0"/>
              </a:rPr>
              <a:t>We can choose to focus all of our energy on the outer reaches of our circle of concern. We could be annoyed by the actions of others, and lose our temper over traffic conditions. However, becoming frustrated over things we cannot control only leads to higher levels of </a:t>
            </a:r>
            <a:r>
              <a:rPr lang="en-AU" sz="1100" i="1" dirty="0" smtClean="0">
                <a:solidFill>
                  <a:schemeClr val="tx1">
                    <a:lumMod val="85000"/>
                    <a:lumOff val="15000"/>
                  </a:schemeClr>
                </a:solidFill>
                <a:latin typeface="Calibri" charset="0"/>
                <a:ea typeface="Calibri" charset="0"/>
                <a:cs typeface="Calibri" charset="0"/>
              </a:rPr>
              <a:t>frustration</a:t>
            </a:r>
            <a:r>
              <a:rPr lang="en-AU" sz="1100" dirty="0" smtClean="0">
                <a:solidFill>
                  <a:schemeClr val="tx1">
                    <a:lumMod val="85000"/>
                    <a:lumOff val="15000"/>
                  </a:schemeClr>
                </a:solidFill>
                <a:latin typeface="Calibri" charset="0"/>
                <a:ea typeface="Calibri" charset="0"/>
                <a:cs typeface="Calibri" charset="0"/>
              </a:rPr>
              <a:t>. Instead, by choosing to focus on the things in life we can influence, we can begin to plan and take action to improve some of our key concerns. By focusing on what you can influence, you will find that your impact expands further than you initially thought. </a:t>
            </a:r>
            <a:endParaRPr lang="en-AU" sz="1100" dirty="0">
              <a:solidFill>
                <a:schemeClr val="tx1">
                  <a:lumMod val="85000"/>
                  <a:lumOff val="15000"/>
                </a:schemeClr>
              </a:solidFill>
              <a:latin typeface="Calibri" charset="0"/>
              <a:ea typeface="Calibri" charset="0"/>
              <a:cs typeface="Calibri" charset="0"/>
            </a:endParaRPr>
          </a:p>
        </p:txBody>
      </p:sp>
      <p:sp>
        <p:nvSpPr>
          <p:cNvPr id="27" name="TextBox 26"/>
          <p:cNvSpPr txBox="1"/>
          <p:nvPr/>
        </p:nvSpPr>
        <p:spPr>
          <a:xfrm>
            <a:off x="232410" y="884944"/>
            <a:ext cx="6393179" cy="769441"/>
          </a:xfrm>
          <a:prstGeom prst="rect">
            <a:avLst/>
          </a:prstGeom>
          <a:noFill/>
        </p:spPr>
        <p:txBody>
          <a:bodyPr wrap="square" rtlCol="0">
            <a:spAutoFit/>
          </a:bodyPr>
          <a:lstStyle/>
          <a:p>
            <a:pPr algn="just">
              <a:spcAft>
                <a:spcPts val="600"/>
              </a:spcAft>
            </a:pPr>
            <a:r>
              <a:rPr lang="en-AU" sz="1100" dirty="0" smtClean="0">
                <a:latin typeface="Calibri" charset="0"/>
                <a:ea typeface="Calibri" charset="0"/>
                <a:cs typeface="Calibri" charset="0"/>
              </a:rPr>
              <a:t>This activity is designed to help you to think about the range of concerns you and your team face, and decide whether these concerns are within your circle of influence, or out of your control. By knowing what you can and cannot influence, you are better able to choose where you focus your energy, and take meaningful action on some of the concerns you encounter.</a:t>
            </a:r>
            <a:endParaRPr lang="en-AU" sz="1100" dirty="0">
              <a:latin typeface="Calibri" charset="0"/>
              <a:ea typeface="Calibri" charset="0"/>
              <a:cs typeface="Calibri" charset="0"/>
            </a:endParaRPr>
          </a:p>
        </p:txBody>
      </p:sp>
      <p:graphicFrame>
        <p:nvGraphicFramePr>
          <p:cNvPr id="33" name="Chart 32"/>
          <p:cNvGraphicFramePr/>
          <p:nvPr>
            <p:extLst>
              <p:ext uri="{D42A27DB-BD31-4B8C-83A1-F6EECF244321}">
                <p14:modId xmlns:p14="http://schemas.microsoft.com/office/powerpoint/2010/main" val="1462792228"/>
              </p:ext>
            </p:extLst>
          </p:nvPr>
        </p:nvGraphicFramePr>
        <p:xfrm>
          <a:off x="4974272" y="6826065"/>
          <a:ext cx="1852930" cy="1191260"/>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23" name="TextBox 22"/>
          <p:cNvSpPr txBox="1"/>
          <p:nvPr/>
        </p:nvSpPr>
        <p:spPr>
          <a:xfrm>
            <a:off x="2320966" y="5452472"/>
            <a:ext cx="4128659" cy="507831"/>
          </a:xfrm>
          <a:prstGeom prst="rect">
            <a:avLst/>
          </a:prstGeom>
          <a:noFill/>
        </p:spPr>
        <p:txBody>
          <a:bodyPr wrap="square" rtlCol="0">
            <a:spAutoFit/>
          </a:bodyPr>
          <a:lstStyle/>
          <a:p>
            <a:pPr algn="r">
              <a:spcAft>
                <a:spcPts val="600"/>
              </a:spcAft>
            </a:pPr>
            <a:r>
              <a:rPr lang="en-AU" sz="1100" i="1" dirty="0" smtClean="0">
                <a:latin typeface="Calibri" charset="0"/>
                <a:ea typeface="Calibri" charset="0"/>
                <a:cs typeface="Calibri" charset="0"/>
              </a:rPr>
              <a:t>A negative</a:t>
            </a:r>
            <a:r>
              <a:rPr lang="en-AU" sz="1100" b="1" i="1" dirty="0" smtClean="0">
                <a:latin typeface="Calibri" charset="0"/>
                <a:ea typeface="Calibri" charset="0"/>
                <a:cs typeface="Calibri" charset="0"/>
              </a:rPr>
              <a:t> </a:t>
            </a:r>
            <a:r>
              <a:rPr lang="en-AU" sz="1100" i="1" dirty="0" smtClean="0">
                <a:latin typeface="Calibri" charset="0"/>
                <a:ea typeface="Calibri" charset="0"/>
                <a:cs typeface="Calibri" charset="0"/>
              </a:rPr>
              <a:t>and</a:t>
            </a:r>
            <a:r>
              <a:rPr lang="en-AU" sz="1100" b="1" i="1" dirty="0" smtClean="0">
                <a:latin typeface="Calibri" charset="0"/>
                <a:ea typeface="Calibri" charset="0"/>
                <a:cs typeface="Calibri" charset="0"/>
              </a:rPr>
              <a:t> </a:t>
            </a:r>
            <a:r>
              <a:rPr lang="en-AU" sz="1100" i="1" dirty="0" smtClean="0">
                <a:latin typeface="Calibri" charset="0"/>
                <a:ea typeface="Calibri" charset="0"/>
                <a:cs typeface="Calibri" charset="0"/>
              </a:rPr>
              <a:t>reactive mindset reduces our circle of influence</a:t>
            </a:r>
            <a:endParaRPr lang="en-AU" sz="1100" i="1" dirty="0">
              <a:latin typeface="Calibri" charset="0"/>
              <a:ea typeface="Calibri" charset="0"/>
              <a:cs typeface="Calibri" charset="0"/>
            </a:endParaRPr>
          </a:p>
          <a:p>
            <a:pPr algn="r">
              <a:spcAft>
                <a:spcPts val="600"/>
              </a:spcAft>
            </a:pPr>
            <a:r>
              <a:rPr lang="en-AU" sz="1100" i="1" dirty="0" smtClean="0">
                <a:latin typeface="Calibri" charset="0"/>
                <a:ea typeface="Calibri" charset="0"/>
                <a:cs typeface="Calibri" charset="0"/>
              </a:rPr>
              <a:t>A proactive, </a:t>
            </a:r>
            <a:r>
              <a:rPr lang="en-AU" sz="1100" i="1" dirty="0">
                <a:latin typeface="Calibri" charset="0"/>
                <a:ea typeface="Calibri" charset="0"/>
                <a:cs typeface="Calibri" charset="0"/>
              </a:rPr>
              <a:t>p</a:t>
            </a:r>
            <a:r>
              <a:rPr lang="en-AU" sz="1100" i="1" dirty="0" smtClean="0">
                <a:latin typeface="Calibri" charset="0"/>
                <a:ea typeface="Calibri" charset="0"/>
                <a:cs typeface="Calibri" charset="0"/>
              </a:rPr>
              <a:t>ositive mindset enlarges our circle of influence </a:t>
            </a:r>
          </a:p>
        </p:txBody>
      </p:sp>
      <p:sp>
        <p:nvSpPr>
          <p:cNvPr id="5" name="Rectangle 4"/>
          <p:cNvSpPr/>
          <p:nvPr/>
        </p:nvSpPr>
        <p:spPr>
          <a:xfrm>
            <a:off x="2220741" y="6210068"/>
            <a:ext cx="4277379" cy="2546851"/>
          </a:xfrm>
          <a:prstGeom prst="rect">
            <a:avLst/>
          </a:prstGeom>
        </p:spPr>
        <p:txBody>
          <a:bodyPr wrap="square">
            <a:spAutoFit/>
          </a:bodyPr>
          <a:lstStyle/>
          <a:p>
            <a:pPr>
              <a:spcAft>
                <a:spcPts val="600"/>
              </a:spcAft>
            </a:pPr>
            <a:r>
              <a:rPr lang="en-AU" sz="1300" dirty="0">
                <a:solidFill>
                  <a:srgbClr val="DE8A6C"/>
                </a:solidFill>
                <a:latin typeface="MillerBanner Roman" panose="02000503080000020003" pitchFamily="2" charset="0"/>
              </a:rPr>
              <a:t>Circle of </a:t>
            </a:r>
            <a:r>
              <a:rPr lang="en-AU" sz="1300" dirty="0" smtClean="0">
                <a:solidFill>
                  <a:srgbClr val="DE8A6C"/>
                </a:solidFill>
                <a:latin typeface="MillerBanner Roman" panose="02000503080000020003" pitchFamily="2" charset="0"/>
              </a:rPr>
              <a:t>influence Team Activity</a:t>
            </a:r>
            <a:endParaRPr lang="en-AU" sz="1300" dirty="0">
              <a:solidFill>
                <a:srgbClr val="DE8A6C"/>
              </a:solidFill>
              <a:latin typeface="MillerBanner Roman" panose="02000503080000020003" pitchFamily="2" charset="0"/>
            </a:endParaRPr>
          </a:p>
          <a:p>
            <a:pPr marL="342900" lvl="0" indent="-342900">
              <a:lnSpc>
                <a:spcPct val="115000"/>
              </a:lnSpc>
              <a:spcAft>
                <a:spcPts val="600"/>
              </a:spcAft>
              <a:buFont typeface="+mj-lt"/>
              <a:buAutoNum type="arabicPeriod"/>
            </a:pPr>
            <a:r>
              <a:rPr lang="en-AU" sz="1100" dirty="0" smtClean="0">
                <a:solidFill>
                  <a:srgbClr val="282828"/>
                </a:solidFill>
                <a:latin typeface="Calibri" charset="0"/>
                <a:ea typeface="Calibri" charset="0"/>
                <a:cs typeface="Calibri" charset="0"/>
              </a:rPr>
              <a:t>Present </a:t>
            </a:r>
            <a:r>
              <a:rPr lang="en-AU" sz="1100" dirty="0">
                <a:solidFill>
                  <a:srgbClr val="282828"/>
                </a:solidFill>
                <a:latin typeface="Calibri" charset="0"/>
                <a:ea typeface="Calibri" charset="0"/>
                <a:cs typeface="Calibri" charset="0"/>
              </a:rPr>
              <a:t>the </a:t>
            </a:r>
            <a:r>
              <a:rPr lang="en-AU" sz="1100" dirty="0" smtClean="0">
                <a:solidFill>
                  <a:srgbClr val="282828"/>
                </a:solidFill>
                <a:latin typeface="Calibri" charset="0"/>
                <a:ea typeface="Calibri" charset="0"/>
                <a:cs typeface="Calibri" charset="0"/>
              </a:rPr>
              <a:t>circle of influence diagram as shown above. You </a:t>
            </a:r>
            <a:r>
              <a:rPr lang="en-AU" sz="1100" dirty="0">
                <a:solidFill>
                  <a:srgbClr val="282828"/>
                </a:solidFill>
                <a:latin typeface="Calibri" charset="0"/>
                <a:ea typeface="Calibri" charset="0"/>
                <a:cs typeface="Calibri" charset="0"/>
              </a:rPr>
              <a:t>can transpose this onto a whiteboard or a flipchart so you can capture lots of </a:t>
            </a:r>
            <a:r>
              <a:rPr lang="en-AU" sz="1100" dirty="0" smtClean="0">
                <a:solidFill>
                  <a:srgbClr val="282828"/>
                </a:solidFill>
                <a:latin typeface="Calibri" charset="0"/>
                <a:ea typeface="Calibri" charset="0"/>
                <a:cs typeface="Calibri" charset="0"/>
              </a:rPr>
              <a:t>information.</a:t>
            </a:r>
          </a:p>
          <a:p>
            <a:pPr marL="342900" lvl="0" indent="-342900">
              <a:lnSpc>
                <a:spcPct val="115000"/>
              </a:lnSpc>
              <a:spcAft>
                <a:spcPts val="600"/>
              </a:spcAft>
              <a:buFont typeface="+mj-lt"/>
              <a:buAutoNum type="arabicPeriod"/>
            </a:pPr>
            <a:r>
              <a:rPr lang="en-AU" sz="1100" dirty="0" smtClean="0">
                <a:solidFill>
                  <a:srgbClr val="282828"/>
                </a:solidFill>
                <a:latin typeface="Calibri" charset="0"/>
                <a:ea typeface="Calibri" charset="0"/>
                <a:cs typeface="Calibri" charset="0"/>
              </a:rPr>
              <a:t>Capture your teams thoughts on their current concerns, and work together to decide weather these concerns are inside of outside your collective circle of influence. </a:t>
            </a:r>
          </a:p>
          <a:p>
            <a:pPr marL="342900" lvl="0" indent="-342900">
              <a:lnSpc>
                <a:spcPct val="115000"/>
              </a:lnSpc>
              <a:spcAft>
                <a:spcPts val="600"/>
              </a:spcAft>
              <a:buFont typeface="+mj-lt"/>
              <a:buAutoNum type="arabicPeriod"/>
            </a:pPr>
            <a:r>
              <a:rPr lang="en-AU" sz="1100" dirty="0" smtClean="0">
                <a:solidFill>
                  <a:srgbClr val="282828"/>
                </a:solidFill>
                <a:latin typeface="Calibri" charset="0"/>
                <a:ea typeface="Calibri" charset="0"/>
                <a:cs typeface="Calibri" charset="0"/>
              </a:rPr>
              <a:t>As a group, decide the most important points to focus on that fit within the circle of influence (1-3). </a:t>
            </a:r>
          </a:p>
          <a:p>
            <a:pPr marL="342900" lvl="0" indent="-342900">
              <a:lnSpc>
                <a:spcPct val="115000"/>
              </a:lnSpc>
              <a:spcAft>
                <a:spcPts val="600"/>
              </a:spcAft>
              <a:buFont typeface="+mj-lt"/>
              <a:buAutoNum type="arabicPeriod"/>
            </a:pPr>
            <a:r>
              <a:rPr lang="en-AU" sz="1100" dirty="0" smtClean="0">
                <a:solidFill>
                  <a:srgbClr val="282828"/>
                </a:solidFill>
                <a:effectLst/>
                <a:latin typeface="Calibri" charset="0"/>
                <a:ea typeface="Calibri" charset="0"/>
                <a:cs typeface="Calibri" charset="0"/>
              </a:rPr>
              <a:t>You can then create SMART goals to address your primary concerns inside your circle of influence.</a:t>
            </a:r>
            <a:endParaRPr lang="en-GB" sz="1100" dirty="0">
              <a:effectLst/>
              <a:latin typeface="Calibri" charset="0"/>
              <a:ea typeface="Calibri" charset="0"/>
              <a:cs typeface="Calibri" charset="0"/>
            </a:endParaRPr>
          </a:p>
        </p:txBody>
      </p:sp>
      <p:sp>
        <p:nvSpPr>
          <p:cNvPr id="29" name="AutoShape 8"/>
          <p:cNvSpPr>
            <a:spLocks noChangeArrowheads="1"/>
          </p:cNvSpPr>
          <p:nvPr/>
        </p:nvSpPr>
        <p:spPr bwMode="auto">
          <a:xfrm>
            <a:off x="353895" y="4003166"/>
            <a:ext cx="1847850" cy="5283220"/>
          </a:xfrm>
          <a:prstGeom prst="roundRect">
            <a:avLst>
              <a:gd name="adj" fmla="val 11713"/>
            </a:avLst>
          </a:prstGeom>
          <a:solidFill>
            <a:srgbClr val="DE8D72"/>
          </a:solidFill>
          <a:ln w="9525">
            <a:noFill/>
            <a:round/>
            <a:headEnd/>
            <a:tailEnd/>
          </a:ln>
          <a:effectLst/>
          <a:extLst/>
        </p:spPr>
        <p:txBody>
          <a:bodyPr rot="0" vert="horz" wrap="square" lIns="91440" tIns="45720" rIns="91440" bIns="45720" anchor="t" anchorCtr="0" upright="1">
            <a:noAutofit/>
          </a:bodyPr>
          <a:lstStyle/>
          <a:p>
            <a:endParaRPr lang="en-GB"/>
          </a:p>
        </p:txBody>
      </p:sp>
      <p:sp>
        <p:nvSpPr>
          <p:cNvPr id="30" name="Text Box 10"/>
          <p:cNvSpPr txBox="1">
            <a:spLocks noChangeArrowheads="1"/>
          </p:cNvSpPr>
          <p:nvPr/>
        </p:nvSpPr>
        <p:spPr bwMode="auto">
          <a:xfrm>
            <a:off x="432812" y="4003166"/>
            <a:ext cx="1851997" cy="5187526"/>
          </a:xfrm>
          <a:prstGeom prst="rect">
            <a:avLst/>
          </a:prstGeom>
          <a:noFill/>
          <a:ln>
            <a:noFill/>
          </a:ln>
          <a:extLst>
            <a:ext uri="{909E8E84-426E-40dd-AFC4-6F175D3DCCD1}">
              <a14:hiddenFill xmlns:lc="http://schemas.openxmlformats.org/drawingml/2006/lockedCanvas" xmlns:o="urn:schemas-microsoft-com:office:office" xmlns:v="urn:schemas-microsoft-com:vml" xmlns:w10="urn:schemas-microsoft-com:office:word" xmlns:w="http://schemas.openxmlformats.org/wordprocessingml/2006/main" xmlns:a14="http://schemas.microsoft.com/office/drawing/2010/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solidFill>
                  <a:srgbClr val="FFFFFF"/>
                </a:solidFill>
              </a14:hiddenFill>
            </a:ext>
            <a:ext uri="{91240B29-F687-4f45-9708-019B960494DF}">
              <a14:hiddenLine xmlns:lc="http://schemas.openxmlformats.org/drawingml/2006/lockedCanvas" xmlns:o="urn:schemas-microsoft-com:office:office" xmlns:v="urn:schemas-microsoft-com:vml" xmlns:w10="urn:schemas-microsoft-com:office:word" xmlns:w="http://schemas.openxmlformats.org/wordprocessingml/2006/main" xmlns:a14="http://schemas.microsoft.com/office/drawing/2010/main" xmlns=""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AU" sz="1300" b="1" dirty="0">
                <a:solidFill>
                  <a:srgbClr val="FFFFFF"/>
                </a:solidFill>
                <a:effectLst/>
                <a:latin typeface="MillerBanner Roman" charset="0"/>
                <a:ea typeface="MillerBanner Roman" charset="0"/>
                <a:cs typeface="MillerBanner Roman" charset="0"/>
              </a:rPr>
              <a:t>Why do </a:t>
            </a:r>
            <a:r>
              <a:rPr lang="en-AU" sz="1300" b="1" dirty="0" smtClean="0">
                <a:solidFill>
                  <a:srgbClr val="FFFFFF"/>
                </a:solidFill>
                <a:effectLst/>
                <a:latin typeface="MillerBanner Roman" charset="0"/>
                <a:ea typeface="MillerBanner Roman" charset="0"/>
                <a:cs typeface="MillerBanner Roman" charset="0"/>
              </a:rPr>
              <a:t>it?</a:t>
            </a:r>
            <a:r>
              <a:rPr lang="en-GB" sz="1100" dirty="0">
                <a:latin typeface="MillerBanner Roman" charset="0"/>
                <a:ea typeface="MillerBanner Roman" charset="0"/>
                <a:cs typeface="MillerBanner Roman" charset="0"/>
              </a:rPr>
              <a:t/>
            </a:r>
            <a:br>
              <a:rPr lang="en-GB" sz="1100" dirty="0">
                <a:latin typeface="MillerBanner Roman" charset="0"/>
                <a:ea typeface="MillerBanner Roman" charset="0"/>
                <a:cs typeface="MillerBanner Roman" charset="0"/>
              </a:rPr>
            </a:br>
            <a:r>
              <a:rPr lang="en-AU" sz="1100" dirty="0" smtClean="0">
                <a:solidFill>
                  <a:srgbClr val="FFFFFF"/>
                </a:solidFill>
                <a:effectLst/>
                <a:latin typeface="Calibri" charset="0"/>
                <a:ea typeface="Calibri" charset="0"/>
                <a:cs typeface="Calibri" charset="0"/>
              </a:rPr>
              <a:t>Complete the </a:t>
            </a:r>
            <a:r>
              <a:rPr lang="en-AU" sz="1100" dirty="0">
                <a:solidFill>
                  <a:srgbClr val="FFFFFF"/>
                </a:solidFill>
                <a:effectLst/>
                <a:latin typeface="Calibri" charset="0"/>
                <a:ea typeface="Calibri" charset="0"/>
                <a:cs typeface="Calibri" charset="0"/>
              </a:rPr>
              <a:t>activity to help you or your team focus on what you can control and influence.  Useful when there is a lot of ‘noise’ and people are overwhelmed with the daily </a:t>
            </a:r>
            <a:r>
              <a:rPr lang="en-AU" sz="1100" dirty="0" smtClean="0">
                <a:solidFill>
                  <a:srgbClr val="FFFFFF"/>
                </a:solidFill>
                <a:effectLst/>
                <a:latin typeface="Calibri" charset="0"/>
                <a:ea typeface="Calibri" charset="0"/>
                <a:cs typeface="Calibri" charset="0"/>
              </a:rPr>
              <a:t>whirlwind.</a:t>
            </a:r>
            <a:endParaRPr lang="en-GB" sz="1100" dirty="0">
              <a:latin typeface="Calibri" charset="0"/>
              <a:ea typeface="Calibri" charset="0"/>
              <a:cs typeface="Calibri" charset="0"/>
            </a:endParaRPr>
          </a:p>
          <a:p>
            <a:pPr>
              <a:lnSpc>
                <a:spcPct val="115000"/>
              </a:lnSpc>
              <a:spcAft>
                <a:spcPts val="1000"/>
              </a:spcAft>
            </a:pPr>
            <a:r>
              <a:rPr lang="en-AU" sz="1300" b="1" dirty="0" smtClean="0">
                <a:solidFill>
                  <a:srgbClr val="FFFFFF"/>
                </a:solidFill>
                <a:effectLst/>
                <a:latin typeface="MillerBanner Roman" charset="0"/>
                <a:ea typeface="MillerBanner Roman" charset="0"/>
                <a:cs typeface="MillerBanner Roman" charset="0"/>
              </a:rPr>
              <a:t>What do you need?</a:t>
            </a:r>
            <a:r>
              <a:rPr lang="en-AU" sz="1100" b="1" dirty="0" smtClean="0">
                <a:solidFill>
                  <a:srgbClr val="FFFFFF"/>
                </a:solidFill>
                <a:effectLst/>
                <a:latin typeface="MillerBanner Roman" charset="0"/>
                <a:ea typeface="MillerBanner Roman" charset="0"/>
                <a:cs typeface="MillerBanner Roman" charset="0"/>
              </a:rPr>
              <a:t/>
            </a:r>
            <a:br>
              <a:rPr lang="en-AU" sz="1100" b="1" dirty="0" smtClean="0">
                <a:solidFill>
                  <a:srgbClr val="FFFFFF"/>
                </a:solidFill>
                <a:effectLst/>
                <a:latin typeface="MillerBanner Roman" charset="0"/>
                <a:ea typeface="MillerBanner Roman" charset="0"/>
                <a:cs typeface="MillerBanner Roman" charset="0"/>
              </a:rPr>
            </a:br>
            <a:r>
              <a:rPr lang="en-AU" sz="1100" dirty="0" smtClean="0">
                <a:solidFill>
                  <a:srgbClr val="FFFFFF"/>
                </a:solidFill>
                <a:effectLst/>
                <a:latin typeface="Calibri" charset="0"/>
                <a:ea typeface="Calibri" charset="0"/>
                <a:cs typeface="Calibri" charset="0"/>
              </a:rPr>
              <a:t>Space </a:t>
            </a:r>
            <a:r>
              <a:rPr lang="en-AU" sz="1100" dirty="0">
                <a:solidFill>
                  <a:srgbClr val="FFFFFF"/>
                </a:solidFill>
                <a:effectLst/>
                <a:latin typeface="Calibri" charset="0"/>
                <a:ea typeface="Calibri" charset="0"/>
                <a:cs typeface="Calibri" charset="0"/>
              </a:rPr>
              <a:t>to reflect and complete the </a:t>
            </a:r>
            <a:r>
              <a:rPr lang="en-AU" sz="1100" dirty="0" smtClean="0">
                <a:solidFill>
                  <a:srgbClr val="FFFFFF"/>
                </a:solidFill>
                <a:effectLst/>
                <a:latin typeface="Calibri" charset="0"/>
                <a:ea typeface="Calibri" charset="0"/>
                <a:cs typeface="Calibri" charset="0"/>
              </a:rPr>
              <a:t>plan.</a:t>
            </a:r>
            <a:endParaRPr lang="en-GB" sz="1100" dirty="0">
              <a:effectLst/>
              <a:latin typeface="Calibri" charset="0"/>
              <a:ea typeface="Calibri" charset="0"/>
              <a:cs typeface="Calibri" charset="0"/>
            </a:endParaRPr>
          </a:p>
          <a:p>
            <a:pPr>
              <a:lnSpc>
                <a:spcPct val="115000"/>
              </a:lnSpc>
              <a:spcAft>
                <a:spcPts val="1000"/>
              </a:spcAft>
            </a:pPr>
            <a:r>
              <a:rPr lang="en-AU" sz="1100" dirty="0">
                <a:solidFill>
                  <a:srgbClr val="FFFFFF"/>
                </a:solidFill>
                <a:effectLst/>
                <a:latin typeface="Calibri" charset="0"/>
                <a:ea typeface="Calibri" charset="0"/>
                <a:cs typeface="Calibri" charset="0"/>
              </a:rPr>
              <a:t>Flip chart and pen if you are in a group</a:t>
            </a:r>
            <a:r>
              <a:rPr lang="en-AU" sz="1100" dirty="0" smtClean="0">
                <a:solidFill>
                  <a:srgbClr val="FFFFFF"/>
                </a:solidFill>
                <a:effectLst/>
                <a:latin typeface="Calibri" charset="0"/>
                <a:ea typeface="Calibri" charset="0"/>
                <a:cs typeface="Calibri" charset="0"/>
              </a:rPr>
              <a:t>.</a:t>
            </a:r>
            <a:endParaRPr lang="en-GB" sz="1100" dirty="0">
              <a:effectLst/>
              <a:latin typeface="Calibri" charset="0"/>
              <a:ea typeface="Calibri" charset="0"/>
              <a:cs typeface="Calibri" charset="0"/>
            </a:endParaRPr>
          </a:p>
          <a:p>
            <a:pPr>
              <a:lnSpc>
                <a:spcPct val="115000"/>
              </a:lnSpc>
              <a:spcAft>
                <a:spcPts val="1000"/>
              </a:spcAft>
            </a:pPr>
            <a:r>
              <a:rPr lang="en-AU" sz="1300" b="1" dirty="0" smtClean="0">
                <a:solidFill>
                  <a:srgbClr val="FFFFFF"/>
                </a:solidFill>
                <a:effectLst/>
                <a:latin typeface="MillerBanner Roman" charset="0"/>
                <a:ea typeface="MillerBanner Roman" charset="0"/>
                <a:cs typeface="MillerBanner Roman" charset="0"/>
              </a:rPr>
              <a:t>When to do it?</a:t>
            </a:r>
            <a:r>
              <a:rPr lang="en-AU" sz="1100" b="1" dirty="0" smtClean="0">
                <a:solidFill>
                  <a:srgbClr val="FFFFFF"/>
                </a:solidFill>
                <a:effectLst/>
                <a:latin typeface="MillerBanner Roman" charset="0"/>
                <a:ea typeface="MillerBanner Roman" charset="0"/>
                <a:cs typeface="MillerBanner Roman" charset="0"/>
              </a:rPr>
              <a:t/>
            </a:r>
            <a:br>
              <a:rPr lang="en-AU" sz="1100" b="1" dirty="0" smtClean="0">
                <a:solidFill>
                  <a:srgbClr val="FFFFFF"/>
                </a:solidFill>
                <a:effectLst/>
                <a:latin typeface="MillerBanner Roman" charset="0"/>
                <a:ea typeface="MillerBanner Roman" charset="0"/>
                <a:cs typeface="MillerBanner Roman" charset="0"/>
              </a:rPr>
            </a:br>
            <a:r>
              <a:rPr lang="en-AU" sz="1100" dirty="0" smtClean="0">
                <a:solidFill>
                  <a:srgbClr val="FFFFFF"/>
                </a:solidFill>
                <a:effectLst/>
                <a:latin typeface="Calibri" charset="0"/>
                <a:ea typeface="Calibri" charset="0"/>
                <a:cs typeface="Calibri" charset="0"/>
              </a:rPr>
              <a:t>It </a:t>
            </a:r>
            <a:r>
              <a:rPr lang="en-AU" sz="1100" dirty="0">
                <a:solidFill>
                  <a:srgbClr val="FFFFFF"/>
                </a:solidFill>
                <a:effectLst/>
                <a:latin typeface="Calibri" charset="0"/>
                <a:ea typeface="Calibri" charset="0"/>
                <a:cs typeface="Calibri" charset="0"/>
              </a:rPr>
              <a:t>takes approx. </a:t>
            </a:r>
            <a:r>
              <a:rPr lang="en-AU" sz="1100" dirty="0" smtClean="0">
                <a:solidFill>
                  <a:srgbClr val="FFFFFF"/>
                </a:solidFill>
                <a:effectLst/>
                <a:latin typeface="Calibri" charset="0"/>
                <a:ea typeface="Calibri" charset="0"/>
                <a:cs typeface="Calibri" charset="0"/>
              </a:rPr>
              <a:t>10-15 </a:t>
            </a:r>
            <a:r>
              <a:rPr lang="en-AU" sz="1100" dirty="0">
                <a:solidFill>
                  <a:srgbClr val="FFFFFF"/>
                </a:solidFill>
                <a:effectLst/>
                <a:latin typeface="Calibri" charset="0"/>
                <a:ea typeface="Calibri" charset="0"/>
                <a:cs typeface="Calibri" charset="0"/>
              </a:rPr>
              <a:t>minutes. </a:t>
            </a:r>
            <a:endParaRPr lang="en-GB" sz="1100" dirty="0">
              <a:effectLst/>
              <a:latin typeface="Calibri" charset="0"/>
              <a:ea typeface="Calibri" charset="0"/>
              <a:cs typeface="Calibri" charset="0"/>
            </a:endParaRPr>
          </a:p>
          <a:p>
            <a:pPr>
              <a:lnSpc>
                <a:spcPct val="115000"/>
              </a:lnSpc>
              <a:spcAft>
                <a:spcPts val="1000"/>
              </a:spcAft>
            </a:pPr>
            <a:r>
              <a:rPr lang="en-AU" sz="1100" dirty="0">
                <a:solidFill>
                  <a:srgbClr val="FFFFFF"/>
                </a:solidFill>
                <a:effectLst/>
                <a:latin typeface="Calibri" charset="0"/>
                <a:ea typeface="Calibri" charset="0"/>
                <a:cs typeface="Calibri" charset="0"/>
              </a:rPr>
              <a:t>You can use this for yourself or with your team anytime! At the beginning of a meeting, or at the start or end of the day or the week</a:t>
            </a:r>
            <a:r>
              <a:rPr lang="en-AU" sz="1100" dirty="0" smtClean="0">
                <a:solidFill>
                  <a:srgbClr val="FFFFFF"/>
                </a:solidFill>
                <a:effectLst/>
                <a:latin typeface="Calibri" charset="0"/>
                <a:ea typeface="Calibri" charset="0"/>
                <a:cs typeface="Calibri" charset="0"/>
              </a:rPr>
              <a:t>.</a:t>
            </a:r>
            <a:endParaRPr lang="en-GB" sz="1100" dirty="0">
              <a:effectLst/>
              <a:latin typeface="Calibri" charset="0"/>
              <a:ea typeface="Calibri" charset="0"/>
              <a:cs typeface="Calibri" charset="0"/>
            </a:endParaRPr>
          </a:p>
          <a:p>
            <a:pPr>
              <a:lnSpc>
                <a:spcPct val="115000"/>
              </a:lnSpc>
              <a:spcAft>
                <a:spcPts val="1000"/>
              </a:spcAft>
            </a:pPr>
            <a:r>
              <a:rPr lang="en-AU" sz="1300" b="1" dirty="0">
                <a:solidFill>
                  <a:srgbClr val="FFFFFF"/>
                </a:solidFill>
                <a:effectLst/>
                <a:latin typeface="MillerBanner Roman" charset="0"/>
                <a:ea typeface="MillerBanner Roman" charset="0"/>
                <a:cs typeface="MillerBanner Roman" charset="0"/>
              </a:rPr>
              <a:t>Who runs </a:t>
            </a:r>
            <a:r>
              <a:rPr lang="en-AU" sz="1300" b="1" dirty="0" smtClean="0">
                <a:solidFill>
                  <a:srgbClr val="FFFFFF"/>
                </a:solidFill>
                <a:effectLst/>
                <a:latin typeface="MillerBanner Roman" charset="0"/>
                <a:ea typeface="MillerBanner Roman" charset="0"/>
                <a:cs typeface="MillerBanner Roman" charset="0"/>
              </a:rPr>
              <a:t>it?</a:t>
            </a:r>
            <a:r>
              <a:rPr lang="en-GB" sz="1100" dirty="0">
                <a:latin typeface="MillerBanner Roman" charset="0"/>
                <a:ea typeface="MillerBanner Roman" charset="0"/>
                <a:cs typeface="MillerBanner Roman" charset="0"/>
              </a:rPr>
              <a:t/>
            </a:r>
            <a:br>
              <a:rPr lang="en-GB" sz="1100" dirty="0">
                <a:latin typeface="MillerBanner Roman" charset="0"/>
                <a:ea typeface="MillerBanner Roman" charset="0"/>
                <a:cs typeface="MillerBanner Roman" charset="0"/>
              </a:rPr>
            </a:br>
            <a:r>
              <a:rPr lang="en-AU" sz="1100" dirty="0" smtClean="0">
                <a:solidFill>
                  <a:srgbClr val="FFFFFF"/>
                </a:solidFill>
                <a:effectLst/>
                <a:latin typeface="Calibri" charset="0"/>
                <a:ea typeface="Calibri" charset="0"/>
                <a:cs typeface="Calibri" charset="0"/>
              </a:rPr>
              <a:t>Anyone can.</a:t>
            </a:r>
            <a:endParaRPr lang="en-GB" sz="1100" dirty="0">
              <a:effectLst/>
              <a:latin typeface="Calibri" charset="0"/>
              <a:ea typeface="Calibri" charset="0"/>
              <a:cs typeface="Calibri" charset="0"/>
            </a:endParaRPr>
          </a:p>
        </p:txBody>
      </p:sp>
      <p:grpSp>
        <p:nvGrpSpPr>
          <p:cNvPr id="10" name="Group 9"/>
          <p:cNvGrpSpPr/>
          <p:nvPr/>
        </p:nvGrpSpPr>
        <p:grpSpPr>
          <a:xfrm>
            <a:off x="3938585" y="3109535"/>
            <a:ext cx="2286000" cy="2289437"/>
            <a:chOff x="2688272" y="2840696"/>
            <a:chExt cx="2286000" cy="2289437"/>
          </a:xfrm>
        </p:grpSpPr>
        <p:sp>
          <p:nvSpPr>
            <p:cNvPr id="7" name="Oval 6"/>
            <p:cNvSpPr/>
            <p:nvPr/>
          </p:nvSpPr>
          <p:spPr>
            <a:xfrm>
              <a:off x="2688272" y="2840696"/>
              <a:ext cx="2286000" cy="2289437"/>
            </a:xfrm>
            <a:prstGeom prst="ellipse">
              <a:avLst/>
            </a:prstGeom>
            <a:solidFill>
              <a:srgbClr val="F9C9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111272" y="3265415"/>
              <a:ext cx="1440000" cy="1440000"/>
            </a:xfrm>
            <a:prstGeom prst="ellipse">
              <a:avLst/>
            </a:prstGeom>
            <a:solidFill>
              <a:srgbClr val="DE8D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85434" y="3734327"/>
              <a:ext cx="1491673" cy="492443"/>
            </a:xfrm>
            <a:prstGeom prst="rect">
              <a:avLst/>
            </a:prstGeom>
            <a:noFill/>
          </p:spPr>
          <p:txBody>
            <a:bodyPr wrap="square" rtlCol="0">
              <a:spAutoFit/>
            </a:bodyPr>
            <a:lstStyle/>
            <a:p>
              <a:pPr algn="ctr"/>
              <a:r>
                <a:rPr lang="en-US" sz="1300" dirty="0" smtClean="0">
                  <a:solidFill>
                    <a:schemeClr val="bg1"/>
                  </a:solidFill>
                  <a:latin typeface="MillerBanner Roman" charset="0"/>
                  <a:ea typeface="MillerBanner Roman" charset="0"/>
                  <a:cs typeface="MillerBanner Roman" charset="0"/>
                </a:rPr>
                <a:t>Circle of </a:t>
              </a:r>
            </a:p>
            <a:p>
              <a:pPr algn="ctr"/>
              <a:r>
                <a:rPr lang="en-US" sz="1300" dirty="0" smtClean="0">
                  <a:solidFill>
                    <a:schemeClr val="bg1"/>
                  </a:solidFill>
                  <a:latin typeface="MillerBanner Roman" charset="0"/>
                  <a:ea typeface="MillerBanner Roman" charset="0"/>
                  <a:cs typeface="MillerBanner Roman" charset="0"/>
                </a:rPr>
                <a:t>Influence</a:t>
              </a:r>
              <a:endParaRPr lang="en-US" sz="1300" dirty="0">
                <a:solidFill>
                  <a:schemeClr val="bg1"/>
                </a:solidFill>
                <a:latin typeface="MillerBanner Roman" charset="0"/>
                <a:ea typeface="MillerBanner Roman" charset="0"/>
                <a:cs typeface="MillerBanner Roman" charset="0"/>
              </a:endParaRPr>
            </a:p>
          </p:txBody>
        </p:sp>
        <p:sp>
          <p:nvSpPr>
            <p:cNvPr id="41" name="TextBox 40"/>
            <p:cNvSpPr txBox="1"/>
            <p:nvPr/>
          </p:nvSpPr>
          <p:spPr>
            <a:xfrm>
              <a:off x="3023498" y="2973026"/>
              <a:ext cx="1615547" cy="292388"/>
            </a:xfrm>
            <a:prstGeom prst="rect">
              <a:avLst/>
            </a:prstGeom>
            <a:noFill/>
          </p:spPr>
          <p:txBody>
            <a:bodyPr wrap="square" rtlCol="0">
              <a:spAutoFit/>
            </a:bodyPr>
            <a:lstStyle/>
            <a:p>
              <a:pPr algn="ctr"/>
              <a:r>
                <a:rPr lang="en-US" sz="1300" dirty="0" smtClean="0">
                  <a:solidFill>
                    <a:schemeClr val="bg1"/>
                  </a:solidFill>
                  <a:latin typeface="MillerBanner Roman" charset="0"/>
                  <a:ea typeface="MillerBanner Roman" charset="0"/>
                  <a:cs typeface="MillerBanner Roman" charset="0"/>
                </a:rPr>
                <a:t>Circle of Concern</a:t>
              </a:r>
              <a:endParaRPr lang="en-US" sz="1300" dirty="0">
                <a:solidFill>
                  <a:schemeClr val="bg1"/>
                </a:solidFill>
                <a:latin typeface="MillerBanner Roman" charset="0"/>
                <a:ea typeface="MillerBanner Roman" charset="0"/>
                <a:cs typeface="MillerBanner Roman" charset="0"/>
              </a:endParaRPr>
            </a:p>
          </p:txBody>
        </p:sp>
      </p:grpSp>
      <p:pic>
        <p:nvPicPr>
          <p:cNvPr id="20" name="Picture 19"/>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804533" y="110046"/>
            <a:ext cx="840105" cy="705485"/>
          </a:xfrm>
          <a:prstGeom prst="rect">
            <a:avLst/>
          </a:prstGeom>
        </p:spPr>
      </p:pic>
      <p:sp>
        <p:nvSpPr>
          <p:cNvPr id="22" name="Rectangle 21"/>
          <p:cNvSpPr/>
          <p:nvPr/>
        </p:nvSpPr>
        <p:spPr>
          <a:xfrm>
            <a:off x="256414" y="3013671"/>
            <a:ext cx="3792184" cy="923330"/>
          </a:xfrm>
          <a:prstGeom prst="rect">
            <a:avLst/>
          </a:prstGeom>
        </p:spPr>
        <p:txBody>
          <a:bodyPr wrap="square">
            <a:spAutoFit/>
          </a:bodyPr>
          <a:lstStyle/>
          <a:p>
            <a:pPr>
              <a:spcAft>
                <a:spcPts val="600"/>
              </a:spcAft>
            </a:pPr>
            <a:r>
              <a:rPr lang="en-AU" sz="1100" dirty="0" smtClean="0">
                <a:solidFill>
                  <a:srgbClr val="DE8A6C"/>
                </a:solidFill>
                <a:latin typeface="MillerBanner Roman" panose="02000503080000020003" pitchFamily="2" charset="0"/>
              </a:rPr>
              <a:t>Example</a:t>
            </a:r>
            <a:endParaRPr lang="en-GB" sz="1100" dirty="0" smtClean="0">
              <a:latin typeface="Calibri" charset="0"/>
              <a:ea typeface="Calibri" charset="0"/>
              <a:cs typeface="Calibri" charset="0"/>
            </a:endParaRPr>
          </a:p>
          <a:p>
            <a:pPr>
              <a:spcAft>
                <a:spcPts val="600"/>
              </a:spcAft>
            </a:pPr>
            <a:r>
              <a:rPr lang="en-GB" sz="1100" dirty="0" smtClean="0">
                <a:latin typeface="Calibri" charset="0"/>
                <a:ea typeface="Calibri" charset="0"/>
                <a:cs typeface="Calibri" charset="0"/>
              </a:rPr>
              <a:t>What can’t be influenced: A </a:t>
            </a:r>
            <a:r>
              <a:rPr lang="en-GB" sz="1100" dirty="0" smtClean="0">
                <a:latin typeface="Calibri" charset="0"/>
                <a:ea typeface="Calibri" charset="0"/>
                <a:cs typeface="Calibri" charset="0"/>
              </a:rPr>
              <a:t>new retail regulation</a:t>
            </a:r>
            <a:r>
              <a:rPr lang="en-GB" sz="1100" dirty="0" smtClean="0">
                <a:latin typeface="Calibri" charset="0"/>
                <a:ea typeface="Calibri" charset="0"/>
                <a:cs typeface="Calibri" charset="0"/>
              </a:rPr>
              <a:t>.</a:t>
            </a:r>
            <a:endParaRPr lang="en-GB" sz="1100" dirty="0" smtClean="0">
              <a:latin typeface="Calibri" charset="0"/>
              <a:ea typeface="Calibri" charset="0"/>
              <a:cs typeface="Calibri" charset="0"/>
            </a:endParaRPr>
          </a:p>
          <a:p>
            <a:pPr>
              <a:spcAft>
                <a:spcPts val="600"/>
              </a:spcAft>
            </a:pPr>
            <a:r>
              <a:rPr lang="en-GB" sz="1100" dirty="0" smtClean="0">
                <a:latin typeface="Calibri" charset="0"/>
                <a:ea typeface="Calibri" charset="0"/>
                <a:cs typeface="Calibri" charset="0"/>
              </a:rPr>
              <a:t>What can be influenced: How customers and team members are </a:t>
            </a:r>
            <a:r>
              <a:rPr lang="en-GB" sz="1100" dirty="0" smtClean="0">
                <a:latin typeface="Calibri" charset="0"/>
                <a:ea typeface="Calibri" charset="0"/>
                <a:cs typeface="Calibri" charset="0"/>
              </a:rPr>
              <a:t>informed and taught about </a:t>
            </a:r>
            <a:r>
              <a:rPr lang="en-GB" sz="1100" smtClean="0">
                <a:latin typeface="Calibri" charset="0"/>
                <a:ea typeface="Calibri" charset="0"/>
                <a:cs typeface="Calibri" charset="0"/>
              </a:rPr>
              <a:t>the regulation.</a:t>
            </a:r>
            <a:endParaRPr lang="en-GB" sz="1100" dirty="0">
              <a:effectLst/>
              <a:latin typeface="Calibri" charset="0"/>
              <a:ea typeface="Calibri" charset="0"/>
              <a:cs typeface="Calibri" charset="0"/>
            </a:endParaRPr>
          </a:p>
        </p:txBody>
      </p:sp>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10488</TotalTime>
  <Words>240</Words>
  <Application>Microsoft Macintosh PowerPoint</Application>
  <PresentationFormat>A4 Paper (210x297 mm)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MillerBanner Black</vt:lpstr>
      <vt:lpstr>MillerBanner Roman</vt:lpstr>
      <vt:lpstr>Arial</vt:lpstr>
      <vt:lpstr>Office Theme</vt:lpstr>
      <vt:lpstr>Circle of Influence Activity</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185</cp:revision>
  <cp:lastPrinted>2017-06-22T03:29:12Z</cp:lastPrinted>
  <dcterms:created xsi:type="dcterms:W3CDTF">2016-04-06T11:41:11Z</dcterms:created>
  <dcterms:modified xsi:type="dcterms:W3CDTF">2017-09-26T03:21:39Z</dcterms:modified>
</cp:coreProperties>
</file>