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72" r:id="rId1"/>
  </p:sldMasterIdLst>
  <p:notesMasterIdLst>
    <p:notesMasterId r:id="rId4"/>
  </p:notesMasterIdLst>
  <p:sldIdLst>
    <p:sldId id="308" r:id="rId2"/>
    <p:sldId id="307" r:id="rId3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6451"/>
    <a:srgbClr val="DE8A6C"/>
    <a:srgbClr val="ECBDAC"/>
    <a:srgbClr val="E95130"/>
    <a:srgbClr val="E2987E"/>
    <a:srgbClr val="F9E4CF"/>
    <a:srgbClr val="F8ADA0"/>
    <a:srgbClr val="EFA799"/>
    <a:srgbClr val="7F7F7F"/>
    <a:srgbClr val="E2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 autoAdjust="0"/>
    <p:restoredTop sz="93333" autoAdjust="0"/>
  </p:normalViewPr>
  <p:slideViewPr>
    <p:cSldViewPr snapToGrid="0" snapToObjects="1">
      <p:cViewPr>
        <p:scale>
          <a:sx n="84" d="100"/>
          <a:sy n="84" d="100"/>
        </p:scale>
        <p:origin x="2096" y="6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853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3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2BC31DEB-6978-E647-822A-B71C6741FE5E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45050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4"/>
            <a:ext cx="5447030" cy="3914865"/>
          </a:xfrm>
          <a:prstGeom prst="rect">
            <a:avLst/>
          </a:prstGeom>
        </p:spPr>
        <p:txBody>
          <a:bodyPr vert="horz" lIns="93744" tIns="46872" rIns="93744" bIns="468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0475" cy="498852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2"/>
            <a:ext cx="2950475" cy="498852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E392FA8F-C82B-CF4D-AE31-B1CB5B78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5050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2FA8F-C82B-CF4D-AE31-B1CB5B789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5050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2FA8F-C82B-CF4D-AE31-B1CB5B7897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414-9370-5F4F-8F35-B389FACB8751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3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A472-E14F-CE4F-B77B-D003F7266798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9104-41CA-AC4B-BF45-0A62A92E51AD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D9-BF67-4648-A759-E819C7FBE482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D10D-2A85-264B-A6DA-6C48E18D1D5A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7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2691-1507-084D-82BA-7E878476D090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789-4B8B-9248-A49A-0DBB81EC3CCC}" type="datetime1">
              <a:rPr lang="en-AU" smtClean="0"/>
              <a:t>26/9/17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1B26-228B-DA4A-A02D-B837A13176CA}" type="datetime1">
              <a:rPr lang="en-AU" smtClean="0"/>
              <a:t>26/9/17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725E-A075-9D49-8FB3-8D88F97AE107}" type="datetime1">
              <a:rPr lang="en-AU" smtClean="0"/>
              <a:t>26/9/17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85F-6A97-A64B-9AAC-45F26900639C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234-E5E3-7A43-92FE-3EF6774D48C4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8141-0FF9-794F-AB45-87F1317C0B3D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performanceconsultants.com/grow-model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4" y="167563"/>
            <a:ext cx="5199356" cy="431623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856451"/>
                </a:solidFill>
                <a:latin typeface="MillerBanner Roman" panose="02000503080000020003" pitchFamily="2" charset="0"/>
              </a:rPr>
              <a:t>Conversations With Impact Planner</a:t>
            </a:r>
            <a:endParaRPr lang="en-AU" sz="2400" dirty="0">
              <a:solidFill>
                <a:srgbClr val="856451"/>
              </a:solidFill>
              <a:latin typeface="MillerBanner Roman" panose="02000503080000020003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49" y="6513532"/>
            <a:ext cx="857904" cy="24511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488107" y="4968560"/>
            <a:ext cx="283552" cy="2840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sz="1246" dirty="0">
                <a:solidFill>
                  <a:schemeClr val="bg1"/>
                </a:solidFill>
                <a:latin typeface="MillerBanner Black" panose="02000504090000020003" pitchFamily="2" charset="0"/>
              </a:rPr>
              <a:t>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53113" y="4985045"/>
            <a:ext cx="283552" cy="2840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sz="1246" dirty="0">
                <a:solidFill>
                  <a:schemeClr val="bg1"/>
                </a:solidFill>
                <a:latin typeface="MillerBanner Black" panose="02000504090000020003" pitchFamily="2" charset="0"/>
              </a:rPr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64203" y="5278488"/>
            <a:ext cx="283552" cy="2840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246" dirty="0">
                <a:solidFill>
                  <a:schemeClr val="bg1"/>
                </a:solidFill>
                <a:latin typeface="MillerBanner Black" panose="02000504090000020003" pitchFamily="2" charset="0"/>
              </a:rPr>
              <a:t>-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166" y="620707"/>
            <a:ext cx="92278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AU" sz="1100" dirty="0" smtClean="0"/>
              <a:t>Use the following Planner before, during and after your next Conversation With Impact:  </a:t>
            </a:r>
            <a:endParaRPr lang="en-AU" sz="11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91855"/>
              </p:ext>
            </p:extLst>
          </p:nvPr>
        </p:nvGraphicFramePr>
        <p:xfrm>
          <a:off x="477749" y="1019432"/>
          <a:ext cx="4475251" cy="529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316"/>
                <a:gridCol w="3238935"/>
              </a:tblGrid>
              <a:tr h="273291"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AU" sz="1200" b="1" baseline="0" dirty="0" smtClean="0">
                          <a:solidFill>
                            <a:schemeClr val="bg1"/>
                          </a:solidFill>
                        </a:rPr>
                        <a:t> the Conversation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E8A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447962">
                <a:tc gridSpan="2">
                  <a:txBody>
                    <a:bodyPr/>
                    <a:lstStyle/>
                    <a:p>
                      <a:pPr algn="just"/>
                      <a:r>
                        <a:rPr lang="en-AU" sz="1000" i="1" dirty="0" smtClean="0"/>
                        <a:t>Conversations With Impact don’t just happen on the fly. They</a:t>
                      </a:r>
                      <a:r>
                        <a:rPr lang="en-AU" sz="1000" i="1" baseline="0" dirty="0" smtClean="0"/>
                        <a:t> take a level of thought and consideration. Use this section to gather your thoughts first: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87829"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solidFill>
                            <a:srgbClr val="856451"/>
                          </a:solidFill>
                        </a:rPr>
                        <a:t>What do you want to achieve out of this conversation?</a:t>
                      </a:r>
                      <a:endParaRPr lang="en-AU" sz="1000" b="1" dirty="0">
                        <a:solidFill>
                          <a:srgbClr val="85645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solidFill>
                            <a:srgbClr val="856451"/>
                          </a:solidFill>
                        </a:rPr>
                        <a:t>How will you know</a:t>
                      </a:r>
                      <a:r>
                        <a:rPr lang="en-AU" sz="1000" b="1" baseline="0" dirty="0" smtClean="0">
                          <a:solidFill>
                            <a:srgbClr val="856451"/>
                          </a:solidFill>
                        </a:rPr>
                        <a:t> if the outcome has been achieved?</a:t>
                      </a:r>
                      <a:endParaRPr lang="en-AU" sz="1000" b="1" dirty="0">
                        <a:solidFill>
                          <a:srgbClr val="85645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</a:tr>
              <a:tr h="394754"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solidFill>
                            <a:srgbClr val="856451"/>
                          </a:solidFill>
                        </a:rPr>
                        <a:t>Why is this important?</a:t>
                      </a:r>
                      <a:endParaRPr lang="en-AU" sz="1000" b="1" dirty="0">
                        <a:solidFill>
                          <a:srgbClr val="85645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</a:tr>
              <a:tr h="546582"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solidFill>
                            <a:srgbClr val="856451"/>
                          </a:solidFill>
                        </a:rPr>
                        <a:t>How do you think the other</a:t>
                      </a:r>
                      <a:r>
                        <a:rPr lang="en-AU" sz="1000" b="1" baseline="0" dirty="0" smtClean="0">
                          <a:solidFill>
                            <a:srgbClr val="856451"/>
                          </a:solidFill>
                        </a:rPr>
                        <a:t> person is feeling?</a:t>
                      </a:r>
                      <a:endParaRPr lang="en-AU" sz="1000" b="1" dirty="0">
                        <a:solidFill>
                          <a:srgbClr val="85645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</a:tr>
              <a:tr h="394754"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solidFill>
                            <a:srgbClr val="856451"/>
                          </a:solidFill>
                        </a:rPr>
                        <a:t>How do you think they might react?</a:t>
                      </a:r>
                      <a:endParaRPr lang="en-AU" sz="1000" b="1" dirty="0">
                        <a:solidFill>
                          <a:srgbClr val="85645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</a:tr>
              <a:tr h="227743">
                <a:tc gridSpan="2">
                  <a:txBody>
                    <a:bodyPr/>
                    <a:lstStyle/>
                    <a:p>
                      <a:pPr algn="just"/>
                      <a:r>
                        <a:rPr lang="en-AU" sz="900" b="1" i="1" dirty="0" smtClean="0">
                          <a:solidFill>
                            <a:schemeClr val="bg1"/>
                          </a:solidFill>
                        </a:rPr>
                        <a:t>Which Conversations</a:t>
                      </a:r>
                      <a:r>
                        <a:rPr lang="en-AU" sz="900" b="1" i="1" baseline="0" dirty="0" smtClean="0">
                          <a:solidFill>
                            <a:schemeClr val="bg1"/>
                          </a:solidFill>
                        </a:rPr>
                        <a:t> With Impact principles will be most important to demonstrate?</a:t>
                      </a:r>
                      <a:endParaRPr lang="en-AU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E8A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</a:tr>
              <a:tr h="365659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dirty="0" smtClean="0">
                          <a:solidFill>
                            <a:srgbClr val="856451"/>
                          </a:solidFill>
                        </a:rPr>
                        <a:t>Be Courageous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 your key messages, especially the difficult ones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 open to hearing things that you don’t like or want to hear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a level of vulnerability – share something of yourself</a:t>
                      </a:r>
                    </a:p>
                  </a:txBody>
                  <a:tcPr/>
                </a:tc>
              </a:tr>
              <a:tr h="365659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dirty="0" smtClean="0">
                          <a:solidFill>
                            <a:srgbClr val="856451"/>
                          </a:solidFill>
                        </a:rPr>
                        <a:t>Be Empathetic</a:t>
                      </a:r>
                      <a:endParaRPr lang="en-AU" sz="1000" b="1" dirty="0">
                        <a:solidFill>
                          <a:srgbClr val="85645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walking in the other person’s shoes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Respect different perspectives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making assumptions</a:t>
                      </a:r>
                    </a:p>
                  </a:txBody>
                  <a:tcPr/>
                </a:tc>
              </a:tr>
              <a:tr h="365659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dirty="0" smtClean="0">
                          <a:solidFill>
                            <a:srgbClr val="856451"/>
                          </a:solidFill>
                        </a:rPr>
                        <a:t>Be Present</a:t>
                      </a:r>
                      <a:endParaRPr lang="en-AU" sz="1000" b="1" dirty="0">
                        <a:solidFill>
                          <a:srgbClr val="85645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Minimise distractions and give you undivided attention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 more and better questions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Listen to understand not just hear</a:t>
                      </a:r>
                      <a:endParaRPr lang="en-AU" sz="600" dirty="0"/>
                    </a:p>
                  </a:txBody>
                  <a:tcPr/>
                </a:tc>
              </a:tr>
              <a:tr h="365659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dirty="0" smtClean="0">
                          <a:solidFill>
                            <a:srgbClr val="856451"/>
                          </a:solidFill>
                        </a:rPr>
                        <a:t>Be</a:t>
                      </a:r>
                      <a:r>
                        <a:rPr lang="en-AU" sz="1000" b="1" baseline="0" dirty="0" smtClean="0">
                          <a:solidFill>
                            <a:srgbClr val="856451"/>
                          </a:solidFill>
                        </a:rPr>
                        <a:t> Aware</a:t>
                      </a:r>
                      <a:endParaRPr lang="en-AU" sz="1000" b="1" dirty="0">
                        <a:solidFill>
                          <a:srgbClr val="85645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 what you want to say and how you want to say it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the impact you, your mood, and your reactions have on others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Recognise and calmly handle </a:t>
                      </a:r>
                      <a:r>
                        <a:rPr lang="en-AU" sz="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derailers</a:t>
                      </a:r>
                      <a:endParaRPr lang="en-AU" sz="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659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dirty="0" smtClean="0">
                          <a:solidFill>
                            <a:srgbClr val="856451"/>
                          </a:solidFill>
                        </a:rPr>
                        <a:t>Be Silent</a:t>
                      </a:r>
                      <a:endParaRPr lang="en-AU" sz="1000" b="1" dirty="0">
                        <a:solidFill>
                          <a:srgbClr val="85645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 the other person time to process and digest what you are saying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Don’t fill the silence with the sound of your own voice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Listen for their perspective and for what you do not already know</a:t>
                      </a:r>
                      <a:endParaRPr lang="en-AU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83564"/>
              </p:ext>
            </p:extLst>
          </p:nvPr>
        </p:nvGraphicFramePr>
        <p:xfrm>
          <a:off x="5208658" y="1002332"/>
          <a:ext cx="4468742" cy="52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5081"/>
                <a:gridCol w="1465081"/>
                <a:gridCol w="1538580"/>
              </a:tblGrid>
              <a:tr h="288496"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After the Conversation 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E8A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91057">
                <a:tc gridSpan="3">
                  <a:txBody>
                    <a:bodyPr/>
                    <a:lstStyle/>
                    <a:p>
                      <a:pPr algn="just"/>
                      <a:r>
                        <a:rPr lang="en-AU" sz="1000" i="1" dirty="0" smtClean="0"/>
                        <a:t>Use the</a:t>
                      </a:r>
                      <a:r>
                        <a:rPr lang="en-AU" sz="1000" i="1" baseline="0" dirty="0" smtClean="0"/>
                        <a:t> following action plan and notes section to capture and sustain momentum post your conversation.</a:t>
                      </a:r>
                      <a:endParaRPr lang="en-AU" sz="10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45794"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 smtClean="0">
                          <a:solidFill>
                            <a:srgbClr val="DE8A6C"/>
                          </a:solidFill>
                        </a:rPr>
                        <a:t>Who?</a:t>
                      </a:r>
                      <a:endParaRPr lang="en-AU" sz="1000" b="1" dirty="0">
                        <a:solidFill>
                          <a:srgbClr val="DE8A6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 smtClean="0">
                          <a:solidFill>
                            <a:srgbClr val="DE8A6C"/>
                          </a:solidFill>
                        </a:rPr>
                        <a:t>What?</a:t>
                      </a:r>
                      <a:endParaRPr lang="en-AU" sz="1000" b="1" dirty="0">
                        <a:solidFill>
                          <a:srgbClr val="DE8A6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 smtClean="0">
                          <a:solidFill>
                            <a:srgbClr val="DE8A6C"/>
                          </a:solidFill>
                        </a:rPr>
                        <a:t>When?</a:t>
                      </a:r>
                      <a:endParaRPr lang="en-AU" sz="1000" b="1" dirty="0">
                        <a:solidFill>
                          <a:srgbClr val="DE8A6C"/>
                        </a:solidFill>
                      </a:endParaRPr>
                    </a:p>
                  </a:txBody>
                  <a:tcPr anchor="ctr"/>
                </a:tc>
              </a:tr>
              <a:tr h="446454"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</a:tr>
              <a:tr h="446454"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</a:tr>
              <a:tr h="446454"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</a:tr>
              <a:tr h="446454"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</a:tr>
              <a:tr h="524710"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AU" sz="1000" b="1" dirty="0" smtClean="0">
                          <a:solidFill>
                            <a:schemeClr val="bg1"/>
                          </a:solidFill>
                        </a:rPr>
                        <a:t>Notes</a:t>
                      </a:r>
                      <a:endParaRPr lang="en-AU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E8A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893173"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solidFill>
                            <a:srgbClr val="DE8A6C"/>
                          </a:solidFill>
                        </a:rPr>
                        <a:t>Feedback</a:t>
                      </a:r>
                      <a:r>
                        <a:rPr lang="en-AU" sz="1000" b="1" baseline="0" dirty="0" smtClean="0">
                          <a:solidFill>
                            <a:srgbClr val="DE8A6C"/>
                          </a:solidFill>
                        </a:rPr>
                        <a:t> and / or Reflections</a:t>
                      </a:r>
                      <a:endParaRPr lang="en-AU" sz="1000" b="1" dirty="0">
                        <a:solidFill>
                          <a:srgbClr val="DE8A6C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en-AU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914944"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solidFill>
                            <a:srgbClr val="DE8A6C"/>
                          </a:solidFill>
                        </a:rPr>
                        <a:t>Things to Follow Up On</a:t>
                      </a:r>
                      <a:endParaRPr lang="en-AU" sz="1000" b="1" dirty="0">
                        <a:solidFill>
                          <a:srgbClr val="DE8A6C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en-AU" sz="1000" dirty="0" smtClean="0"/>
                    </a:p>
                    <a:p>
                      <a:endParaRPr lang="en-AU" sz="1000" dirty="0" smtClean="0"/>
                    </a:p>
                    <a:p>
                      <a:endParaRPr lang="en-AU" sz="1000" dirty="0" smtClean="0"/>
                    </a:p>
                    <a:p>
                      <a:endParaRPr lang="en-AU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/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955" y="167563"/>
            <a:ext cx="840105" cy="7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4" y="167563"/>
            <a:ext cx="7053116" cy="431623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856451"/>
                </a:solidFill>
                <a:latin typeface="MillerBanner Roman" panose="02000503080000020003" pitchFamily="2" charset="0"/>
              </a:rPr>
              <a:t>Conversations With Impact Planner</a:t>
            </a:r>
            <a:endParaRPr lang="en-AU" sz="2400" dirty="0">
              <a:solidFill>
                <a:srgbClr val="856451"/>
              </a:solidFill>
              <a:latin typeface="MillerBanner Roman" panose="02000503080000020003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49" y="6536392"/>
            <a:ext cx="857904" cy="24511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488107" y="4968560"/>
            <a:ext cx="283552" cy="2840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sz="1246" dirty="0">
                <a:solidFill>
                  <a:schemeClr val="bg1"/>
                </a:solidFill>
                <a:latin typeface="MillerBanner Black" panose="02000504090000020003" pitchFamily="2" charset="0"/>
              </a:rPr>
              <a:t>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53113" y="4985045"/>
            <a:ext cx="283552" cy="2840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sz="1246" dirty="0">
                <a:solidFill>
                  <a:schemeClr val="bg1"/>
                </a:solidFill>
                <a:latin typeface="MillerBanner Black" panose="02000504090000020003" pitchFamily="2" charset="0"/>
              </a:rPr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64203" y="5278488"/>
            <a:ext cx="283552" cy="2840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246" dirty="0">
                <a:solidFill>
                  <a:schemeClr val="bg1"/>
                </a:solidFill>
                <a:latin typeface="MillerBanner Black" panose="02000504090000020003" pitchFamily="2" charset="0"/>
              </a:rPr>
              <a:t>-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17402"/>
              </p:ext>
            </p:extLst>
          </p:nvPr>
        </p:nvGraphicFramePr>
        <p:xfrm>
          <a:off x="426721" y="973337"/>
          <a:ext cx="9151619" cy="5153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3294"/>
                <a:gridCol w="6438325"/>
              </a:tblGrid>
              <a:tr h="428743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During the Conversation 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E8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i="1" dirty="0" smtClean="0">
                          <a:solidFill>
                            <a:schemeClr val="bg1"/>
                          </a:solidFill>
                        </a:rPr>
                        <a:t>Your notes, ideas,</a:t>
                      </a:r>
                      <a:r>
                        <a:rPr lang="en-AU" sz="1200" b="1" i="1" baseline="0" dirty="0" smtClean="0">
                          <a:solidFill>
                            <a:schemeClr val="bg1"/>
                          </a:solidFill>
                        </a:rPr>
                        <a:t> questions, examples</a:t>
                      </a:r>
                      <a:endParaRPr lang="en-AU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E8A6C"/>
                    </a:solidFill>
                  </a:tcPr>
                </a:tc>
              </a:tr>
              <a:tr h="1067761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  <a:buNone/>
                      </a:pPr>
                      <a:r>
                        <a:rPr lang="en-AU" sz="1100" b="1" baseline="0" dirty="0" smtClean="0">
                          <a:solidFill>
                            <a:srgbClr val="DE8A6C"/>
                          </a:solidFill>
                        </a:rPr>
                        <a:t>1. Establish a </a:t>
                      </a:r>
                      <a:r>
                        <a:rPr lang="en-AU" sz="1100" b="1" u="sng" dirty="0" smtClean="0">
                          <a:solidFill>
                            <a:srgbClr val="DE8A6C"/>
                          </a:solidFill>
                        </a:rPr>
                        <a:t>G</a:t>
                      </a:r>
                      <a:r>
                        <a:rPr lang="en-AU" sz="1100" b="1" dirty="0" smtClean="0">
                          <a:solidFill>
                            <a:srgbClr val="DE8A6C"/>
                          </a:solidFill>
                        </a:rPr>
                        <a:t>oal for the Conversation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None/>
                      </a:pPr>
                      <a:r>
                        <a:rPr lang="en-AU" sz="1100" b="0" i="1" dirty="0" smtClean="0">
                          <a:solidFill>
                            <a:schemeClr val="tx1"/>
                          </a:solidFill>
                        </a:rPr>
                        <a:t>Discuss: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Purpose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Importance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Benefits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Agenda</a:t>
                      </a:r>
                      <a:endParaRPr lang="en-AU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sz="1100" b="1" dirty="0" smtClean="0">
                          <a:solidFill>
                            <a:srgbClr val="DE8A6C"/>
                          </a:solidFill>
                        </a:rPr>
                        <a:t>2. Understand</a:t>
                      </a:r>
                      <a:r>
                        <a:rPr lang="en-AU" sz="1100" b="1" baseline="0" dirty="0" smtClean="0">
                          <a:solidFill>
                            <a:srgbClr val="DE8A6C"/>
                          </a:solidFill>
                        </a:rPr>
                        <a:t> </a:t>
                      </a:r>
                      <a:r>
                        <a:rPr lang="en-AU" sz="1100" b="1" dirty="0" smtClean="0">
                          <a:solidFill>
                            <a:srgbClr val="DE8A6C"/>
                          </a:solidFill>
                        </a:rPr>
                        <a:t>Current </a:t>
                      </a:r>
                      <a:r>
                        <a:rPr lang="en-AU" sz="1100" b="1" u="sng" dirty="0" smtClean="0">
                          <a:solidFill>
                            <a:srgbClr val="DE8A6C"/>
                          </a:solidFill>
                        </a:rPr>
                        <a:t>R</a:t>
                      </a:r>
                      <a:r>
                        <a:rPr lang="en-AU" sz="1100" b="1" dirty="0" smtClean="0">
                          <a:solidFill>
                            <a:srgbClr val="DE8A6C"/>
                          </a:solidFill>
                        </a:rPr>
                        <a:t>eality – Yours &amp; Your</a:t>
                      </a:r>
                      <a:r>
                        <a:rPr lang="en-AU" sz="1100" b="1" baseline="0" dirty="0" smtClean="0">
                          <a:solidFill>
                            <a:srgbClr val="DE8A6C"/>
                          </a:solidFill>
                        </a:rPr>
                        <a:t> Conversation Partner’s</a:t>
                      </a:r>
                      <a:endParaRPr lang="en-AU" sz="1100" b="1" dirty="0" smtClean="0">
                        <a:solidFill>
                          <a:srgbClr val="DE8A6C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Clarify perspectives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Offer specific examples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Ask for their concerns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Listen</a:t>
                      </a:r>
                      <a:r>
                        <a:rPr lang="en-AU" sz="1000" baseline="0" dirty="0" smtClean="0"/>
                        <a:t> for facts &amp; feelings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aseline="0" dirty="0" smtClean="0"/>
                        <a:t>Identify possible obstacles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aseline="0" dirty="0" smtClean="0"/>
                        <a:t>Check your understanding</a:t>
                      </a:r>
                      <a:endParaRPr lang="en-AU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995372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sz="1100" b="1" dirty="0" smtClean="0">
                          <a:solidFill>
                            <a:srgbClr val="DE8A6C"/>
                          </a:solidFill>
                        </a:rPr>
                        <a:t>3. Explore </a:t>
                      </a:r>
                      <a:r>
                        <a:rPr lang="en-AU" sz="1100" b="1" u="sng" dirty="0" smtClean="0">
                          <a:solidFill>
                            <a:srgbClr val="DE8A6C"/>
                          </a:solidFill>
                        </a:rPr>
                        <a:t>O</a:t>
                      </a:r>
                      <a:r>
                        <a:rPr lang="en-AU" sz="1100" b="1" dirty="0" smtClean="0">
                          <a:solidFill>
                            <a:srgbClr val="DE8A6C"/>
                          </a:solidFill>
                        </a:rPr>
                        <a:t>ptions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Invite suggestions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Generate ideas</a:t>
                      </a:r>
                      <a:r>
                        <a:rPr lang="en-AU" sz="1000" baseline="0" dirty="0" smtClean="0"/>
                        <a:t> &amp; </a:t>
                      </a:r>
                      <a:r>
                        <a:rPr lang="en-AU" sz="1000" dirty="0" smtClean="0"/>
                        <a:t>options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Explore benefits &amp;</a:t>
                      </a:r>
                      <a:r>
                        <a:rPr lang="en-AU" sz="1000" baseline="0" dirty="0" smtClean="0"/>
                        <a:t> </a:t>
                      </a:r>
                      <a:r>
                        <a:rPr lang="en-AU" sz="1000" dirty="0" smtClean="0"/>
                        <a:t>disadvantages of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1054408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sz="1000" b="1" dirty="0" smtClean="0">
                          <a:solidFill>
                            <a:srgbClr val="DE8A6C"/>
                          </a:solidFill>
                        </a:rPr>
                        <a:t>4. Agree</a:t>
                      </a:r>
                      <a:r>
                        <a:rPr lang="en-AU" sz="1000" b="1" baseline="0" dirty="0" smtClean="0">
                          <a:solidFill>
                            <a:srgbClr val="DE8A6C"/>
                          </a:solidFill>
                        </a:rPr>
                        <a:t> a </a:t>
                      </a:r>
                      <a:r>
                        <a:rPr lang="en-AU" sz="1000" b="1" u="sng" dirty="0" smtClean="0">
                          <a:solidFill>
                            <a:srgbClr val="DE8A6C"/>
                          </a:solidFill>
                        </a:rPr>
                        <a:t>W</a:t>
                      </a:r>
                      <a:r>
                        <a:rPr lang="en-AU" sz="1000" b="1" dirty="0" smtClean="0">
                          <a:solidFill>
                            <a:srgbClr val="DE8A6C"/>
                          </a:solidFill>
                        </a:rPr>
                        <a:t>ay Forward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Agree</a:t>
                      </a:r>
                      <a:r>
                        <a:rPr lang="en-AU" sz="1000" baseline="0" dirty="0" smtClean="0"/>
                        <a:t> &amp; </a:t>
                      </a:r>
                      <a:r>
                        <a:rPr lang="en-AU" sz="1000" dirty="0" smtClean="0"/>
                        <a:t>record</a:t>
                      </a:r>
                      <a:r>
                        <a:rPr lang="en-AU" sz="1000" baseline="0" dirty="0" smtClean="0"/>
                        <a:t> action plan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aseline="0" dirty="0" smtClean="0"/>
                        <a:t>Support &amp; resources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aseline="0" dirty="0" smtClean="0"/>
                        <a:t>How to measure progress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aseline="0" dirty="0" smtClean="0"/>
                        <a:t>Diarise next meeting where applicable</a:t>
                      </a:r>
                      <a:endParaRPr lang="en-AU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860" y="614426"/>
            <a:ext cx="9260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100" dirty="0" smtClean="0"/>
              <a:t>Use the following four steps </a:t>
            </a:r>
            <a:r>
              <a:rPr lang="en-AU" sz="1100" dirty="0"/>
              <a:t>Use the following four steps – </a:t>
            </a:r>
            <a:r>
              <a:rPr lang="en-AU" sz="1100" b="1" u="sng" dirty="0"/>
              <a:t>G</a:t>
            </a:r>
            <a:r>
              <a:rPr lang="en-AU" sz="1100" dirty="0"/>
              <a:t>oal, </a:t>
            </a:r>
            <a:r>
              <a:rPr lang="en-AU" sz="1100" b="1" u="sng" dirty="0"/>
              <a:t>R</a:t>
            </a:r>
            <a:r>
              <a:rPr lang="en-AU" sz="1100" dirty="0"/>
              <a:t>eality, </a:t>
            </a:r>
            <a:r>
              <a:rPr lang="en-AU" sz="1100" b="1" u="sng" dirty="0"/>
              <a:t>O</a:t>
            </a:r>
            <a:r>
              <a:rPr lang="en-AU" sz="1100" dirty="0"/>
              <a:t>ptions, </a:t>
            </a:r>
            <a:r>
              <a:rPr lang="en-AU" sz="1100" b="1" u="sng" dirty="0"/>
              <a:t>W</a:t>
            </a:r>
            <a:r>
              <a:rPr lang="en-AU" sz="1100" dirty="0"/>
              <a:t>ay Forward – to structure your conversation (just remember </a:t>
            </a:r>
            <a:r>
              <a:rPr lang="en-AU" sz="1100" dirty="0" smtClean="0"/>
              <a:t>“</a:t>
            </a:r>
            <a:r>
              <a:rPr lang="en-AU" sz="1100" b="1" dirty="0" smtClean="0"/>
              <a:t>GROW*</a:t>
            </a:r>
            <a:r>
              <a:rPr lang="en-AU" sz="1100" dirty="0" smtClean="0"/>
              <a:t>!”)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03860" y="6221740"/>
            <a:ext cx="917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900" dirty="0" smtClean="0"/>
              <a:t>GROW is one of the most widely used coaching-style conversation models developed by Sir John Whitmore. You can find out more at </a:t>
            </a:r>
            <a:r>
              <a:rPr lang="en-AU" sz="900" dirty="0" smtClean="0">
                <a:hlinkClick r:id="rId4"/>
              </a:rPr>
              <a:t>www.performanceconsultants.com/grow-model</a:t>
            </a:r>
            <a:endParaRPr lang="en-AU" sz="900" dirty="0" smtClean="0"/>
          </a:p>
          <a:p>
            <a:pPr algn="just"/>
            <a:r>
              <a:rPr lang="en-AU" sz="900" dirty="0" smtClean="0"/>
              <a:t> 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11972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10685</TotalTime>
  <Words>447</Words>
  <Application>Microsoft Macintosh PowerPoint</Application>
  <PresentationFormat>A4 Paper (210x297 mm)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MillerBanner Black</vt:lpstr>
      <vt:lpstr>MillerBanner Roman</vt:lpstr>
      <vt:lpstr>Wingdings</vt:lpstr>
      <vt:lpstr>Arial</vt:lpstr>
      <vt:lpstr>Office Theme</vt:lpstr>
      <vt:lpstr>Conversations With Impact Planner</vt:lpstr>
      <vt:lpstr>Conversations With Impact Planner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AGILITY &amp; RESILIENCE</dc:title>
  <dc:creator>Sharon Adams</dc:creator>
  <cp:lastModifiedBy>GAVIN MORSE</cp:lastModifiedBy>
  <cp:revision>200</cp:revision>
  <cp:lastPrinted>2017-08-25T02:46:47Z</cp:lastPrinted>
  <dcterms:created xsi:type="dcterms:W3CDTF">2016-04-06T11:41:11Z</dcterms:created>
  <dcterms:modified xsi:type="dcterms:W3CDTF">2017-09-26T01:53:13Z</dcterms:modified>
</cp:coreProperties>
</file>