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08" r:id="rId2"/>
    <p:sldId id="309" r:id="rId3"/>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A6C"/>
    <a:srgbClr val="E95130"/>
    <a:srgbClr val="856451"/>
    <a:srgbClr val="ECBDAC"/>
    <a:srgbClr val="E2987E"/>
    <a:srgbClr val="F9E4CF"/>
    <a:srgbClr val="F8ADA0"/>
    <a:srgbClr val="EFA799"/>
    <a:srgbClr val="7F7F7F"/>
    <a:srgbClr val="E26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0" autoAdjust="0"/>
    <p:restoredTop sz="84455" autoAdjust="0"/>
  </p:normalViewPr>
  <p:slideViewPr>
    <p:cSldViewPr snapToGrid="0" snapToObjects="1">
      <p:cViewPr>
        <p:scale>
          <a:sx n="73" d="100"/>
          <a:sy n="73" d="100"/>
        </p:scale>
        <p:origin x="3136" y="64"/>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5408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173937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2" y="188808"/>
            <a:ext cx="6307455" cy="623455"/>
          </a:xfrm>
        </p:spPr>
        <p:txBody>
          <a:bodyPr>
            <a:normAutofit/>
          </a:bodyPr>
          <a:lstStyle/>
          <a:p>
            <a:r>
              <a:rPr lang="en-AU" sz="2400" dirty="0" smtClean="0">
                <a:solidFill>
                  <a:srgbClr val="856451"/>
                </a:solidFill>
                <a:latin typeface="MillerBanner Roman" panose="02000503080000020003" pitchFamily="2" charset="0"/>
              </a:rPr>
              <a:t>Empowering Others</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69610659"/>
              </p:ext>
            </p:extLst>
          </p:nvPr>
        </p:nvGraphicFramePr>
        <p:xfrm>
          <a:off x="360682" y="1557338"/>
          <a:ext cx="6226175" cy="7472363"/>
        </p:xfrm>
        <a:graphic>
          <a:graphicData uri="http://schemas.openxmlformats.org/drawingml/2006/table">
            <a:tbl>
              <a:tblPr firstRow="1" bandRow="1">
                <a:tableStyleId>{5940675A-B579-460E-94D1-54222C63F5DA}</a:tableStyleId>
              </a:tblPr>
              <a:tblGrid>
                <a:gridCol w="4487543"/>
                <a:gridCol w="869316"/>
                <a:gridCol w="869316"/>
              </a:tblGrid>
              <a:tr h="423230">
                <a:tc>
                  <a:txBody>
                    <a:bodyPr/>
                    <a:lstStyle/>
                    <a:p>
                      <a:r>
                        <a:rPr lang="en-AU" sz="1400" dirty="0" smtClean="0">
                          <a:solidFill>
                            <a:schemeClr val="bg1"/>
                          </a:solidFill>
                          <a:latin typeface="MillerBanner Roman" panose="02000503080000020003" pitchFamily="2" charset="0"/>
                        </a:rPr>
                        <a:t>10 Tips To Try Now</a:t>
                      </a:r>
                      <a:endParaRPr lang="en-AU" sz="1400" dirty="0">
                        <a:solidFill>
                          <a:schemeClr val="bg1"/>
                        </a:solidFill>
                        <a:latin typeface="MillerBanner Roman" panose="02000503080000020003" pitchFamily="2" charset="0"/>
                      </a:endParaRPr>
                    </a:p>
                  </a:txBody>
                  <a:tcPr anchor="ctr">
                    <a:solidFill>
                      <a:srgbClr val="DE8A6C"/>
                    </a:solidFill>
                  </a:tcPr>
                </a:tc>
                <a:tc>
                  <a:txBody>
                    <a:bodyPr/>
                    <a:lstStyle/>
                    <a:p>
                      <a:pPr algn="ctr"/>
                      <a:r>
                        <a:rPr lang="en-AU" sz="1050" dirty="0" smtClean="0">
                          <a:solidFill>
                            <a:schemeClr val="bg1"/>
                          </a:solidFill>
                          <a:latin typeface="MillerBanner Roman" panose="02000503080000020003" pitchFamily="2" charset="0"/>
                        </a:rPr>
                        <a:t>Do Already</a:t>
                      </a:r>
                    </a:p>
                    <a:p>
                      <a:pPr algn="ctr"/>
                      <a:r>
                        <a:rPr lang="en-AU" sz="1050" dirty="0" smtClean="0">
                          <a:solidFill>
                            <a:schemeClr val="bg1"/>
                          </a:solidFill>
                          <a:latin typeface="MillerBanner Roman" panose="02000503080000020003" pitchFamily="2" charset="0"/>
                          <a:sym typeface="Wingdings" panose="05000000000000000000" pitchFamily="2" charset="2"/>
                        </a:rPr>
                        <a:t></a:t>
                      </a:r>
                      <a:endParaRPr lang="en-AU" sz="1050" dirty="0">
                        <a:solidFill>
                          <a:schemeClr val="bg1"/>
                        </a:solidFill>
                        <a:latin typeface="MillerBanner Roman" panose="02000503080000020003" pitchFamily="2" charset="0"/>
                      </a:endParaRPr>
                    </a:p>
                  </a:txBody>
                  <a:tcPr anchor="ctr">
                    <a:solidFill>
                      <a:srgbClr val="DE8A6C"/>
                    </a:solidFill>
                  </a:tcPr>
                </a:tc>
                <a:tc>
                  <a:txBody>
                    <a:bodyPr/>
                    <a:lstStyle/>
                    <a:p>
                      <a:pPr algn="ctr"/>
                      <a:r>
                        <a:rPr lang="en-AU" sz="1050" dirty="0" smtClean="0">
                          <a:solidFill>
                            <a:schemeClr val="bg1"/>
                          </a:solidFill>
                          <a:latin typeface="MillerBanner Roman" panose="02000503080000020003" pitchFamily="2" charset="0"/>
                        </a:rPr>
                        <a:t>Keen to Try </a:t>
                      </a:r>
                    </a:p>
                    <a:p>
                      <a:pPr algn="ctr"/>
                      <a:r>
                        <a:rPr lang="en-AU" sz="1050" dirty="0" smtClean="0">
                          <a:solidFill>
                            <a:schemeClr val="bg1"/>
                          </a:solidFill>
                          <a:latin typeface="MillerBanner Roman" panose="02000503080000020003" pitchFamily="2" charset="0"/>
                          <a:sym typeface="Wingdings" panose="05000000000000000000" pitchFamily="2" charset="2"/>
                        </a:rPr>
                        <a:t></a:t>
                      </a:r>
                      <a:endParaRPr lang="en-AU" sz="1050" dirty="0">
                        <a:solidFill>
                          <a:schemeClr val="bg1"/>
                        </a:solidFill>
                        <a:latin typeface="MillerBanner Roman" panose="02000503080000020003" pitchFamily="2" charset="0"/>
                      </a:endParaRPr>
                    </a:p>
                  </a:txBody>
                  <a:tcPr anchor="ctr">
                    <a:solidFill>
                      <a:srgbClr val="DE8A6C"/>
                    </a:solidFill>
                  </a:tcPr>
                </a:tc>
              </a:tr>
              <a:tr h="1357406">
                <a:tc>
                  <a:txBody>
                    <a:bodyPr/>
                    <a:lstStyle/>
                    <a:p>
                      <a:pPr algn="just" fontAlgn="base">
                        <a:spcAft>
                          <a:spcPts val="300"/>
                        </a:spcAft>
                      </a:pPr>
                      <a:r>
                        <a:rPr lang="en-AU" sz="1100" dirty="0" smtClean="0">
                          <a:solidFill>
                            <a:srgbClr val="DE8A6C"/>
                          </a:solidFill>
                          <a:latin typeface="MillerBanner Roman" panose="02000503080000020003" pitchFamily="2" charset="0"/>
                        </a:rPr>
                        <a:t>1. Provide Plenty of Context</a:t>
                      </a:r>
                    </a:p>
                    <a:p>
                      <a:pPr algn="just" fontAlgn="base"/>
                      <a:r>
                        <a:rPr lang="en-AU" sz="1000" dirty="0" smtClean="0">
                          <a:latin typeface="+mn-lt"/>
                        </a:rPr>
                        <a:t>Most leaders carry lots of information in their heads. Unfortunately, many employees don't get the benefit of all this information, yet they are expected to take action and make good decisions as if they understand every nuance. Great leaders figure out how to extract the important information and share it freely</a:t>
                      </a:r>
                      <a:r>
                        <a:rPr lang="en-AU" sz="1000" baseline="0" dirty="0" smtClean="0">
                          <a:latin typeface="+mn-lt"/>
                        </a:rPr>
                        <a:t> with others.</a:t>
                      </a:r>
                      <a:endParaRPr lang="en-AU" sz="1000" dirty="0" smtClean="0">
                        <a:solidFill>
                          <a:srgbClr val="DE8A6C"/>
                        </a:solidFill>
                        <a:latin typeface="+mn-lt"/>
                      </a:endParaRPr>
                    </a:p>
                  </a:txBody>
                  <a:tcPr anchor="ctr"/>
                </a:tc>
                <a:tc>
                  <a:txBody>
                    <a:bodyPr/>
                    <a:lstStyle/>
                    <a:p>
                      <a:pPr algn="just"/>
                      <a:endParaRPr lang="en-AU" dirty="0"/>
                    </a:p>
                  </a:txBody>
                  <a:tcPr anchor="ctr"/>
                </a:tc>
                <a:tc>
                  <a:txBody>
                    <a:bodyPr/>
                    <a:lstStyle/>
                    <a:p>
                      <a:pPr algn="just"/>
                      <a:endParaRPr lang="en-AU" dirty="0"/>
                    </a:p>
                  </a:txBody>
                  <a:tcPr anchor="ctr"/>
                </a:tc>
              </a:tr>
              <a:tr h="1357406">
                <a:tc>
                  <a:txBody>
                    <a:bodyPr/>
                    <a:lstStyle/>
                    <a:p>
                      <a:pPr algn="just" fontAlgn="base">
                        <a:spcAft>
                          <a:spcPts val="300"/>
                        </a:spcAft>
                      </a:pPr>
                      <a:r>
                        <a:rPr lang="en-AU" sz="1100" dirty="0" smtClean="0">
                          <a:solidFill>
                            <a:srgbClr val="DE8A6C"/>
                          </a:solidFill>
                          <a:latin typeface="MillerBanner Roman" panose="02000503080000020003" pitchFamily="2" charset="0"/>
                        </a:rPr>
                        <a:t>2. Ensure</a:t>
                      </a:r>
                      <a:r>
                        <a:rPr lang="en-AU" sz="1100" baseline="0" dirty="0" smtClean="0">
                          <a:solidFill>
                            <a:srgbClr val="DE8A6C"/>
                          </a:solidFill>
                          <a:latin typeface="MillerBanner Roman" panose="02000503080000020003" pitchFamily="2" charset="0"/>
                        </a:rPr>
                        <a:t> Clarity of Purpose</a:t>
                      </a:r>
                      <a:endParaRPr lang="en-AU" sz="1100" baseline="0" dirty="0" smtClean="0">
                        <a:solidFill>
                          <a:srgbClr val="FF0000"/>
                        </a:solidFill>
                        <a:latin typeface="MillerBanner Roman" panose="02000503080000020003" pitchFamily="2" charset="0"/>
                      </a:endParaRPr>
                    </a:p>
                    <a:p>
                      <a:pPr algn="just" fontAlgn="base">
                        <a:spcAft>
                          <a:spcPts val="300"/>
                        </a:spcAft>
                      </a:pPr>
                      <a:r>
                        <a:rPr lang="en-AU" sz="1000" dirty="0" smtClean="0">
                          <a:solidFill>
                            <a:srgbClr val="000000"/>
                          </a:solidFill>
                        </a:rPr>
                        <a:t>If your</a:t>
                      </a:r>
                      <a:r>
                        <a:rPr lang="en-AU" sz="1000" baseline="0" dirty="0" smtClean="0">
                          <a:solidFill>
                            <a:srgbClr val="000000"/>
                          </a:solidFill>
                        </a:rPr>
                        <a:t> team</a:t>
                      </a:r>
                      <a:r>
                        <a:rPr lang="en-AU" sz="1000" dirty="0" smtClean="0">
                          <a:solidFill>
                            <a:srgbClr val="000000"/>
                          </a:solidFill>
                        </a:rPr>
                        <a:t> know the ‘why’ coming up with the ‘how’ is a lot easier.</a:t>
                      </a:r>
                      <a:r>
                        <a:rPr lang="en-AU" sz="1000" baseline="0" dirty="0" smtClean="0">
                          <a:solidFill>
                            <a:srgbClr val="000000"/>
                          </a:solidFill>
                        </a:rPr>
                        <a:t> Ensure each member has a clear understanding of Myer’s purpose and vision, as well as the team’s top priorities, goals and objectives. </a:t>
                      </a:r>
                      <a:r>
                        <a:rPr lang="en-AU" sz="1000" dirty="0" smtClean="0">
                          <a:solidFill>
                            <a:srgbClr val="000000"/>
                          </a:solidFill>
                        </a:rPr>
                        <a:t>This will help create the framework necessary to guide employees to make empowered decisions to keep customers happy</a:t>
                      </a:r>
                      <a:r>
                        <a:rPr lang="en-AU" sz="1000" baseline="0" dirty="0" smtClean="0">
                          <a:solidFill>
                            <a:srgbClr val="000000"/>
                          </a:solidFill>
                        </a:rPr>
                        <a:t> and achieve results.</a:t>
                      </a:r>
                      <a:endParaRPr lang="en-AU" sz="1400" dirty="0" smtClean="0">
                        <a:solidFill>
                          <a:srgbClr val="000000"/>
                        </a:solidFill>
                      </a:endParaRPr>
                    </a:p>
                  </a:txBody>
                  <a:tcPr anchor="ctr"/>
                </a:tc>
                <a:tc>
                  <a:txBody>
                    <a:bodyPr/>
                    <a:lstStyle/>
                    <a:p>
                      <a:pPr algn="just"/>
                      <a:endParaRPr lang="en-AU" dirty="0"/>
                    </a:p>
                  </a:txBody>
                  <a:tcPr anchor="ctr"/>
                </a:tc>
                <a:tc>
                  <a:txBody>
                    <a:bodyPr/>
                    <a:lstStyle/>
                    <a:p>
                      <a:pPr algn="just"/>
                      <a:endParaRPr lang="en-AU"/>
                    </a:p>
                  </a:txBody>
                  <a:tcPr anchor="ctr"/>
                </a:tc>
              </a:tr>
              <a:tr h="1357406">
                <a:tc>
                  <a:txBody>
                    <a:bodyPr/>
                    <a:lstStyle/>
                    <a:p>
                      <a:pPr algn="just" fontAlgn="base">
                        <a:spcAft>
                          <a:spcPts val="300"/>
                        </a:spcAft>
                      </a:pPr>
                      <a:r>
                        <a:rPr lang="en-AU" sz="1100" dirty="0" smtClean="0">
                          <a:solidFill>
                            <a:srgbClr val="DE8A6C"/>
                          </a:solidFill>
                          <a:latin typeface="MillerBanner Roman" panose="02000503080000020003" pitchFamily="2" charset="0"/>
                        </a:rPr>
                        <a:t>3. Define Roles</a:t>
                      </a:r>
                    </a:p>
                    <a:p>
                      <a:pPr algn="just" fontAlgn="base"/>
                      <a:r>
                        <a:rPr lang="en-AU" sz="1000" dirty="0" smtClean="0"/>
                        <a:t>If</a:t>
                      </a:r>
                      <a:r>
                        <a:rPr lang="en-AU" sz="1000" baseline="0" dirty="0" smtClean="0"/>
                        <a:t> a team member doesn’t</a:t>
                      </a:r>
                      <a:r>
                        <a:rPr lang="en-AU" sz="1000" dirty="0" smtClean="0"/>
                        <a:t> know what they are supposed to do, they can't do it very well. What’s more, your team need to know their boundaries so they don't step on each others' toes or create inefficiency through redundancy. Establish specific roles and responsibilities</a:t>
                      </a:r>
                      <a:r>
                        <a:rPr lang="en-AU" sz="1000" baseline="0" dirty="0" smtClean="0"/>
                        <a:t> </a:t>
                      </a:r>
                      <a:r>
                        <a:rPr lang="en-AU" sz="1000" dirty="0" smtClean="0"/>
                        <a:t>so they are all clear and can work together cooperatively. Consider</a:t>
                      </a:r>
                      <a:r>
                        <a:rPr lang="en-AU" sz="1000" baseline="0" dirty="0" smtClean="0"/>
                        <a:t> using a RASCI matrix to support this.</a:t>
                      </a:r>
                      <a:endParaRPr lang="en-AU" sz="1000" dirty="0" smtClean="0">
                        <a:solidFill>
                          <a:srgbClr val="000000"/>
                        </a:solidFill>
                      </a:endParaRPr>
                    </a:p>
                  </a:txBody>
                  <a:tcPr anchor="ctr"/>
                </a:tc>
                <a:tc>
                  <a:txBody>
                    <a:bodyPr/>
                    <a:lstStyle/>
                    <a:p>
                      <a:pPr algn="just"/>
                      <a:endParaRPr lang="en-AU" dirty="0"/>
                    </a:p>
                  </a:txBody>
                  <a:tcPr anchor="ctr"/>
                </a:tc>
                <a:tc>
                  <a:txBody>
                    <a:bodyPr/>
                    <a:lstStyle/>
                    <a:p>
                      <a:pPr algn="just"/>
                      <a:endParaRPr lang="en-AU" dirty="0"/>
                    </a:p>
                  </a:txBody>
                  <a:tcPr anchor="ctr"/>
                </a:tc>
              </a:tr>
              <a:tr h="1619509">
                <a:tc>
                  <a:txBody>
                    <a:bodyPr/>
                    <a:lstStyle/>
                    <a:p>
                      <a:pPr algn="just" fontAlgn="base">
                        <a:spcAft>
                          <a:spcPts val="300"/>
                        </a:spcAft>
                      </a:pPr>
                      <a:r>
                        <a:rPr lang="en-AU" sz="1100" dirty="0" smtClean="0">
                          <a:solidFill>
                            <a:srgbClr val="DE8A6C"/>
                          </a:solidFill>
                          <a:latin typeface="MillerBanner Roman" panose="02000503080000020003" pitchFamily="2" charset="0"/>
                        </a:rPr>
                        <a:t>4. Let</a:t>
                      </a:r>
                      <a:r>
                        <a:rPr lang="en-AU" sz="1100" baseline="0" dirty="0" smtClean="0">
                          <a:solidFill>
                            <a:srgbClr val="DE8A6C"/>
                          </a:solidFill>
                          <a:latin typeface="MillerBanner Roman" panose="02000503080000020003" pitchFamily="2" charset="0"/>
                        </a:rPr>
                        <a:t> People Know</a:t>
                      </a:r>
                      <a:r>
                        <a:rPr lang="en-AU" sz="1100" dirty="0" smtClean="0">
                          <a:solidFill>
                            <a:srgbClr val="DE8A6C"/>
                          </a:solidFill>
                          <a:latin typeface="MillerBanner Roman" panose="02000503080000020003" pitchFamily="2" charset="0"/>
                        </a:rPr>
                        <a:t> It’s OK to Make Mistakes</a:t>
                      </a:r>
                    </a:p>
                    <a:p>
                      <a:pPr algn="just" fontAlgn="base"/>
                      <a:r>
                        <a:rPr lang="en-AU" sz="1000" dirty="0" smtClean="0"/>
                        <a:t>When people are given power to make decisions without constantly checking in with you</a:t>
                      </a:r>
                      <a:r>
                        <a:rPr lang="en-AU" sz="1000" baseline="0" dirty="0" smtClean="0"/>
                        <a:t> </a:t>
                      </a:r>
                      <a:r>
                        <a:rPr lang="en-AU" sz="1000" dirty="0" smtClean="0"/>
                        <a:t>or following a policy step-by-step, great things happen. Sense of ownership increases, performance improves, and customers are happier. Unfortunately, another side effect of this is that people may make mistakes, and their efforts will occasionally result in failure. Let your team know</a:t>
                      </a:r>
                      <a:r>
                        <a:rPr lang="en-AU" sz="1000" baseline="0" dirty="0" smtClean="0"/>
                        <a:t> that failure through sincere effort is an opportunity to learn and should be embraced.</a:t>
                      </a:r>
                    </a:p>
                  </a:txBody>
                  <a:tcPr anchor="ctr"/>
                </a:tc>
                <a:tc>
                  <a:txBody>
                    <a:bodyPr/>
                    <a:lstStyle/>
                    <a:p>
                      <a:pPr algn="just"/>
                      <a:endParaRPr lang="en-AU" dirty="0"/>
                    </a:p>
                  </a:txBody>
                  <a:tcPr anchor="ctr"/>
                </a:tc>
                <a:tc>
                  <a:txBody>
                    <a:bodyPr/>
                    <a:lstStyle/>
                    <a:p>
                      <a:pPr algn="just"/>
                      <a:endParaRPr lang="en-AU" dirty="0"/>
                    </a:p>
                  </a:txBody>
                  <a:tcPr anchor="ctr"/>
                </a:tc>
              </a:tr>
              <a:tr h="1357406">
                <a:tc>
                  <a:txBody>
                    <a:bodyPr/>
                    <a:lstStyle/>
                    <a:p>
                      <a:pPr algn="just" fontAlgn="base">
                        <a:spcAft>
                          <a:spcPts val="300"/>
                        </a:spcAft>
                      </a:pPr>
                      <a:r>
                        <a:rPr lang="en-AU" sz="1100" dirty="0" smtClean="0">
                          <a:solidFill>
                            <a:srgbClr val="DE8A6C"/>
                          </a:solidFill>
                          <a:latin typeface="MillerBanner Roman" panose="02000503080000020003" pitchFamily="2" charset="0"/>
                        </a:rPr>
                        <a:t>5. Inspire Creativity</a:t>
                      </a:r>
                    </a:p>
                    <a:p>
                      <a:pPr algn="just" fontAlgn="base"/>
                      <a:r>
                        <a:rPr lang="en-AU" sz="1000" dirty="0" smtClean="0"/>
                        <a:t>Just because you’ve been doing a task one way for your entire career does not mean that</a:t>
                      </a:r>
                      <a:r>
                        <a:rPr lang="en-AU" sz="1000" baseline="0" dirty="0" smtClean="0"/>
                        <a:t> its</a:t>
                      </a:r>
                      <a:r>
                        <a:rPr lang="en-AU" sz="1000" dirty="0" smtClean="0"/>
                        <a:t> the best way to accomplish it. There are always problems to be solved and better ways to do things, so draw on others to generate creative business solutions. Putting the challenge in the hands of your employees will not only save you time, but it’s also likely to</a:t>
                      </a:r>
                      <a:r>
                        <a:rPr lang="en-AU" sz="1000" baseline="0" dirty="0" smtClean="0"/>
                        <a:t> lead to </a:t>
                      </a:r>
                      <a:r>
                        <a:rPr lang="en-AU" sz="1000" dirty="0" smtClean="0"/>
                        <a:t>a better end result. </a:t>
                      </a:r>
                    </a:p>
                  </a:txBody>
                  <a:tcPr anchor="ctr"/>
                </a:tc>
                <a:tc>
                  <a:txBody>
                    <a:bodyPr/>
                    <a:lstStyle/>
                    <a:p>
                      <a:pPr algn="just"/>
                      <a:endParaRPr lang="en-AU" dirty="0"/>
                    </a:p>
                  </a:txBody>
                  <a:tcPr anchor="ctr"/>
                </a:tc>
                <a:tc>
                  <a:txBody>
                    <a:bodyPr/>
                    <a:lstStyle/>
                    <a:p>
                      <a:pPr algn="just"/>
                      <a:endParaRPr lang="en-AU" dirty="0"/>
                    </a:p>
                  </a:txBody>
                  <a:tcPr anchor="ctr"/>
                </a:tc>
              </a:tr>
            </a:tbl>
          </a:graphicData>
        </a:graphic>
      </p:graphicFrame>
      <p:sp>
        <p:nvSpPr>
          <p:cNvPr id="7" name="Rectangle 6"/>
          <p:cNvSpPr/>
          <p:nvPr/>
        </p:nvSpPr>
        <p:spPr>
          <a:xfrm>
            <a:off x="279402" y="800286"/>
            <a:ext cx="6307455" cy="553998"/>
          </a:xfrm>
          <a:prstGeom prst="rect">
            <a:avLst/>
          </a:prstGeom>
        </p:spPr>
        <p:txBody>
          <a:bodyPr wrap="square">
            <a:spAutoFit/>
          </a:bodyPr>
          <a:lstStyle/>
          <a:p>
            <a:pPr algn="just">
              <a:spcAft>
                <a:spcPts val="600"/>
              </a:spcAft>
            </a:pPr>
            <a:r>
              <a:rPr lang="en-AU" sz="1000" dirty="0" smtClean="0"/>
              <a:t>The innovation required to successfully compete today can not come solely from leaders. It takes a steady stream of new ideas from all levels of the organisation, fostered by a collaborative way of leading that emphasises empowering others. To further empower your team, try the following tips:</a:t>
            </a:r>
          </a:p>
        </p:txBody>
      </p:sp>
      <p:pic>
        <p:nvPicPr>
          <p:cNvPr id="6" name="Picture 5"/>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756296" y="46150"/>
            <a:ext cx="948055" cy="753745"/>
          </a:xfrm>
          <a:prstGeom prst="rect">
            <a:avLst/>
          </a:prstGeom>
        </p:spPr>
      </p:pic>
    </p:spTree>
    <p:extLst>
      <p:ext uri="{BB962C8B-B14F-4D97-AF65-F5344CB8AC3E}">
        <p14:creationId xmlns:p14="http://schemas.microsoft.com/office/powerpoint/2010/main" val="4191789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84727"/>
            <a:ext cx="6307455" cy="623455"/>
          </a:xfrm>
        </p:spPr>
        <p:txBody>
          <a:bodyPr>
            <a:normAutofit/>
          </a:bodyPr>
          <a:lstStyle/>
          <a:p>
            <a:r>
              <a:rPr lang="en-AU" sz="2400" dirty="0" smtClean="0">
                <a:solidFill>
                  <a:srgbClr val="856451"/>
                </a:solidFill>
                <a:latin typeface="MillerBanner Roman" panose="02000503080000020003" pitchFamily="2" charset="0"/>
              </a:rPr>
              <a:t>Empowering Others</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557063591"/>
              </p:ext>
            </p:extLst>
          </p:nvPr>
        </p:nvGraphicFramePr>
        <p:xfrm>
          <a:off x="365124" y="928370"/>
          <a:ext cx="6226176" cy="8329930"/>
        </p:xfrm>
        <a:graphic>
          <a:graphicData uri="http://schemas.openxmlformats.org/drawingml/2006/table">
            <a:tbl>
              <a:tblPr firstRow="1" bandRow="1">
                <a:tableStyleId>{5940675A-B579-460E-94D1-54222C63F5DA}</a:tableStyleId>
              </a:tblPr>
              <a:tblGrid>
                <a:gridCol w="4437378"/>
                <a:gridCol w="894399"/>
                <a:gridCol w="894399"/>
              </a:tblGrid>
              <a:tr h="375518">
                <a:tc>
                  <a:txBody>
                    <a:bodyPr/>
                    <a:lstStyle/>
                    <a:p>
                      <a:pPr algn="just" fontAlgn="base"/>
                      <a:r>
                        <a:rPr lang="en-AU" sz="1400" dirty="0" smtClean="0">
                          <a:solidFill>
                            <a:schemeClr val="bg1"/>
                          </a:solidFill>
                          <a:latin typeface="MillerBanner Roman" panose="02000503080000020003" pitchFamily="2" charset="0"/>
                        </a:rPr>
                        <a:t>10</a:t>
                      </a:r>
                      <a:r>
                        <a:rPr lang="en-AU" sz="1400" baseline="0" dirty="0" smtClean="0">
                          <a:solidFill>
                            <a:schemeClr val="bg1"/>
                          </a:solidFill>
                          <a:latin typeface="MillerBanner Roman" panose="02000503080000020003" pitchFamily="2" charset="0"/>
                        </a:rPr>
                        <a:t> Tips To Try Now (Continued)</a:t>
                      </a:r>
                      <a:endParaRPr lang="en-AU" sz="1400" dirty="0" smtClean="0">
                        <a:solidFill>
                          <a:schemeClr val="bg1"/>
                        </a:solidFill>
                        <a:latin typeface="MillerBanner Roman" panose="02000503080000020003" pitchFamily="2" charset="0"/>
                      </a:endParaRPr>
                    </a:p>
                  </a:txBody>
                  <a:tcPr anchor="ctr">
                    <a:solidFill>
                      <a:srgbClr val="DE8A6C"/>
                    </a:solidFill>
                  </a:tcPr>
                </a:tc>
                <a:tc>
                  <a:txBody>
                    <a:bodyPr/>
                    <a:lstStyle/>
                    <a:p>
                      <a:pPr algn="ctr"/>
                      <a:r>
                        <a:rPr lang="en-AU" sz="1050" dirty="0" smtClean="0">
                          <a:solidFill>
                            <a:schemeClr val="bg1"/>
                          </a:solidFill>
                          <a:latin typeface="MillerBanner Roman" panose="02000503080000020003" pitchFamily="2" charset="0"/>
                        </a:rPr>
                        <a:t>Do Already</a:t>
                      </a:r>
                    </a:p>
                    <a:p>
                      <a:pPr algn="ctr"/>
                      <a:r>
                        <a:rPr lang="en-AU" sz="1050" dirty="0" smtClean="0">
                          <a:solidFill>
                            <a:schemeClr val="bg1"/>
                          </a:solidFill>
                          <a:latin typeface="MillerBanner Roman" panose="02000503080000020003" pitchFamily="2" charset="0"/>
                          <a:sym typeface="Wingdings" panose="05000000000000000000" pitchFamily="2" charset="2"/>
                        </a:rPr>
                        <a:t></a:t>
                      </a:r>
                      <a:endParaRPr lang="en-AU" sz="1050" dirty="0">
                        <a:solidFill>
                          <a:schemeClr val="bg1"/>
                        </a:solidFill>
                        <a:latin typeface="MillerBanner Roman" panose="02000503080000020003" pitchFamily="2" charset="0"/>
                      </a:endParaRPr>
                    </a:p>
                  </a:txBody>
                  <a:tcPr anchor="ctr">
                    <a:solidFill>
                      <a:srgbClr val="DE8A6C"/>
                    </a:solidFill>
                  </a:tcPr>
                </a:tc>
                <a:tc>
                  <a:txBody>
                    <a:bodyPr/>
                    <a:lstStyle/>
                    <a:p>
                      <a:pPr algn="ctr"/>
                      <a:r>
                        <a:rPr lang="en-AU" sz="1050" dirty="0" smtClean="0">
                          <a:solidFill>
                            <a:schemeClr val="bg1"/>
                          </a:solidFill>
                          <a:latin typeface="MillerBanner Roman" panose="02000503080000020003" pitchFamily="2" charset="0"/>
                        </a:rPr>
                        <a:t>Keen to Try </a:t>
                      </a:r>
                    </a:p>
                    <a:p>
                      <a:pPr algn="ctr"/>
                      <a:r>
                        <a:rPr lang="en-AU" sz="1050" dirty="0" smtClean="0">
                          <a:solidFill>
                            <a:schemeClr val="bg1"/>
                          </a:solidFill>
                          <a:latin typeface="MillerBanner Roman" panose="02000503080000020003" pitchFamily="2" charset="0"/>
                          <a:sym typeface="Wingdings" panose="05000000000000000000" pitchFamily="2" charset="2"/>
                        </a:rPr>
                        <a:t></a:t>
                      </a:r>
                      <a:endParaRPr lang="en-AU" sz="1050" dirty="0">
                        <a:solidFill>
                          <a:schemeClr val="bg1"/>
                        </a:solidFill>
                        <a:latin typeface="MillerBanner Roman" panose="02000503080000020003" pitchFamily="2" charset="0"/>
                      </a:endParaRPr>
                    </a:p>
                  </a:txBody>
                  <a:tcPr anchor="ctr">
                    <a:solidFill>
                      <a:srgbClr val="DE8A6C"/>
                    </a:solidFill>
                  </a:tcPr>
                </a:tc>
              </a:tr>
              <a:tr h="1072081">
                <a:tc>
                  <a:txBody>
                    <a:bodyPr/>
                    <a:lstStyle/>
                    <a:p>
                      <a:pPr fontAlgn="base">
                        <a:spcAft>
                          <a:spcPts val="300"/>
                        </a:spcAft>
                      </a:pPr>
                      <a:r>
                        <a:rPr lang="en-AU" sz="1100" dirty="0" smtClean="0">
                          <a:solidFill>
                            <a:srgbClr val="DE8A6C"/>
                          </a:solidFill>
                          <a:latin typeface="MillerBanner Roman" panose="02000503080000020003" pitchFamily="2" charset="0"/>
                        </a:rPr>
                        <a:t>6. Delegate More Than Just Work</a:t>
                      </a:r>
                    </a:p>
                    <a:p>
                      <a:pPr algn="just" fontAlgn="base"/>
                      <a:r>
                        <a:rPr lang="en-AU" sz="900" dirty="0" smtClean="0"/>
                        <a:t>As a leader, it’s inevitable that you’ll have to delegate</a:t>
                      </a:r>
                      <a:r>
                        <a:rPr lang="en-AU" sz="900" baseline="0" dirty="0" smtClean="0"/>
                        <a:t> work</a:t>
                      </a:r>
                      <a:r>
                        <a:rPr lang="en-AU" sz="900" dirty="0" smtClean="0"/>
                        <a:t>, but make sure that’s not the only thing you’re passing down. Invite one of your team to lead an important meeting, speak at a conference</a:t>
                      </a:r>
                      <a:r>
                        <a:rPr lang="en-AU" sz="900" baseline="0" dirty="0" smtClean="0"/>
                        <a:t> or industry event on your behalf,</a:t>
                      </a:r>
                      <a:r>
                        <a:rPr lang="en-AU" sz="900" dirty="0" smtClean="0"/>
                        <a:t> and share around the projects that people and customers notice. Leadership actions like these will help members of your</a:t>
                      </a:r>
                      <a:r>
                        <a:rPr lang="en-AU" sz="900" baseline="0" dirty="0" smtClean="0"/>
                        <a:t> team to expand their potential impact. </a:t>
                      </a:r>
                      <a:endParaRPr lang="en-AU" sz="900" dirty="0" smtClean="0"/>
                    </a:p>
                  </a:txBody>
                  <a:tcPr anchor="ctr"/>
                </a:tc>
                <a:tc>
                  <a:txBody>
                    <a:bodyPr/>
                    <a:lstStyle/>
                    <a:p>
                      <a:endParaRPr lang="en-AU" dirty="0"/>
                    </a:p>
                  </a:txBody>
                  <a:tcPr/>
                </a:tc>
                <a:tc>
                  <a:txBody>
                    <a:bodyPr/>
                    <a:lstStyle/>
                    <a:p>
                      <a:endParaRPr lang="en-AU" dirty="0"/>
                    </a:p>
                  </a:txBody>
                  <a:tcPr/>
                </a:tc>
              </a:tr>
              <a:tr h="968930">
                <a:tc>
                  <a:txBody>
                    <a:bodyPr/>
                    <a:lstStyle/>
                    <a:p>
                      <a:pPr algn="just" fontAlgn="base">
                        <a:spcAft>
                          <a:spcPts val="300"/>
                        </a:spcAft>
                      </a:pPr>
                      <a:r>
                        <a:rPr lang="en-AU" sz="1100" dirty="0" smtClean="0">
                          <a:solidFill>
                            <a:srgbClr val="DE8A6C"/>
                          </a:solidFill>
                          <a:latin typeface="MillerBanner Roman" panose="02000503080000020003" pitchFamily="2" charset="0"/>
                        </a:rPr>
                        <a:t>7. Choose Your Words Carefully</a:t>
                      </a:r>
                    </a:p>
                    <a:p>
                      <a:pPr algn="just" fontAlgn="base"/>
                      <a:r>
                        <a:rPr lang="en-AU" sz="900" dirty="0" smtClean="0"/>
                        <a:t>Make sure that the language</a:t>
                      </a:r>
                      <a:r>
                        <a:rPr lang="en-AU" sz="900" baseline="0" dirty="0" smtClean="0"/>
                        <a:t> </a:t>
                      </a:r>
                      <a:r>
                        <a:rPr lang="en-AU" sz="900" dirty="0" smtClean="0"/>
                        <a:t>you use doesn’t contradict your goal of creating a culture of engagement and empowerment. If you are used to being more directive in your leadership style, this migh</a:t>
                      </a:r>
                      <a:r>
                        <a:rPr lang="en-AU" sz="900" baseline="0" dirty="0" smtClean="0"/>
                        <a:t>t </a:t>
                      </a:r>
                      <a:r>
                        <a:rPr lang="en-AU" sz="900" dirty="0" smtClean="0"/>
                        <a:t>reflect in the words that you use. Be mindful of your tone and language and avoid words that</a:t>
                      </a:r>
                      <a:r>
                        <a:rPr lang="en-AU" sz="900" baseline="0" dirty="0" smtClean="0"/>
                        <a:t> sound controlling or could be perceived as disempowering. </a:t>
                      </a:r>
                      <a:endParaRPr lang="en-AU" sz="900" dirty="0" smtClean="0"/>
                    </a:p>
                  </a:txBody>
                  <a:tcPr anchor="ctr"/>
                </a:tc>
                <a:tc>
                  <a:txBody>
                    <a:bodyPr/>
                    <a:lstStyle/>
                    <a:p>
                      <a:endParaRPr lang="en-AU" dirty="0"/>
                    </a:p>
                  </a:txBody>
                  <a:tcPr/>
                </a:tc>
                <a:tc>
                  <a:txBody>
                    <a:bodyPr/>
                    <a:lstStyle/>
                    <a:p>
                      <a:endParaRPr lang="en-AU" dirty="0"/>
                    </a:p>
                  </a:txBody>
                  <a:tcPr/>
                </a:tc>
              </a:tr>
              <a:tr h="764945">
                <a:tc>
                  <a:txBody>
                    <a:bodyPr/>
                    <a:lstStyle/>
                    <a:p>
                      <a:pPr algn="just" fontAlgn="base">
                        <a:spcAft>
                          <a:spcPts val="300"/>
                        </a:spcAft>
                      </a:pPr>
                      <a:r>
                        <a:rPr lang="en-AU" sz="1100" dirty="0" smtClean="0">
                          <a:solidFill>
                            <a:srgbClr val="DE8A6C"/>
                          </a:solidFill>
                          <a:latin typeface="MillerBanner Roman" panose="02000503080000020003" pitchFamily="2" charset="0"/>
                        </a:rPr>
                        <a:t>8. Give Them Space</a:t>
                      </a:r>
                    </a:p>
                    <a:p>
                      <a:pPr algn="just" fontAlgn="base"/>
                      <a:r>
                        <a:rPr lang="en-AU" sz="900" dirty="0" smtClean="0"/>
                        <a:t>Nothing</a:t>
                      </a:r>
                      <a:r>
                        <a:rPr lang="en-AU" sz="900" baseline="0" dirty="0" smtClean="0"/>
                        <a:t> </a:t>
                      </a:r>
                      <a:r>
                        <a:rPr lang="en-AU" sz="900" dirty="0" smtClean="0"/>
                        <a:t>undermines your message of empowerment</a:t>
                      </a:r>
                      <a:r>
                        <a:rPr lang="en-AU" sz="900" baseline="0" dirty="0" smtClean="0"/>
                        <a:t> more than</a:t>
                      </a:r>
                      <a:r>
                        <a:rPr lang="en-AU" sz="900" dirty="0" smtClean="0"/>
                        <a:t> hovering and micromanaging. Give your team members space to do what they do best, and trust them to bring you in when you are needed.</a:t>
                      </a:r>
                    </a:p>
                  </a:txBody>
                  <a:tcPr anchor="ctr"/>
                </a:tc>
                <a:tc>
                  <a:txBody>
                    <a:bodyPr/>
                    <a:lstStyle/>
                    <a:p>
                      <a:endParaRPr lang="en-AU" dirty="0"/>
                    </a:p>
                  </a:txBody>
                  <a:tcPr/>
                </a:tc>
                <a:tc>
                  <a:txBody>
                    <a:bodyPr/>
                    <a:lstStyle/>
                    <a:p>
                      <a:endParaRPr lang="en-AU" dirty="0"/>
                    </a:p>
                  </a:txBody>
                  <a:tcPr/>
                </a:tc>
              </a:tr>
              <a:tr h="949227">
                <a:tc>
                  <a:txBody>
                    <a:bodyPr/>
                    <a:lstStyle/>
                    <a:p>
                      <a:pPr algn="just" fontAlgn="base">
                        <a:spcAft>
                          <a:spcPts val="300"/>
                        </a:spcAft>
                      </a:pPr>
                      <a:r>
                        <a:rPr lang="en-AU" sz="1100" dirty="0" smtClean="0">
                          <a:solidFill>
                            <a:srgbClr val="DE8A6C"/>
                          </a:solidFill>
                          <a:latin typeface="MillerBanner Roman" panose="02000503080000020003" pitchFamily="2" charset="0"/>
                        </a:rPr>
                        <a:t>9. Have</a:t>
                      </a:r>
                      <a:r>
                        <a:rPr lang="en-AU" sz="1100" baseline="0" dirty="0" smtClean="0">
                          <a:solidFill>
                            <a:srgbClr val="DE8A6C"/>
                          </a:solidFill>
                          <a:latin typeface="MillerBanner Roman" panose="02000503080000020003" pitchFamily="2" charset="0"/>
                        </a:rPr>
                        <a:t> Your Team’s Back</a:t>
                      </a:r>
                      <a:endParaRPr lang="en-AU" sz="1100" dirty="0" smtClean="0">
                        <a:solidFill>
                          <a:srgbClr val="DE8A6C"/>
                        </a:solidFill>
                        <a:latin typeface="MillerBanner Roman" panose="02000503080000020003" pitchFamily="2" charset="0"/>
                      </a:endParaRPr>
                    </a:p>
                    <a:p>
                      <a:pPr algn="just" fontAlgn="base"/>
                      <a:r>
                        <a:rPr lang="en-AU" sz="900" dirty="0" smtClean="0"/>
                        <a:t>When you give power to your team to make decisions and take independent action its crucial that you back</a:t>
                      </a:r>
                      <a:r>
                        <a:rPr lang="en-AU" sz="900" baseline="0" dirty="0" smtClean="0"/>
                        <a:t> them up and support them </a:t>
                      </a:r>
                      <a:r>
                        <a:rPr lang="en-AU" sz="900" dirty="0" smtClean="0"/>
                        <a:t>when they act with autonomy.</a:t>
                      </a:r>
                      <a:r>
                        <a:rPr lang="en-AU" sz="900" baseline="0" dirty="0" smtClean="0"/>
                        <a:t> </a:t>
                      </a:r>
                      <a:r>
                        <a:rPr lang="en-AU" sz="900" dirty="0" smtClean="0"/>
                        <a:t>This doesn’t mean that you can’t step in and intervene if you believe a course of action is a mistake, or redirect an employee who has overestimated their licence to act,</a:t>
                      </a:r>
                      <a:r>
                        <a:rPr lang="en-AU" sz="900" baseline="0" dirty="0" smtClean="0"/>
                        <a:t> but it does mean letting them know that you believe in them and have their back.</a:t>
                      </a:r>
                    </a:p>
                  </a:txBody>
                  <a:tcPr anchor="ctr"/>
                </a:tc>
                <a:tc>
                  <a:txBody>
                    <a:bodyPr/>
                    <a:lstStyle/>
                    <a:p>
                      <a:endParaRPr lang="en-AU" dirty="0"/>
                    </a:p>
                  </a:txBody>
                  <a:tcPr/>
                </a:tc>
                <a:tc>
                  <a:txBody>
                    <a:bodyPr/>
                    <a:lstStyle/>
                    <a:p>
                      <a:endParaRPr lang="en-AU" dirty="0"/>
                    </a:p>
                  </a:txBody>
                  <a:tcPr/>
                </a:tc>
              </a:tr>
              <a:tr h="1018014">
                <a:tc>
                  <a:txBody>
                    <a:bodyPr/>
                    <a:lstStyle/>
                    <a:p>
                      <a:pPr fontAlgn="base">
                        <a:spcAft>
                          <a:spcPts val="300"/>
                        </a:spcAft>
                      </a:pPr>
                      <a:r>
                        <a:rPr lang="en-AU" sz="1100" dirty="0" smtClean="0">
                          <a:solidFill>
                            <a:srgbClr val="DE8A6C"/>
                          </a:solidFill>
                          <a:latin typeface="MillerBanner Roman" panose="02000503080000020003" pitchFamily="2" charset="0"/>
                        </a:rPr>
                        <a:t>10. Say Thank You</a:t>
                      </a:r>
                    </a:p>
                    <a:p>
                      <a:pPr algn="just" fontAlgn="base"/>
                      <a:r>
                        <a:rPr lang="en-AU" sz="900" dirty="0" smtClean="0"/>
                        <a:t>When members</a:t>
                      </a:r>
                      <a:r>
                        <a:rPr lang="en-AU" sz="900" baseline="0" dirty="0" smtClean="0"/>
                        <a:t> of your team</a:t>
                      </a:r>
                      <a:r>
                        <a:rPr lang="en-AU" sz="900" dirty="0" smtClean="0"/>
                        <a:t> show initiative and take action to solve problems, keep customers happy, improve processes, or create growth, your recognition is what will encourage them to do the same in the future. Be generous with your</a:t>
                      </a:r>
                      <a:r>
                        <a:rPr lang="en-AU" sz="900" baseline="0" dirty="0" smtClean="0"/>
                        <a:t> </a:t>
                      </a:r>
                      <a:r>
                        <a:rPr lang="en-AU" sz="900" dirty="0" smtClean="0"/>
                        <a:t>thank </a:t>
                      </a:r>
                      <a:r>
                        <a:rPr lang="en-AU" sz="900" dirty="0" err="1" smtClean="0"/>
                        <a:t>yous</a:t>
                      </a:r>
                      <a:r>
                        <a:rPr lang="en-AU" sz="900" dirty="0" smtClean="0"/>
                        <a:t>. </a:t>
                      </a:r>
                    </a:p>
                  </a:txBody>
                  <a:tcPr anchor="ctr"/>
                </a:tc>
                <a:tc>
                  <a:txBody>
                    <a:bodyPr/>
                    <a:lstStyle/>
                    <a:p>
                      <a:endParaRPr lang="en-AU" dirty="0"/>
                    </a:p>
                  </a:txBody>
                  <a:tcPr/>
                </a:tc>
                <a:tc>
                  <a:txBody>
                    <a:bodyPr/>
                    <a:lstStyle/>
                    <a:p>
                      <a:endParaRPr lang="en-AU" dirty="0"/>
                    </a:p>
                  </a:txBody>
                  <a:tcPr/>
                </a:tc>
              </a:tr>
              <a:tr h="338430">
                <a:tc gridSpan="3">
                  <a:txBody>
                    <a:bodyPr/>
                    <a:lstStyle/>
                    <a:p>
                      <a:r>
                        <a:rPr lang="en-AU" sz="1400" dirty="0" smtClean="0">
                          <a:solidFill>
                            <a:schemeClr val="bg1"/>
                          </a:solidFill>
                          <a:latin typeface="MillerBanner Roman" panose="02000503080000020003" pitchFamily="2" charset="0"/>
                        </a:rPr>
                        <a:t>Your Notes</a:t>
                      </a:r>
                      <a:r>
                        <a:rPr lang="en-AU" sz="1400" baseline="0" dirty="0" smtClean="0">
                          <a:solidFill>
                            <a:schemeClr val="bg1"/>
                          </a:solidFill>
                          <a:latin typeface="MillerBanner Roman" panose="02000503080000020003" pitchFamily="2" charset="0"/>
                        </a:rPr>
                        <a:t> /</a:t>
                      </a:r>
                      <a:r>
                        <a:rPr lang="en-AU" sz="1400" dirty="0" smtClean="0">
                          <a:solidFill>
                            <a:schemeClr val="bg1"/>
                          </a:solidFill>
                          <a:latin typeface="MillerBanner Roman" panose="02000503080000020003" pitchFamily="2" charset="0"/>
                        </a:rPr>
                        <a:t>Actions To Empower</a:t>
                      </a:r>
                      <a:r>
                        <a:rPr lang="en-AU" sz="1400" baseline="0" dirty="0" smtClean="0">
                          <a:solidFill>
                            <a:schemeClr val="bg1"/>
                          </a:solidFill>
                          <a:latin typeface="MillerBanner Roman" panose="02000503080000020003" pitchFamily="2" charset="0"/>
                        </a:rPr>
                        <a:t> Others</a:t>
                      </a:r>
                      <a:endParaRPr lang="en-AU" sz="1400" dirty="0">
                        <a:solidFill>
                          <a:schemeClr val="bg1"/>
                        </a:solidFill>
                        <a:latin typeface="MillerBanner Roman" panose="02000503080000020003" pitchFamily="2" charset="0"/>
                      </a:endParaRPr>
                    </a:p>
                  </a:txBody>
                  <a:tcPr anchor="ctr">
                    <a:solidFill>
                      <a:srgbClr val="DE8A6C"/>
                    </a:solidFill>
                  </a:tcPr>
                </a:tc>
                <a:tc hMerge="1">
                  <a:txBody>
                    <a:bodyPr/>
                    <a:lstStyle/>
                    <a:p>
                      <a:endParaRPr lang="en-AU" dirty="0"/>
                    </a:p>
                  </a:txBody>
                  <a:tcPr/>
                </a:tc>
                <a:tc hMerge="1">
                  <a:txBody>
                    <a:bodyPr/>
                    <a:lstStyle/>
                    <a:p>
                      <a:endParaRPr lang="en-AU" dirty="0"/>
                    </a:p>
                  </a:txBody>
                  <a:tcPr/>
                </a:tc>
              </a:tr>
              <a:tr h="2773070">
                <a:tc gridSpan="3">
                  <a:txBody>
                    <a:bodyPr/>
                    <a:lstStyle/>
                    <a:p>
                      <a:endParaRPr lang="en-AU" dirty="0"/>
                    </a:p>
                  </a:txBody>
                  <a:tcPr/>
                </a:tc>
                <a:tc hMerge="1">
                  <a:txBody>
                    <a:bodyPr/>
                    <a:lstStyle/>
                    <a:p>
                      <a:endParaRPr lang="en-AU" dirty="0"/>
                    </a:p>
                  </a:txBody>
                  <a:tcPr/>
                </a:tc>
                <a:tc hMerge="1">
                  <a:txBody>
                    <a:bodyPr/>
                    <a:lstStyle/>
                    <a:p>
                      <a:endParaRPr lang="en-AU" dirty="0"/>
                    </a:p>
                  </a:txBody>
                  <a:tcPr/>
                </a:tc>
              </a:tr>
            </a:tbl>
          </a:graphicData>
        </a:graphic>
      </p:graphicFrame>
    </p:spTree>
    <p:extLst>
      <p:ext uri="{BB962C8B-B14F-4D97-AF65-F5344CB8AC3E}">
        <p14:creationId xmlns:p14="http://schemas.microsoft.com/office/powerpoint/2010/main" val="2787711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12150</TotalTime>
  <Words>802</Words>
  <Application>Microsoft Macintosh PowerPoint</Application>
  <PresentationFormat>A4 Paper (210x297 mm)</PresentationFormat>
  <Paragraphs>36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Calibri Light</vt:lpstr>
      <vt:lpstr>MillerBanner Roman</vt:lpstr>
      <vt:lpstr>Wingdings</vt:lpstr>
      <vt:lpstr>Arial</vt:lpstr>
      <vt:lpstr>Office Theme</vt:lpstr>
      <vt:lpstr>Empowering Others</vt:lpstr>
      <vt:lpstr>Empowering Others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196</cp:revision>
  <cp:lastPrinted>2017-08-29T04:10:45Z</cp:lastPrinted>
  <dcterms:created xsi:type="dcterms:W3CDTF">2016-04-06T11:41:11Z</dcterms:created>
  <dcterms:modified xsi:type="dcterms:W3CDTF">2017-09-26T01:57:59Z</dcterms:modified>
</cp:coreProperties>
</file>