
<file path=[Content_Types].xml><?xml version="1.0" encoding="utf-8"?>
<Types xmlns="http://schemas.openxmlformats.org/package/2006/content-types">
  <Default Extension="xml" ContentType="application/xml"/>
  <Default Extension="jpeg" ContentType="image/jpeg"/>
  <Default Extension="wdp" ContentType="image/vnd.ms-photo"/>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313" r:id="rId2"/>
  </p:sldIdLst>
  <p:sldSz cx="6858000" cy="9906000" type="A4"/>
  <p:notesSz cx="6808788"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6451"/>
    <a:srgbClr val="DE8A6C"/>
    <a:srgbClr val="F8ADA0"/>
    <a:srgbClr val="ECBDAC"/>
    <a:srgbClr val="E95130"/>
    <a:srgbClr val="E2987E"/>
    <a:srgbClr val="F9E4CF"/>
    <a:srgbClr val="EFA799"/>
    <a:srgbClr val="7F7F7F"/>
    <a:srgbClr val="E260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8" autoAdjust="0"/>
    <p:restoredTop sz="84455" autoAdjust="0"/>
  </p:normalViewPr>
  <p:slideViewPr>
    <p:cSldViewPr snapToGrid="0" snapToObjects="1">
      <p:cViewPr>
        <p:scale>
          <a:sx n="80" d="100"/>
          <a:sy n="80" d="100"/>
        </p:scale>
        <p:origin x="424" y="144"/>
      </p:cViewPr>
      <p:guideLst>
        <p:guide orient="horz" pos="3120"/>
        <p:guide pos="216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0475" cy="498853"/>
          </a:xfrm>
          <a:prstGeom prst="rect">
            <a:avLst/>
          </a:prstGeom>
        </p:spPr>
        <p:txBody>
          <a:bodyPr vert="horz" lIns="93744" tIns="46872" rIns="93744" bIns="46872" rtlCol="0"/>
          <a:lstStyle>
            <a:lvl1pPr algn="l">
              <a:defRPr sz="1200"/>
            </a:lvl1pPr>
          </a:lstStyle>
          <a:p>
            <a:endParaRPr lang="en-US"/>
          </a:p>
        </p:txBody>
      </p:sp>
      <p:sp>
        <p:nvSpPr>
          <p:cNvPr id="3" name="Date Placeholder 2"/>
          <p:cNvSpPr>
            <a:spLocks noGrp="1"/>
          </p:cNvSpPr>
          <p:nvPr>
            <p:ph type="dt" idx="1"/>
          </p:nvPr>
        </p:nvSpPr>
        <p:spPr>
          <a:xfrm>
            <a:off x="3856737" y="0"/>
            <a:ext cx="2950475" cy="498853"/>
          </a:xfrm>
          <a:prstGeom prst="rect">
            <a:avLst/>
          </a:prstGeom>
        </p:spPr>
        <p:txBody>
          <a:bodyPr vert="horz" lIns="93744" tIns="46872" rIns="93744" bIns="46872" rtlCol="0"/>
          <a:lstStyle>
            <a:lvl1pPr algn="r">
              <a:defRPr sz="1200"/>
            </a:lvl1pPr>
          </a:lstStyle>
          <a:p>
            <a:fld id="{2BC31DEB-6978-E647-822A-B71C6741FE5E}" type="datetimeFigureOut">
              <a:rPr lang="en-US" smtClean="0"/>
              <a:t>9/26/17</a:t>
            </a:fld>
            <a:endParaRPr lang="en-US"/>
          </a:p>
        </p:txBody>
      </p:sp>
      <p:sp>
        <p:nvSpPr>
          <p:cNvPr id="4" name="Slide Image Placeholder 3"/>
          <p:cNvSpPr>
            <a:spLocks noGrp="1" noRot="1" noChangeAspect="1"/>
          </p:cNvSpPr>
          <p:nvPr>
            <p:ph type="sldImg" idx="2"/>
          </p:nvPr>
        </p:nvSpPr>
        <p:spPr>
          <a:xfrm>
            <a:off x="2243138" y="1243013"/>
            <a:ext cx="2324100" cy="3355975"/>
          </a:xfrm>
          <a:prstGeom prst="rect">
            <a:avLst/>
          </a:prstGeom>
          <a:noFill/>
          <a:ln w="12700">
            <a:solidFill>
              <a:prstClr val="black"/>
            </a:solidFill>
          </a:ln>
        </p:spPr>
        <p:txBody>
          <a:bodyPr vert="horz" lIns="93744" tIns="46872" rIns="93744" bIns="46872" rtlCol="0" anchor="ctr"/>
          <a:lstStyle/>
          <a:p>
            <a:endParaRPr lang="en-US"/>
          </a:p>
        </p:txBody>
      </p:sp>
      <p:sp>
        <p:nvSpPr>
          <p:cNvPr id="5" name="Notes Placeholder 4"/>
          <p:cNvSpPr>
            <a:spLocks noGrp="1"/>
          </p:cNvSpPr>
          <p:nvPr>
            <p:ph type="body" sz="quarter" idx="3"/>
          </p:nvPr>
        </p:nvSpPr>
        <p:spPr>
          <a:xfrm>
            <a:off x="680879" y="4784834"/>
            <a:ext cx="5447030" cy="3914865"/>
          </a:xfrm>
          <a:prstGeom prst="rect">
            <a:avLst/>
          </a:prstGeom>
        </p:spPr>
        <p:txBody>
          <a:bodyPr vert="horz" lIns="93744" tIns="46872" rIns="93744" bIns="4687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43662"/>
            <a:ext cx="2950475" cy="498852"/>
          </a:xfrm>
          <a:prstGeom prst="rect">
            <a:avLst/>
          </a:prstGeom>
        </p:spPr>
        <p:txBody>
          <a:bodyPr vert="horz" lIns="93744" tIns="46872" rIns="93744" bIns="46872" rtlCol="0" anchor="b"/>
          <a:lstStyle>
            <a:lvl1pPr algn="l">
              <a:defRPr sz="1200"/>
            </a:lvl1pPr>
          </a:lstStyle>
          <a:p>
            <a:endParaRPr lang="en-US"/>
          </a:p>
        </p:txBody>
      </p:sp>
      <p:sp>
        <p:nvSpPr>
          <p:cNvPr id="7" name="Slide Number Placeholder 6"/>
          <p:cNvSpPr>
            <a:spLocks noGrp="1"/>
          </p:cNvSpPr>
          <p:nvPr>
            <p:ph type="sldNum" sz="quarter" idx="5"/>
          </p:nvPr>
        </p:nvSpPr>
        <p:spPr>
          <a:xfrm>
            <a:off x="3856737" y="9443662"/>
            <a:ext cx="2950475" cy="498852"/>
          </a:xfrm>
          <a:prstGeom prst="rect">
            <a:avLst/>
          </a:prstGeom>
        </p:spPr>
        <p:txBody>
          <a:bodyPr vert="horz" lIns="93744" tIns="46872" rIns="93744" bIns="46872" rtlCol="0" anchor="b"/>
          <a:lstStyle>
            <a:lvl1pPr algn="r">
              <a:defRPr sz="1200"/>
            </a:lvl1pPr>
          </a:lstStyle>
          <a:p>
            <a:fld id="{E392FA8F-C82B-CF4D-AE31-B1CB5B789770}" type="slidenum">
              <a:rPr lang="en-US" smtClean="0"/>
              <a:t>‹#›</a:t>
            </a:fld>
            <a:endParaRPr lang="en-US"/>
          </a:p>
        </p:txBody>
      </p:sp>
    </p:spTree>
    <p:extLst>
      <p:ext uri="{BB962C8B-B14F-4D97-AF65-F5344CB8AC3E}">
        <p14:creationId xmlns:p14="http://schemas.microsoft.com/office/powerpoint/2010/main" val="1656094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392FA8F-C82B-CF4D-AE31-B1CB5B789770}" type="slidenum">
              <a:rPr lang="en-US" smtClean="0"/>
              <a:t>1</a:t>
            </a:fld>
            <a:endParaRPr lang="en-US"/>
          </a:p>
        </p:txBody>
      </p:sp>
    </p:spTree>
    <p:extLst>
      <p:ext uri="{BB962C8B-B14F-4D97-AF65-F5344CB8AC3E}">
        <p14:creationId xmlns:p14="http://schemas.microsoft.com/office/powerpoint/2010/main" val="3336171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745C414-9370-5F4F-8F35-B389FACB8751}"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4060502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A1A472-E14F-CE4F-B77B-D003F7266798}"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299566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9B9104-41CA-AC4B-BF45-0A62A92E51AD}"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969568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F607D9-BF67-4648-A759-E819C7FBE482}"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177073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E1D10D-2A85-264B-A6DA-6C48E18D1D5A}"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155194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FD12691-1507-084D-82BA-7E878476D090}" type="datetime1">
              <a:rPr lang="en-AU" smtClean="0"/>
              <a:t>26/9/17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2989291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7BC789-4B8B-9248-A49A-0DBB81EC3CCC}" type="datetime1">
              <a:rPr lang="en-AU" smtClean="0"/>
              <a:t>26/9/17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2165990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8B61B26-228B-DA4A-A02D-B837A13176CA}" type="datetime1">
              <a:rPr lang="en-AU" smtClean="0"/>
              <a:t>26/9/17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667820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F8725E-A075-9D49-8FB3-8D88F97AE107}" type="datetime1">
              <a:rPr lang="en-AU" smtClean="0"/>
              <a:t>26/9/17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2788521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F2885F-6A97-A64B-9AAC-45F26900639C}" type="datetime1">
              <a:rPr lang="en-AU" smtClean="0"/>
              <a:t>26/9/17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1676803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308234-E5E3-7A43-92FE-3EF6774D48C4}" type="datetime1">
              <a:rPr lang="en-AU" smtClean="0"/>
              <a:t>26/9/17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519858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B4908141-0FF9-794F-AB45-87F1317C0B3D}" type="datetime1">
              <a:rPr lang="en-AU" smtClean="0"/>
              <a:t>26/9/17</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14ECAD8E-F57B-6C48-B537-FB019C8C9CB0}" type="slidenum">
              <a:rPr lang="en-US" smtClean="0"/>
              <a:t>‹#›</a:t>
            </a:fld>
            <a:endParaRPr lang="en-US"/>
          </a:p>
        </p:txBody>
      </p:sp>
    </p:spTree>
    <p:extLst>
      <p:ext uri="{BB962C8B-B14F-4D97-AF65-F5344CB8AC3E}">
        <p14:creationId xmlns:p14="http://schemas.microsoft.com/office/powerpoint/2010/main" val="29682222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jpeg"/><Relationship Id="rId5" Type="http://schemas.microsoft.com/office/2007/relationships/hdphoto" Target="../media/hdphoto1.wdp"/><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 y="184727"/>
            <a:ext cx="6307455" cy="623455"/>
          </a:xfrm>
        </p:spPr>
        <p:txBody>
          <a:bodyPr>
            <a:normAutofit/>
          </a:bodyPr>
          <a:lstStyle/>
          <a:p>
            <a:r>
              <a:rPr lang="en-AU" sz="2400" dirty="0" smtClean="0">
                <a:solidFill>
                  <a:srgbClr val="856451"/>
                </a:solidFill>
                <a:latin typeface="MillerBanner Roman" panose="02000503080000020003" pitchFamily="2" charset="0"/>
              </a:rPr>
              <a:t>Giving &amp; Receiving Feedback</a:t>
            </a:r>
            <a:endParaRPr lang="en-AU" sz="2400" dirty="0">
              <a:solidFill>
                <a:srgbClr val="856451"/>
              </a:solidFill>
              <a:latin typeface="MillerBanner Roman" panose="02000503080000020003" pitchFamily="2"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9403" y="9426943"/>
            <a:ext cx="1239195" cy="354056"/>
          </a:xfrm>
          <a:prstGeom prst="rect">
            <a:avLst/>
          </a:prstGeom>
        </p:spPr>
      </p:pic>
      <p:sp>
        <p:nvSpPr>
          <p:cNvPr id="37" name="TextBox 36"/>
          <p:cNvSpPr txBox="1"/>
          <p:nvPr/>
        </p:nvSpPr>
        <p:spPr>
          <a:xfrm>
            <a:off x="2552700" y="7114162"/>
            <a:ext cx="409575" cy="369332"/>
          </a:xfrm>
          <a:prstGeom prst="rect">
            <a:avLst/>
          </a:prstGeom>
          <a:noFill/>
        </p:spPr>
        <p:txBody>
          <a:bodyPr wrap="square" rtlCol="0" anchor="ctr">
            <a:spAutoFit/>
          </a:bodyPr>
          <a:lstStyle/>
          <a:p>
            <a:r>
              <a:rPr lang="en-AU" dirty="0" smtClean="0">
                <a:solidFill>
                  <a:schemeClr val="bg1"/>
                </a:solidFill>
                <a:latin typeface="MillerBanner Black" panose="02000504090000020003" pitchFamily="2" charset="0"/>
              </a:rPr>
              <a:t>=</a:t>
            </a:r>
            <a:endParaRPr lang="en-AU" dirty="0">
              <a:solidFill>
                <a:schemeClr val="bg1"/>
              </a:solidFill>
              <a:latin typeface="MillerBanner Black" panose="02000504090000020003" pitchFamily="2" charset="0"/>
            </a:endParaRPr>
          </a:p>
        </p:txBody>
      </p:sp>
      <p:sp>
        <p:nvSpPr>
          <p:cNvPr id="38" name="TextBox 37"/>
          <p:cNvSpPr txBox="1"/>
          <p:nvPr/>
        </p:nvSpPr>
        <p:spPr>
          <a:xfrm>
            <a:off x="4524374" y="7036435"/>
            <a:ext cx="409575" cy="369332"/>
          </a:xfrm>
          <a:prstGeom prst="rect">
            <a:avLst/>
          </a:prstGeom>
          <a:noFill/>
        </p:spPr>
        <p:txBody>
          <a:bodyPr wrap="square" rtlCol="0" anchor="ctr">
            <a:spAutoFit/>
          </a:bodyPr>
          <a:lstStyle/>
          <a:p>
            <a:r>
              <a:rPr lang="en-AU" dirty="0">
                <a:solidFill>
                  <a:schemeClr val="bg1"/>
                </a:solidFill>
                <a:latin typeface="MillerBanner Black" panose="02000504090000020003" pitchFamily="2" charset="0"/>
              </a:rPr>
              <a:t>+</a:t>
            </a:r>
          </a:p>
        </p:txBody>
      </p:sp>
      <p:sp>
        <p:nvSpPr>
          <p:cNvPr id="39" name="TextBox 38"/>
          <p:cNvSpPr txBox="1"/>
          <p:nvPr/>
        </p:nvSpPr>
        <p:spPr>
          <a:xfrm>
            <a:off x="5695949" y="7548745"/>
            <a:ext cx="409575" cy="369332"/>
          </a:xfrm>
          <a:prstGeom prst="rect">
            <a:avLst/>
          </a:prstGeom>
          <a:noFill/>
        </p:spPr>
        <p:txBody>
          <a:bodyPr wrap="square" rtlCol="0" anchor="ctr">
            <a:spAutoFit/>
          </a:bodyPr>
          <a:lstStyle/>
          <a:p>
            <a:pPr algn="ctr"/>
            <a:r>
              <a:rPr lang="en-AU" dirty="0">
                <a:solidFill>
                  <a:schemeClr val="bg1"/>
                </a:solidFill>
                <a:latin typeface="MillerBanner Black" panose="02000504090000020003" pitchFamily="2" charset="0"/>
              </a:rPr>
              <a:t>-</a:t>
            </a:r>
          </a:p>
        </p:txBody>
      </p:sp>
      <p:sp>
        <p:nvSpPr>
          <p:cNvPr id="5" name="Rectangle 4"/>
          <p:cNvSpPr/>
          <p:nvPr/>
        </p:nvSpPr>
        <p:spPr>
          <a:xfrm>
            <a:off x="304800" y="808182"/>
            <a:ext cx="6238874" cy="1154162"/>
          </a:xfrm>
          <a:prstGeom prst="rect">
            <a:avLst/>
          </a:prstGeom>
        </p:spPr>
        <p:txBody>
          <a:bodyPr wrap="square">
            <a:spAutoFit/>
          </a:bodyPr>
          <a:lstStyle/>
          <a:p>
            <a:pPr algn="just"/>
            <a:r>
              <a:rPr lang="en-AU" sz="1100" dirty="0" smtClean="0">
                <a:solidFill>
                  <a:prstClr val="black"/>
                </a:solidFill>
              </a:rPr>
              <a:t>All </a:t>
            </a:r>
            <a:r>
              <a:rPr lang="en-AU" sz="1100" dirty="0">
                <a:solidFill>
                  <a:prstClr val="black"/>
                </a:solidFill>
              </a:rPr>
              <a:t>feedback is not created equal! Its value depends both on how it is given and how it is received. To get the most out of feedback, keep in mind the following </a:t>
            </a:r>
            <a:r>
              <a:rPr lang="en-AU" sz="1100" dirty="0" smtClean="0">
                <a:solidFill>
                  <a:prstClr val="black"/>
                </a:solidFill>
              </a:rPr>
              <a:t>tips:</a:t>
            </a:r>
          </a:p>
          <a:p>
            <a:pPr algn="just"/>
            <a:r>
              <a:rPr lang="en-AU" sz="1100" dirty="0"/>
              <a:t/>
            </a:r>
            <a:br>
              <a:rPr lang="en-AU" sz="1100" dirty="0"/>
            </a:br>
            <a:r>
              <a:rPr lang="en-AU" dirty="0"/>
              <a:t/>
            </a:r>
            <a:br>
              <a:rPr lang="en-AU" dirty="0"/>
            </a:br>
            <a:endParaRPr lang="en-AU" dirty="0"/>
          </a:p>
        </p:txBody>
      </p:sp>
      <p:graphicFrame>
        <p:nvGraphicFramePr>
          <p:cNvPr id="9" name="Table 8"/>
          <p:cNvGraphicFramePr>
            <a:graphicFrameLocks noGrp="1"/>
          </p:cNvGraphicFramePr>
          <p:nvPr>
            <p:extLst>
              <p:ext uri="{D42A27DB-BD31-4B8C-83A1-F6EECF244321}">
                <p14:modId xmlns:p14="http://schemas.microsoft.com/office/powerpoint/2010/main" val="3930585038"/>
              </p:ext>
            </p:extLst>
          </p:nvPr>
        </p:nvGraphicFramePr>
        <p:xfrm>
          <a:off x="337182" y="1386842"/>
          <a:ext cx="6257928" cy="7903207"/>
        </p:xfrm>
        <a:graphic>
          <a:graphicData uri="http://schemas.openxmlformats.org/drawingml/2006/table">
            <a:tbl>
              <a:tblPr firstRow="1" firstCol="1" bandRow="1">
                <a:tableStyleId>{5940675A-B579-460E-94D1-54222C63F5DA}</a:tableStyleId>
              </a:tblPr>
              <a:tblGrid>
                <a:gridCol w="475286"/>
                <a:gridCol w="2891321"/>
                <a:gridCol w="2891321"/>
              </a:tblGrid>
              <a:tr h="394198">
                <a:tc>
                  <a:txBody>
                    <a:bodyPr/>
                    <a:lstStyle>
                      <a:lvl1pPr marL="0" algn="l" defTabSz="914395" rtl="0" eaLnBrk="1" latinLnBrk="0" hangingPunct="1">
                        <a:defRPr sz="1800" b="1" kern="1200">
                          <a:solidFill>
                            <a:schemeClr val="lt1"/>
                          </a:solidFill>
                          <a:latin typeface="Arial"/>
                        </a:defRPr>
                      </a:lvl1pPr>
                      <a:lvl2pPr marL="457198" algn="l" defTabSz="914395" rtl="0" eaLnBrk="1" latinLnBrk="0" hangingPunct="1">
                        <a:defRPr sz="1800" b="1" kern="1200">
                          <a:solidFill>
                            <a:schemeClr val="lt1"/>
                          </a:solidFill>
                          <a:latin typeface="Arial"/>
                        </a:defRPr>
                      </a:lvl2pPr>
                      <a:lvl3pPr marL="914395" algn="l" defTabSz="914395" rtl="0" eaLnBrk="1" latinLnBrk="0" hangingPunct="1">
                        <a:defRPr sz="1800" b="1" kern="1200">
                          <a:solidFill>
                            <a:schemeClr val="lt1"/>
                          </a:solidFill>
                          <a:latin typeface="Arial"/>
                        </a:defRPr>
                      </a:lvl3pPr>
                      <a:lvl4pPr marL="1371592" algn="l" defTabSz="914395" rtl="0" eaLnBrk="1" latinLnBrk="0" hangingPunct="1">
                        <a:defRPr sz="1800" b="1" kern="1200">
                          <a:solidFill>
                            <a:schemeClr val="lt1"/>
                          </a:solidFill>
                          <a:latin typeface="Arial"/>
                        </a:defRPr>
                      </a:lvl4pPr>
                      <a:lvl5pPr marL="1828789" algn="l" defTabSz="914395" rtl="0" eaLnBrk="1" latinLnBrk="0" hangingPunct="1">
                        <a:defRPr sz="1800" b="1" kern="1200">
                          <a:solidFill>
                            <a:schemeClr val="lt1"/>
                          </a:solidFill>
                          <a:latin typeface="Arial"/>
                        </a:defRPr>
                      </a:lvl5pPr>
                      <a:lvl6pPr marL="2285987" algn="l" defTabSz="914395" rtl="0" eaLnBrk="1" latinLnBrk="0" hangingPunct="1">
                        <a:defRPr sz="1800" b="1" kern="1200">
                          <a:solidFill>
                            <a:schemeClr val="lt1"/>
                          </a:solidFill>
                          <a:latin typeface="Arial"/>
                        </a:defRPr>
                      </a:lvl6pPr>
                      <a:lvl7pPr marL="2743185" algn="l" defTabSz="914395" rtl="0" eaLnBrk="1" latinLnBrk="0" hangingPunct="1">
                        <a:defRPr sz="1800" b="1" kern="1200">
                          <a:solidFill>
                            <a:schemeClr val="lt1"/>
                          </a:solidFill>
                          <a:latin typeface="Arial"/>
                        </a:defRPr>
                      </a:lvl7pPr>
                      <a:lvl8pPr marL="3200381" algn="l" defTabSz="914395" rtl="0" eaLnBrk="1" latinLnBrk="0" hangingPunct="1">
                        <a:defRPr sz="1800" b="1" kern="1200">
                          <a:solidFill>
                            <a:schemeClr val="lt1"/>
                          </a:solidFill>
                          <a:latin typeface="Arial"/>
                        </a:defRPr>
                      </a:lvl8pPr>
                      <a:lvl9pPr marL="3657579" algn="l" defTabSz="914395" rtl="0" eaLnBrk="1" latinLnBrk="0" hangingPunct="1">
                        <a:defRPr sz="1800" b="1" kern="1200">
                          <a:solidFill>
                            <a:schemeClr val="lt1"/>
                          </a:solidFill>
                          <a:latin typeface="Arial"/>
                        </a:defRPr>
                      </a:lvl9pPr>
                    </a:lstStyle>
                    <a:p>
                      <a:endParaRPr lang="en-AU" sz="1100" dirty="0"/>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a:txBody>
                    <a:bodyPr/>
                    <a:lstStyle>
                      <a:lvl1pPr marL="0" algn="l" defTabSz="914395" rtl="0" eaLnBrk="1" latinLnBrk="0" hangingPunct="1">
                        <a:defRPr sz="1800" b="1" kern="1200">
                          <a:solidFill>
                            <a:schemeClr val="lt1"/>
                          </a:solidFill>
                          <a:latin typeface="Arial"/>
                        </a:defRPr>
                      </a:lvl1pPr>
                      <a:lvl2pPr marL="457198" algn="l" defTabSz="914395" rtl="0" eaLnBrk="1" latinLnBrk="0" hangingPunct="1">
                        <a:defRPr sz="1800" b="1" kern="1200">
                          <a:solidFill>
                            <a:schemeClr val="lt1"/>
                          </a:solidFill>
                          <a:latin typeface="Arial"/>
                        </a:defRPr>
                      </a:lvl2pPr>
                      <a:lvl3pPr marL="914395" algn="l" defTabSz="914395" rtl="0" eaLnBrk="1" latinLnBrk="0" hangingPunct="1">
                        <a:defRPr sz="1800" b="1" kern="1200">
                          <a:solidFill>
                            <a:schemeClr val="lt1"/>
                          </a:solidFill>
                          <a:latin typeface="Arial"/>
                        </a:defRPr>
                      </a:lvl3pPr>
                      <a:lvl4pPr marL="1371592" algn="l" defTabSz="914395" rtl="0" eaLnBrk="1" latinLnBrk="0" hangingPunct="1">
                        <a:defRPr sz="1800" b="1" kern="1200">
                          <a:solidFill>
                            <a:schemeClr val="lt1"/>
                          </a:solidFill>
                          <a:latin typeface="Arial"/>
                        </a:defRPr>
                      </a:lvl4pPr>
                      <a:lvl5pPr marL="1828789" algn="l" defTabSz="914395" rtl="0" eaLnBrk="1" latinLnBrk="0" hangingPunct="1">
                        <a:defRPr sz="1800" b="1" kern="1200">
                          <a:solidFill>
                            <a:schemeClr val="lt1"/>
                          </a:solidFill>
                          <a:latin typeface="Arial"/>
                        </a:defRPr>
                      </a:lvl5pPr>
                      <a:lvl6pPr marL="2285987" algn="l" defTabSz="914395" rtl="0" eaLnBrk="1" latinLnBrk="0" hangingPunct="1">
                        <a:defRPr sz="1800" b="1" kern="1200">
                          <a:solidFill>
                            <a:schemeClr val="lt1"/>
                          </a:solidFill>
                          <a:latin typeface="Arial"/>
                        </a:defRPr>
                      </a:lvl6pPr>
                      <a:lvl7pPr marL="2743185" algn="l" defTabSz="914395" rtl="0" eaLnBrk="1" latinLnBrk="0" hangingPunct="1">
                        <a:defRPr sz="1800" b="1" kern="1200">
                          <a:solidFill>
                            <a:schemeClr val="lt1"/>
                          </a:solidFill>
                          <a:latin typeface="Arial"/>
                        </a:defRPr>
                      </a:lvl7pPr>
                      <a:lvl8pPr marL="3200381" algn="l" defTabSz="914395" rtl="0" eaLnBrk="1" latinLnBrk="0" hangingPunct="1">
                        <a:defRPr sz="1800" b="1" kern="1200">
                          <a:solidFill>
                            <a:schemeClr val="lt1"/>
                          </a:solidFill>
                          <a:latin typeface="Arial"/>
                        </a:defRPr>
                      </a:lvl8pPr>
                      <a:lvl9pPr marL="3657579" algn="l" defTabSz="914395" rtl="0" eaLnBrk="1" latinLnBrk="0" hangingPunct="1">
                        <a:defRPr sz="1800" b="1" kern="1200">
                          <a:solidFill>
                            <a:schemeClr val="lt1"/>
                          </a:solidFill>
                          <a:latin typeface="Arial"/>
                        </a:defRPr>
                      </a:lvl9pPr>
                    </a:lstStyle>
                    <a:p>
                      <a:pPr algn="ctr"/>
                      <a:r>
                        <a:rPr lang="en-AU" sz="1400" dirty="0" smtClean="0">
                          <a:latin typeface="+mn-lt"/>
                        </a:rPr>
                        <a:t>Giving Feedback</a:t>
                      </a:r>
                      <a:endParaRPr lang="en-AU" sz="1400" dirty="0">
                        <a:latin typeface="+mn-lt"/>
                      </a:endParaRPr>
                    </a:p>
                  </a:txBody>
                  <a:tcPr anchor="ctr">
                    <a:solidFill>
                      <a:srgbClr val="DE8A6C"/>
                    </a:solidFill>
                  </a:tcPr>
                </a:tc>
                <a:tc>
                  <a:txBody>
                    <a:bodyPr/>
                    <a:lstStyle>
                      <a:lvl1pPr marL="0" algn="l" defTabSz="914395" rtl="0" eaLnBrk="1" latinLnBrk="0" hangingPunct="1">
                        <a:defRPr sz="1800" b="1" kern="1200">
                          <a:solidFill>
                            <a:schemeClr val="lt1"/>
                          </a:solidFill>
                          <a:latin typeface="Arial"/>
                        </a:defRPr>
                      </a:lvl1pPr>
                      <a:lvl2pPr marL="457198" algn="l" defTabSz="914395" rtl="0" eaLnBrk="1" latinLnBrk="0" hangingPunct="1">
                        <a:defRPr sz="1800" b="1" kern="1200">
                          <a:solidFill>
                            <a:schemeClr val="lt1"/>
                          </a:solidFill>
                          <a:latin typeface="Arial"/>
                        </a:defRPr>
                      </a:lvl2pPr>
                      <a:lvl3pPr marL="914395" algn="l" defTabSz="914395" rtl="0" eaLnBrk="1" latinLnBrk="0" hangingPunct="1">
                        <a:defRPr sz="1800" b="1" kern="1200">
                          <a:solidFill>
                            <a:schemeClr val="lt1"/>
                          </a:solidFill>
                          <a:latin typeface="Arial"/>
                        </a:defRPr>
                      </a:lvl3pPr>
                      <a:lvl4pPr marL="1371592" algn="l" defTabSz="914395" rtl="0" eaLnBrk="1" latinLnBrk="0" hangingPunct="1">
                        <a:defRPr sz="1800" b="1" kern="1200">
                          <a:solidFill>
                            <a:schemeClr val="lt1"/>
                          </a:solidFill>
                          <a:latin typeface="Arial"/>
                        </a:defRPr>
                      </a:lvl4pPr>
                      <a:lvl5pPr marL="1828789" algn="l" defTabSz="914395" rtl="0" eaLnBrk="1" latinLnBrk="0" hangingPunct="1">
                        <a:defRPr sz="1800" b="1" kern="1200">
                          <a:solidFill>
                            <a:schemeClr val="lt1"/>
                          </a:solidFill>
                          <a:latin typeface="Arial"/>
                        </a:defRPr>
                      </a:lvl5pPr>
                      <a:lvl6pPr marL="2285987" algn="l" defTabSz="914395" rtl="0" eaLnBrk="1" latinLnBrk="0" hangingPunct="1">
                        <a:defRPr sz="1800" b="1" kern="1200">
                          <a:solidFill>
                            <a:schemeClr val="lt1"/>
                          </a:solidFill>
                          <a:latin typeface="Arial"/>
                        </a:defRPr>
                      </a:lvl6pPr>
                      <a:lvl7pPr marL="2743185" algn="l" defTabSz="914395" rtl="0" eaLnBrk="1" latinLnBrk="0" hangingPunct="1">
                        <a:defRPr sz="1800" b="1" kern="1200">
                          <a:solidFill>
                            <a:schemeClr val="lt1"/>
                          </a:solidFill>
                          <a:latin typeface="Arial"/>
                        </a:defRPr>
                      </a:lvl7pPr>
                      <a:lvl8pPr marL="3200381" algn="l" defTabSz="914395" rtl="0" eaLnBrk="1" latinLnBrk="0" hangingPunct="1">
                        <a:defRPr sz="1800" b="1" kern="1200">
                          <a:solidFill>
                            <a:schemeClr val="lt1"/>
                          </a:solidFill>
                          <a:latin typeface="Arial"/>
                        </a:defRPr>
                      </a:lvl8pPr>
                      <a:lvl9pPr marL="3657579" algn="l" defTabSz="914395" rtl="0" eaLnBrk="1" latinLnBrk="0" hangingPunct="1">
                        <a:defRPr sz="1800" b="1" kern="1200">
                          <a:solidFill>
                            <a:schemeClr val="lt1"/>
                          </a:solidFill>
                          <a:latin typeface="Arial"/>
                        </a:defRPr>
                      </a:lvl9pPr>
                    </a:lstStyle>
                    <a:p>
                      <a:pPr algn="ctr"/>
                      <a:r>
                        <a:rPr lang="en-AU" sz="1400" dirty="0" smtClean="0">
                          <a:latin typeface="+mn-lt"/>
                        </a:rPr>
                        <a:t>Receiving Feedback</a:t>
                      </a:r>
                      <a:endParaRPr lang="en-AU" sz="1400" dirty="0">
                        <a:latin typeface="+mn-lt"/>
                      </a:endParaRPr>
                    </a:p>
                  </a:txBody>
                  <a:tcPr anchor="ctr">
                    <a:solidFill>
                      <a:srgbClr val="DE8A6C"/>
                    </a:solidFill>
                  </a:tcPr>
                </a:tc>
              </a:tr>
              <a:tr h="2503003">
                <a:tc>
                  <a:txBody>
                    <a:bodyPr/>
                    <a:lstStyle>
                      <a:lvl1pPr marL="0" algn="l" defTabSz="914395" rtl="0" eaLnBrk="1" latinLnBrk="0" hangingPunct="1">
                        <a:defRPr sz="1800" b="1" kern="1200">
                          <a:solidFill>
                            <a:schemeClr val="lt1"/>
                          </a:solidFill>
                          <a:latin typeface="Arial"/>
                        </a:defRPr>
                      </a:lvl1pPr>
                      <a:lvl2pPr marL="457198" algn="l" defTabSz="914395" rtl="0" eaLnBrk="1" latinLnBrk="0" hangingPunct="1">
                        <a:defRPr sz="1800" b="1" kern="1200">
                          <a:solidFill>
                            <a:schemeClr val="lt1"/>
                          </a:solidFill>
                          <a:latin typeface="Arial"/>
                        </a:defRPr>
                      </a:lvl2pPr>
                      <a:lvl3pPr marL="914395" algn="l" defTabSz="914395" rtl="0" eaLnBrk="1" latinLnBrk="0" hangingPunct="1">
                        <a:defRPr sz="1800" b="1" kern="1200">
                          <a:solidFill>
                            <a:schemeClr val="lt1"/>
                          </a:solidFill>
                          <a:latin typeface="Arial"/>
                        </a:defRPr>
                      </a:lvl3pPr>
                      <a:lvl4pPr marL="1371592" algn="l" defTabSz="914395" rtl="0" eaLnBrk="1" latinLnBrk="0" hangingPunct="1">
                        <a:defRPr sz="1800" b="1" kern="1200">
                          <a:solidFill>
                            <a:schemeClr val="lt1"/>
                          </a:solidFill>
                          <a:latin typeface="Arial"/>
                        </a:defRPr>
                      </a:lvl4pPr>
                      <a:lvl5pPr marL="1828789" algn="l" defTabSz="914395" rtl="0" eaLnBrk="1" latinLnBrk="0" hangingPunct="1">
                        <a:defRPr sz="1800" b="1" kern="1200">
                          <a:solidFill>
                            <a:schemeClr val="lt1"/>
                          </a:solidFill>
                          <a:latin typeface="Arial"/>
                        </a:defRPr>
                      </a:lvl5pPr>
                      <a:lvl6pPr marL="2285987" algn="l" defTabSz="914395" rtl="0" eaLnBrk="1" latinLnBrk="0" hangingPunct="1">
                        <a:defRPr sz="1800" b="1" kern="1200">
                          <a:solidFill>
                            <a:schemeClr val="lt1"/>
                          </a:solidFill>
                          <a:latin typeface="Arial"/>
                        </a:defRPr>
                      </a:lvl6pPr>
                      <a:lvl7pPr marL="2743185" algn="l" defTabSz="914395" rtl="0" eaLnBrk="1" latinLnBrk="0" hangingPunct="1">
                        <a:defRPr sz="1800" b="1" kern="1200">
                          <a:solidFill>
                            <a:schemeClr val="lt1"/>
                          </a:solidFill>
                          <a:latin typeface="Arial"/>
                        </a:defRPr>
                      </a:lvl7pPr>
                      <a:lvl8pPr marL="3200381" algn="l" defTabSz="914395" rtl="0" eaLnBrk="1" latinLnBrk="0" hangingPunct="1">
                        <a:defRPr sz="1800" b="1" kern="1200">
                          <a:solidFill>
                            <a:schemeClr val="lt1"/>
                          </a:solidFill>
                          <a:latin typeface="Arial"/>
                        </a:defRPr>
                      </a:lvl8pPr>
                      <a:lvl9pPr marL="3657579" algn="l" defTabSz="914395" rtl="0" eaLnBrk="1" latinLnBrk="0" hangingPunct="1">
                        <a:defRPr sz="1800" b="1" kern="1200">
                          <a:solidFill>
                            <a:schemeClr val="lt1"/>
                          </a:solidFill>
                          <a:latin typeface="Arial"/>
                        </a:defRPr>
                      </a:lvl9pPr>
                    </a:lstStyle>
                    <a:p>
                      <a:pPr algn="ctr"/>
                      <a:r>
                        <a:rPr lang="en-AU" sz="1400" dirty="0" smtClean="0">
                          <a:latin typeface="+mn-lt"/>
                        </a:rPr>
                        <a:t>Do</a:t>
                      </a:r>
                      <a:endParaRPr lang="en-AU" sz="1400" b="1" dirty="0">
                        <a:solidFill>
                          <a:schemeClr val="bg1"/>
                        </a:solidFill>
                        <a:latin typeface="+mn-lt"/>
                      </a:endParaRPr>
                    </a:p>
                  </a:txBody>
                  <a:tcPr vert="vert270" anchor="ctr">
                    <a:solidFill>
                      <a:srgbClr val="DE8A6C"/>
                    </a:solidFill>
                  </a:tcPr>
                </a:tc>
                <a:tc>
                  <a:txBody>
                    <a:bodyPr/>
                    <a:lstStyle>
                      <a:lvl1pPr marL="0" algn="l" defTabSz="914395" rtl="0" eaLnBrk="1" latinLnBrk="0" hangingPunct="1">
                        <a:defRPr sz="1800" kern="1200">
                          <a:solidFill>
                            <a:schemeClr val="dk1"/>
                          </a:solidFill>
                          <a:latin typeface="Arial"/>
                        </a:defRPr>
                      </a:lvl1pPr>
                      <a:lvl2pPr marL="457198" algn="l" defTabSz="914395" rtl="0" eaLnBrk="1" latinLnBrk="0" hangingPunct="1">
                        <a:defRPr sz="1800" kern="1200">
                          <a:solidFill>
                            <a:schemeClr val="dk1"/>
                          </a:solidFill>
                          <a:latin typeface="Arial"/>
                        </a:defRPr>
                      </a:lvl2pPr>
                      <a:lvl3pPr marL="914395" algn="l" defTabSz="914395" rtl="0" eaLnBrk="1" latinLnBrk="0" hangingPunct="1">
                        <a:defRPr sz="1800" kern="1200">
                          <a:solidFill>
                            <a:schemeClr val="dk1"/>
                          </a:solidFill>
                          <a:latin typeface="Arial"/>
                        </a:defRPr>
                      </a:lvl3pPr>
                      <a:lvl4pPr marL="1371592" algn="l" defTabSz="914395" rtl="0" eaLnBrk="1" latinLnBrk="0" hangingPunct="1">
                        <a:defRPr sz="1800" kern="1200">
                          <a:solidFill>
                            <a:schemeClr val="dk1"/>
                          </a:solidFill>
                          <a:latin typeface="Arial"/>
                        </a:defRPr>
                      </a:lvl4pPr>
                      <a:lvl5pPr marL="1828789" algn="l" defTabSz="914395" rtl="0" eaLnBrk="1" latinLnBrk="0" hangingPunct="1">
                        <a:defRPr sz="1800" kern="1200">
                          <a:solidFill>
                            <a:schemeClr val="dk1"/>
                          </a:solidFill>
                          <a:latin typeface="Arial"/>
                        </a:defRPr>
                      </a:lvl5pPr>
                      <a:lvl6pPr marL="2285987" algn="l" defTabSz="914395" rtl="0" eaLnBrk="1" latinLnBrk="0" hangingPunct="1">
                        <a:defRPr sz="1800" kern="1200">
                          <a:solidFill>
                            <a:schemeClr val="dk1"/>
                          </a:solidFill>
                          <a:latin typeface="Arial"/>
                        </a:defRPr>
                      </a:lvl6pPr>
                      <a:lvl7pPr marL="2743185" algn="l" defTabSz="914395" rtl="0" eaLnBrk="1" latinLnBrk="0" hangingPunct="1">
                        <a:defRPr sz="1800" kern="1200">
                          <a:solidFill>
                            <a:schemeClr val="dk1"/>
                          </a:solidFill>
                          <a:latin typeface="Arial"/>
                        </a:defRPr>
                      </a:lvl7pPr>
                      <a:lvl8pPr marL="3200381" algn="l" defTabSz="914395" rtl="0" eaLnBrk="1" latinLnBrk="0" hangingPunct="1">
                        <a:defRPr sz="1800" kern="1200">
                          <a:solidFill>
                            <a:schemeClr val="dk1"/>
                          </a:solidFill>
                          <a:latin typeface="Arial"/>
                        </a:defRPr>
                      </a:lvl8pPr>
                      <a:lvl9pPr marL="3657579" algn="l" defTabSz="914395" rtl="0" eaLnBrk="1" latinLnBrk="0" hangingPunct="1">
                        <a:defRPr sz="1800" kern="1200">
                          <a:solidFill>
                            <a:schemeClr val="dk1"/>
                          </a:solidFill>
                          <a:latin typeface="Arial"/>
                        </a:defRPr>
                      </a:lvl9pPr>
                    </a:lstStyle>
                    <a:p>
                      <a:pPr marL="171450" indent="-171450">
                        <a:spcAft>
                          <a:spcPts val="600"/>
                        </a:spcAft>
                        <a:buClrTx/>
                        <a:buFont typeface="Wingdings" pitchFamily="2" charset="2"/>
                        <a:buChar char="ü"/>
                      </a:pPr>
                      <a:r>
                        <a:rPr lang="en-AU" sz="1000" dirty="0" smtClean="0">
                          <a:latin typeface="+mn-lt"/>
                        </a:rPr>
                        <a:t>Be specific, objective and non-judgemental</a:t>
                      </a:r>
                    </a:p>
                    <a:p>
                      <a:pPr marL="171450" marR="0" indent="-171450" algn="l" defTabSz="457200" rtl="0" eaLnBrk="1" fontAlgn="auto" latinLnBrk="0" hangingPunct="1">
                        <a:lnSpc>
                          <a:spcPct val="100000"/>
                        </a:lnSpc>
                        <a:spcBef>
                          <a:spcPts val="0"/>
                        </a:spcBef>
                        <a:spcAft>
                          <a:spcPts val="600"/>
                        </a:spcAft>
                        <a:buClrTx/>
                        <a:buSzTx/>
                        <a:buFont typeface="Wingdings" pitchFamily="2" charset="2"/>
                        <a:buChar char="ü"/>
                        <a:tabLst/>
                        <a:defRPr/>
                      </a:pPr>
                      <a:r>
                        <a:rPr lang="en-AU" sz="1000" baseline="0" dirty="0" smtClean="0">
                          <a:latin typeface="+mn-lt"/>
                        </a:rPr>
                        <a:t>Ensure feedback is timely and delivered at the earliest opportunity</a:t>
                      </a:r>
                      <a:endParaRPr lang="en-AU" sz="1000" dirty="0" smtClean="0">
                        <a:latin typeface="+mn-lt"/>
                      </a:endParaRPr>
                    </a:p>
                    <a:p>
                      <a:pPr marL="171450" indent="-171450">
                        <a:spcAft>
                          <a:spcPts val="600"/>
                        </a:spcAft>
                        <a:buClrTx/>
                        <a:buFont typeface="Wingdings" pitchFamily="2" charset="2"/>
                        <a:buChar char="ü"/>
                      </a:pPr>
                      <a:r>
                        <a:rPr lang="en-AU" sz="1000" dirty="0" smtClean="0">
                          <a:latin typeface="+mn-lt"/>
                        </a:rPr>
                        <a:t>Provide examples to support your feedback</a:t>
                      </a:r>
                    </a:p>
                    <a:p>
                      <a:pPr marL="171450" indent="-171450">
                        <a:spcAft>
                          <a:spcPts val="600"/>
                        </a:spcAft>
                        <a:buClrTx/>
                        <a:buFont typeface="Wingdings" pitchFamily="2" charset="2"/>
                        <a:buChar char="ü"/>
                      </a:pPr>
                      <a:r>
                        <a:rPr lang="en-AU" sz="1000" dirty="0" smtClean="0">
                          <a:latin typeface="+mn-lt"/>
                        </a:rPr>
                        <a:t>Recognise the person’s efforts or strengths</a:t>
                      </a:r>
                    </a:p>
                    <a:p>
                      <a:pPr marL="171450" indent="-171450">
                        <a:spcAft>
                          <a:spcPts val="600"/>
                        </a:spcAft>
                        <a:buClrTx/>
                        <a:buFont typeface="Wingdings" pitchFamily="2" charset="2"/>
                        <a:buChar char="ü"/>
                      </a:pPr>
                      <a:r>
                        <a:rPr lang="en-AU" sz="1000" dirty="0" smtClean="0">
                          <a:latin typeface="+mn-lt"/>
                        </a:rPr>
                        <a:t>Provide information to help</a:t>
                      </a:r>
                      <a:r>
                        <a:rPr lang="en-AU" sz="1000" baseline="0" dirty="0" smtClean="0">
                          <a:latin typeface="+mn-lt"/>
                        </a:rPr>
                        <a:t> the other person learn and develop</a:t>
                      </a:r>
                    </a:p>
                    <a:p>
                      <a:pPr marL="171450" indent="-171450">
                        <a:spcAft>
                          <a:spcPts val="600"/>
                        </a:spcAft>
                        <a:buClrTx/>
                        <a:buFont typeface="Wingdings" pitchFamily="2" charset="2"/>
                        <a:buChar char="ü"/>
                      </a:pPr>
                      <a:r>
                        <a:rPr lang="en-AU" sz="1000" dirty="0" smtClean="0">
                          <a:latin typeface="+mn-lt"/>
                        </a:rPr>
                        <a:t>Listen carefully to the other person’s comments and reactions</a:t>
                      </a:r>
                    </a:p>
                    <a:p>
                      <a:pPr marL="171450" indent="-171450">
                        <a:spcAft>
                          <a:spcPts val="600"/>
                        </a:spcAft>
                        <a:buClrTx/>
                        <a:buFont typeface="Wingdings" pitchFamily="2" charset="2"/>
                        <a:buChar char="ü"/>
                      </a:pPr>
                      <a:r>
                        <a:rPr lang="en-AU" sz="1000" dirty="0" smtClean="0">
                          <a:latin typeface="+mn-lt"/>
                        </a:rPr>
                        <a:t>End on a positive note.</a:t>
                      </a:r>
                      <a:r>
                        <a:rPr lang="en-AU" sz="1000" baseline="0" dirty="0" smtClean="0">
                          <a:latin typeface="+mn-lt"/>
                        </a:rPr>
                        <a:t> Summarise the feedback and highlight next steps regarding goal-setting and development planning</a:t>
                      </a:r>
                      <a:endParaRPr lang="en-AU" sz="1000" dirty="0">
                        <a:solidFill>
                          <a:schemeClr val="tx1"/>
                        </a:solidFill>
                        <a:latin typeface="+mn-lt"/>
                      </a:endParaRPr>
                    </a:p>
                  </a:txBody>
                  <a:tcPr/>
                </a:tc>
                <a:tc>
                  <a:txBody>
                    <a:bodyPr/>
                    <a:lstStyle>
                      <a:lvl1pPr marL="0" algn="l" defTabSz="914395" rtl="0" eaLnBrk="1" latinLnBrk="0" hangingPunct="1">
                        <a:defRPr sz="1800" kern="1200">
                          <a:solidFill>
                            <a:schemeClr val="dk1"/>
                          </a:solidFill>
                          <a:latin typeface="Arial"/>
                        </a:defRPr>
                      </a:lvl1pPr>
                      <a:lvl2pPr marL="457198" algn="l" defTabSz="914395" rtl="0" eaLnBrk="1" latinLnBrk="0" hangingPunct="1">
                        <a:defRPr sz="1800" kern="1200">
                          <a:solidFill>
                            <a:schemeClr val="dk1"/>
                          </a:solidFill>
                          <a:latin typeface="Arial"/>
                        </a:defRPr>
                      </a:lvl2pPr>
                      <a:lvl3pPr marL="914395" algn="l" defTabSz="914395" rtl="0" eaLnBrk="1" latinLnBrk="0" hangingPunct="1">
                        <a:defRPr sz="1800" kern="1200">
                          <a:solidFill>
                            <a:schemeClr val="dk1"/>
                          </a:solidFill>
                          <a:latin typeface="Arial"/>
                        </a:defRPr>
                      </a:lvl3pPr>
                      <a:lvl4pPr marL="1371592" algn="l" defTabSz="914395" rtl="0" eaLnBrk="1" latinLnBrk="0" hangingPunct="1">
                        <a:defRPr sz="1800" kern="1200">
                          <a:solidFill>
                            <a:schemeClr val="dk1"/>
                          </a:solidFill>
                          <a:latin typeface="Arial"/>
                        </a:defRPr>
                      </a:lvl4pPr>
                      <a:lvl5pPr marL="1828789" algn="l" defTabSz="914395" rtl="0" eaLnBrk="1" latinLnBrk="0" hangingPunct="1">
                        <a:defRPr sz="1800" kern="1200">
                          <a:solidFill>
                            <a:schemeClr val="dk1"/>
                          </a:solidFill>
                          <a:latin typeface="Arial"/>
                        </a:defRPr>
                      </a:lvl5pPr>
                      <a:lvl6pPr marL="2285987" algn="l" defTabSz="914395" rtl="0" eaLnBrk="1" latinLnBrk="0" hangingPunct="1">
                        <a:defRPr sz="1800" kern="1200">
                          <a:solidFill>
                            <a:schemeClr val="dk1"/>
                          </a:solidFill>
                          <a:latin typeface="Arial"/>
                        </a:defRPr>
                      </a:lvl6pPr>
                      <a:lvl7pPr marL="2743185" algn="l" defTabSz="914395" rtl="0" eaLnBrk="1" latinLnBrk="0" hangingPunct="1">
                        <a:defRPr sz="1800" kern="1200">
                          <a:solidFill>
                            <a:schemeClr val="dk1"/>
                          </a:solidFill>
                          <a:latin typeface="Arial"/>
                        </a:defRPr>
                      </a:lvl7pPr>
                      <a:lvl8pPr marL="3200381" algn="l" defTabSz="914395" rtl="0" eaLnBrk="1" latinLnBrk="0" hangingPunct="1">
                        <a:defRPr sz="1800" kern="1200">
                          <a:solidFill>
                            <a:schemeClr val="dk1"/>
                          </a:solidFill>
                          <a:latin typeface="Arial"/>
                        </a:defRPr>
                      </a:lvl8pPr>
                      <a:lvl9pPr marL="3657579" algn="l" defTabSz="914395" rtl="0" eaLnBrk="1" latinLnBrk="0" hangingPunct="1">
                        <a:defRPr sz="1800" kern="1200">
                          <a:solidFill>
                            <a:schemeClr val="dk1"/>
                          </a:solidFill>
                          <a:latin typeface="Arial"/>
                        </a:defRPr>
                      </a:lvl9pPr>
                    </a:lstStyle>
                    <a:p>
                      <a:pPr marL="171450" indent="-171450">
                        <a:spcAft>
                          <a:spcPts val="600"/>
                        </a:spcAft>
                        <a:buClrTx/>
                        <a:buFont typeface="Wingdings" pitchFamily="2" charset="2"/>
                        <a:buChar char="ü"/>
                      </a:pPr>
                      <a:r>
                        <a:rPr lang="en-AU" sz="1000" dirty="0" smtClean="0">
                          <a:latin typeface="+mn-lt"/>
                        </a:rPr>
                        <a:t>Listen carefully and</a:t>
                      </a:r>
                      <a:r>
                        <a:rPr lang="en-AU" sz="1000" baseline="0" dirty="0" smtClean="0">
                          <a:latin typeface="+mn-lt"/>
                        </a:rPr>
                        <a:t> let the other person know that you understand the points being made</a:t>
                      </a:r>
                    </a:p>
                    <a:p>
                      <a:pPr marL="171450" indent="-171450">
                        <a:spcAft>
                          <a:spcPts val="600"/>
                        </a:spcAft>
                        <a:buClrTx/>
                        <a:buFont typeface="Wingdings" pitchFamily="2" charset="2"/>
                        <a:buChar char="ü"/>
                      </a:pPr>
                      <a:r>
                        <a:rPr lang="en-AU" sz="1000" baseline="0" dirty="0" smtClean="0">
                          <a:latin typeface="+mn-lt"/>
                        </a:rPr>
                        <a:t>Ask questions if you need more information or clarity</a:t>
                      </a:r>
                    </a:p>
                    <a:p>
                      <a:pPr marL="171450" indent="-171450">
                        <a:spcAft>
                          <a:spcPts val="600"/>
                        </a:spcAft>
                        <a:buClrTx/>
                        <a:buFont typeface="Wingdings" pitchFamily="2" charset="2"/>
                        <a:buChar char="ü"/>
                      </a:pPr>
                      <a:r>
                        <a:rPr lang="en-AU" sz="1000" baseline="0" dirty="0" smtClean="0">
                          <a:latin typeface="+mn-lt"/>
                        </a:rPr>
                        <a:t>Consider suggestions for development or improving performance if these are offered</a:t>
                      </a:r>
                    </a:p>
                    <a:p>
                      <a:pPr marL="171450" indent="-171450">
                        <a:spcAft>
                          <a:spcPts val="600"/>
                        </a:spcAft>
                        <a:buClrTx/>
                        <a:buFont typeface="Wingdings" pitchFamily="2" charset="2"/>
                        <a:buChar char="ü"/>
                      </a:pPr>
                      <a:r>
                        <a:rPr lang="en-AU" sz="1000" baseline="0" dirty="0" smtClean="0">
                          <a:latin typeface="+mn-lt"/>
                        </a:rPr>
                        <a:t>Thank the person for giving you the feedback</a:t>
                      </a:r>
                    </a:p>
                    <a:p>
                      <a:pPr marL="171450" indent="-171450">
                        <a:spcAft>
                          <a:spcPts val="600"/>
                        </a:spcAft>
                        <a:buClrTx/>
                        <a:buFont typeface="Wingdings" pitchFamily="2" charset="2"/>
                        <a:buChar char="ü"/>
                      </a:pPr>
                      <a:r>
                        <a:rPr lang="en-AU" sz="1000" baseline="0" dirty="0" smtClean="0">
                          <a:latin typeface="+mn-lt"/>
                        </a:rPr>
                        <a:t>Take time afterwards to observe your reactions and reflect on what you have heard</a:t>
                      </a:r>
                      <a:endParaRPr lang="en-AU" sz="1000" dirty="0">
                        <a:solidFill>
                          <a:schemeClr val="tx1"/>
                        </a:solidFill>
                        <a:latin typeface="+mn-lt"/>
                      </a:endParaRPr>
                    </a:p>
                  </a:txBody>
                  <a:tcPr/>
                </a:tc>
              </a:tr>
              <a:tr h="2503003">
                <a:tc>
                  <a:txBody>
                    <a:bodyPr/>
                    <a:lstStyle>
                      <a:lvl1pPr marL="0" algn="l" defTabSz="914395" rtl="0" eaLnBrk="1" latinLnBrk="0" hangingPunct="1">
                        <a:defRPr sz="1800" b="1" kern="1200">
                          <a:solidFill>
                            <a:schemeClr val="lt1"/>
                          </a:solidFill>
                          <a:latin typeface="Arial"/>
                        </a:defRPr>
                      </a:lvl1pPr>
                      <a:lvl2pPr marL="457198" algn="l" defTabSz="914395" rtl="0" eaLnBrk="1" latinLnBrk="0" hangingPunct="1">
                        <a:defRPr sz="1800" b="1" kern="1200">
                          <a:solidFill>
                            <a:schemeClr val="lt1"/>
                          </a:solidFill>
                          <a:latin typeface="Arial"/>
                        </a:defRPr>
                      </a:lvl2pPr>
                      <a:lvl3pPr marL="914395" algn="l" defTabSz="914395" rtl="0" eaLnBrk="1" latinLnBrk="0" hangingPunct="1">
                        <a:defRPr sz="1800" b="1" kern="1200">
                          <a:solidFill>
                            <a:schemeClr val="lt1"/>
                          </a:solidFill>
                          <a:latin typeface="Arial"/>
                        </a:defRPr>
                      </a:lvl3pPr>
                      <a:lvl4pPr marL="1371592" algn="l" defTabSz="914395" rtl="0" eaLnBrk="1" latinLnBrk="0" hangingPunct="1">
                        <a:defRPr sz="1800" b="1" kern="1200">
                          <a:solidFill>
                            <a:schemeClr val="lt1"/>
                          </a:solidFill>
                          <a:latin typeface="Arial"/>
                        </a:defRPr>
                      </a:lvl4pPr>
                      <a:lvl5pPr marL="1828789" algn="l" defTabSz="914395" rtl="0" eaLnBrk="1" latinLnBrk="0" hangingPunct="1">
                        <a:defRPr sz="1800" b="1" kern="1200">
                          <a:solidFill>
                            <a:schemeClr val="lt1"/>
                          </a:solidFill>
                          <a:latin typeface="Arial"/>
                        </a:defRPr>
                      </a:lvl5pPr>
                      <a:lvl6pPr marL="2285987" algn="l" defTabSz="914395" rtl="0" eaLnBrk="1" latinLnBrk="0" hangingPunct="1">
                        <a:defRPr sz="1800" b="1" kern="1200">
                          <a:solidFill>
                            <a:schemeClr val="lt1"/>
                          </a:solidFill>
                          <a:latin typeface="Arial"/>
                        </a:defRPr>
                      </a:lvl6pPr>
                      <a:lvl7pPr marL="2743185" algn="l" defTabSz="914395" rtl="0" eaLnBrk="1" latinLnBrk="0" hangingPunct="1">
                        <a:defRPr sz="1800" b="1" kern="1200">
                          <a:solidFill>
                            <a:schemeClr val="lt1"/>
                          </a:solidFill>
                          <a:latin typeface="Arial"/>
                        </a:defRPr>
                      </a:lvl7pPr>
                      <a:lvl8pPr marL="3200381" algn="l" defTabSz="914395" rtl="0" eaLnBrk="1" latinLnBrk="0" hangingPunct="1">
                        <a:defRPr sz="1800" b="1" kern="1200">
                          <a:solidFill>
                            <a:schemeClr val="lt1"/>
                          </a:solidFill>
                          <a:latin typeface="Arial"/>
                        </a:defRPr>
                      </a:lvl8pPr>
                      <a:lvl9pPr marL="3657579" algn="l" defTabSz="914395" rtl="0" eaLnBrk="1" latinLnBrk="0" hangingPunct="1">
                        <a:defRPr sz="1800" b="1" kern="1200">
                          <a:solidFill>
                            <a:schemeClr val="lt1"/>
                          </a:solidFill>
                          <a:latin typeface="Arial"/>
                        </a:defRPr>
                      </a:lvl9pPr>
                    </a:lstStyle>
                    <a:p>
                      <a:pPr algn="ctr"/>
                      <a:r>
                        <a:rPr lang="en-AU" sz="1400" dirty="0" smtClean="0">
                          <a:latin typeface="+mn-lt"/>
                        </a:rPr>
                        <a:t>Don’t</a:t>
                      </a:r>
                      <a:endParaRPr lang="en-AU" sz="1400" b="1" dirty="0">
                        <a:solidFill>
                          <a:schemeClr val="bg1"/>
                        </a:solidFill>
                        <a:latin typeface="+mn-lt"/>
                      </a:endParaRPr>
                    </a:p>
                  </a:txBody>
                  <a:tcPr vert="vert270" anchor="ctr">
                    <a:solidFill>
                      <a:srgbClr val="DE8A6C"/>
                    </a:solidFill>
                  </a:tcPr>
                </a:tc>
                <a:tc>
                  <a:txBody>
                    <a:bodyPr/>
                    <a:lstStyle>
                      <a:lvl1pPr marL="0" algn="l" defTabSz="914395" rtl="0" eaLnBrk="1" latinLnBrk="0" hangingPunct="1">
                        <a:defRPr sz="1800" kern="1200">
                          <a:solidFill>
                            <a:schemeClr val="dk1"/>
                          </a:solidFill>
                          <a:latin typeface="Arial"/>
                        </a:defRPr>
                      </a:lvl1pPr>
                      <a:lvl2pPr marL="457198" algn="l" defTabSz="914395" rtl="0" eaLnBrk="1" latinLnBrk="0" hangingPunct="1">
                        <a:defRPr sz="1800" kern="1200">
                          <a:solidFill>
                            <a:schemeClr val="dk1"/>
                          </a:solidFill>
                          <a:latin typeface="Arial"/>
                        </a:defRPr>
                      </a:lvl2pPr>
                      <a:lvl3pPr marL="914395" algn="l" defTabSz="914395" rtl="0" eaLnBrk="1" latinLnBrk="0" hangingPunct="1">
                        <a:defRPr sz="1800" kern="1200">
                          <a:solidFill>
                            <a:schemeClr val="dk1"/>
                          </a:solidFill>
                          <a:latin typeface="Arial"/>
                        </a:defRPr>
                      </a:lvl3pPr>
                      <a:lvl4pPr marL="1371592" algn="l" defTabSz="914395" rtl="0" eaLnBrk="1" latinLnBrk="0" hangingPunct="1">
                        <a:defRPr sz="1800" kern="1200">
                          <a:solidFill>
                            <a:schemeClr val="dk1"/>
                          </a:solidFill>
                          <a:latin typeface="Arial"/>
                        </a:defRPr>
                      </a:lvl4pPr>
                      <a:lvl5pPr marL="1828789" algn="l" defTabSz="914395" rtl="0" eaLnBrk="1" latinLnBrk="0" hangingPunct="1">
                        <a:defRPr sz="1800" kern="1200">
                          <a:solidFill>
                            <a:schemeClr val="dk1"/>
                          </a:solidFill>
                          <a:latin typeface="Arial"/>
                        </a:defRPr>
                      </a:lvl5pPr>
                      <a:lvl6pPr marL="2285987" algn="l" defTabSz="914395" rtl="0" eaLnBrk="1" latinLnBrk="0" hangingPunct="1">
                        <a:defRPr sz="1800" kern="1200">
                          <a:solidFill>
                            <a:schemeClr val="dk1"/>
                          </a:solidFill>
                          <a:latin typeface="Arial"/>
                        </a:defRPr>
                      </a:lvl6pPr>
                      <a:lvl7pPr marL="2743185" algn="l" defTabSz="914395" rtl="0" eaLnBrk="1" latinLnBrk="0" hangingPunct="1">
                        <a:defRPr sz="1800" kern="1200">
                          <a:solidFill>
                            <a:schemeClr val="dk1"/>
                          </a:solidFill>
                          <a:latin typeface="Arial"/>
                        </a:defRPr>
                      </a:lvl7pPr>
                      <a:lvl8pPr marL="3200381" algn="l" defTabSz="914395" rtl="0" eaLnBrk="1" latinLnBrk="0" hangingPunct="1">
                        <a:defRPr sz="1800" kern="1200">
                          <a:solidFill>
                            <a:schemeClr val="dk1"/>
                          </a:solidFill>
                          <a:latin typeface="Arial"/>
                        </a:defRPr>
                      </a:lvl8pPr>
                      <a:lvl9pPr marL="3657579" algn="l" defTabSz="914395" rtl="0" eaLnBrk="1" latinLnBrk="0" hangingPunct="1">
                        <a:defRPr sz="1800" kern="1200">
                          <a:solidFill>
                            <a:schemeClr val="dk1"/>
                          </a:solidFill>
                          <a:latin typeface="Arial"/>
                        </a:defRPr>
                      </a:lvl9pPr>
                    </a:lstStyle>
                    <a:p>
                      <a:pPr marL="171450" indent="-171450">
                        <a:spcAft>
                          <a:spcPts val="600"/>
                        </a:spcAft>
                        <a:buClrTx/>
                        <a:buFont typeface="Wingdings" pitchFamily="2" charset="2"/>
                        <a:buChar char="û"/>
                      </a:pPr>
                      <a:r>
                        <a:rPr lang="en-AU" sz="1000" dirty="0" smtClean="0">
                          <a:latin typeface="+mn-lt"/>
                        </a:rPr>
                        <a:t>Beat around the bush or sugar coat the</a:t>
                      </a:r>
                      <a:r>
                        <a:rPr lang="en-AU" sz="1000" baseline="0" dirty="0" smtClean="0">
                          <a:latin typeface="+mn-lt"/>
                        </a:rPr>
                        <a:t> </a:t>
                      </a:r>
                      <a:r>
                        <a:rPr lang="en-AU" sz="1000" dirty="0" smtClean="0">
                          <a:latin typeface="+mn-lt"/>
                        </a:rPr>
                        <a:t>message</a:t>
                      </a:r>
                    </a:p>
                    <a:p>
                      <a:pPr marL="171450" indent="-171450">
                        <a:spcAft>
                          <a:spcPts val="600"/>
                        </a:spcAft>
                        <a:buClrTx/>
                        <a:buFont typeface="Wingdings" pitchFamily="2" charset="2"/>
                        <a:buChar char="û"/>
                      </a:pPr>
                      <a:r>
                        <a:rPr lang="en-AU" sz="1000" baseline="0" dirty="0" smtClean="0">
                          <a:latin typeface="+mn-lt"/>
                        </a:rPr>
                        <a:t>Use jargon or vague language </a:t>
                      </a:r>
                    </a:p>
                    <a:p>
                      <a:pPr marL="171450" indent="-171450">
                        <a:spcAft>
                          <a:spcPts val="600"/>
                        </a:spcAft>
                        <a:buClrTx/>
                        <a:buFont typeface="Wingdings" pitchFamily="2" charset="2"/>
                        <a:buChar char="û"/>
                      </a:pPr>
                      <a:r>
                        <a:rPr lang="en-AU" sz="1000" baseline="0" dirty="0" smtClean="0">
                          <a:latin typeface="+mn-lt"/>
                        </a:rPr>
                        <a:t>Use extreme words such as “always” and “never”</a:t>
                      </a:r>
                    </a:p>
                    <a:p>
                      <a:pPr marL="171450" indent="-171450">
                        <a:spcAft>
                          <a:spcPts val="600"/>
                        </a:spcAft>
                        <a:buClrTx/>
                        <a:buFont typeface="Wingdings" pitchFamily="2" charset="2"/>
                        <a:buChar char="û"/>
                      </a:pPr>
                      <a:r>
                        <a:rPr lang="en-AU" sz="1000" baseline="0" dirty="0" smtClean="0">
                          <a:latin typeface="+mn-lt"/>
                        </a:rPr>
                        <a:t>Make value judgements such as “best” or “bad”</a:t>
                      </a:r>
                    </a:p>
                    <a:p>
                      <a:pPr marL="171450" indent="-171450">
                        <a:spcAft>
                          <a:spcPts val="600"/>
                        </a:spcAft>
                        <a:buClrTx/>
                        <a:buFont typeface="Wingdings" pitchFamily="2" charset="2"/>
                        <a:buChar char="û"/>
                      </a:pPr>
                      <a:r>
                        <a:rPr lang="en-AU" sz="1000" baseline="0" dirty="0" smtClean="0">
                          <a:latin typeface="+mn-lt"/>
                        </a:rPr>
                        <a:t>Compare members of the team, for example, “You’re better at time management than Joe”</a:t>
                      </a:r>
                    </a:p>
                    <a:p>
                      <a:pPr marL="171450" indent="-171450">
                        <a:spcAft>
                          <a:spcPts val="600"/>
                        </a:spcAft>
                        <a:buClrTx/>
                        <a:buFont typeface="Wingdings" pitchFamily="2" charset="2"/>
                        <a:buChar char="û"/>
                      </a:pPr>
                      <a:r>
                        <a:rPr lang="en-AU" sz="1000" baseline="0" dirty="0" smtClean="0">
                          <a:latin typeface="+mn-lt"/>
                        </a:rPr>
                        <a:t>Ignore questions or concerns that the other person may express</a:t>
                      </a:r>
                    </a:p>
                    <a:p>
                      <a:pPr marL="171450" indent="-171450">
                        <a:spcAft>
                          <a:spcPts val="600"/>
                        </a:spcAft>
                        <a:buClrTx/>
                        <a:buFont typeface="Wingdings" pitchFamily="2" charset="2"/>
                        <a:buChar char="û"/>
                      </a:pPr>
                      <a:r>
                        <a:rPr lang="en-AU" sz="1000" baseline="0" dirty="0" smtClean="0">
                          <a:latin typeface="+mn-lt"/>
                        </a:rPr>
                        <a:t>Apologise for providing corrective feedback</a:t>
                      </a:r>
                      <a:endParaRPr lang="en-AU" sz="1000" dirty="0">
                        <a:latin typeface="+mn-lt"/>
                      </a:endParaRPr>
                    </a:p>
                  </a:txBody>
                  <a:tcPr/>
                </a:tc>
                <a:tc>
                  <a:txBody>
                    <a:bodyPr/>
                    <a:lstStyle>
                      <a:lvl1pPr marL="0" algn="l" defTabSz="914395" rtl="0" eaLnBrk="1" latinLnBrk="0" hangingPunct="1">
                        <a:defRPr sz="1800" kern="1200">
                          <a:solidFill>
                            <a:schemeClr val="dk1"/>
                          </a:solidFill>
                          <a:latin typeface="Arial"/>
                        </a:defRPr>
                      </a:lvl1pPr>
                      <a:lvl2pPr marL="457198" algn="l" defTabSz="914395" rtl="0" eaLnBrk="1" latinLnBrk="0" hangingPunct="1">
                        <a:defRPr sz="1800" kern="1200">
                          <a:solidFill>
                            <a:schemeClr val="dk1"/>
                          </a:solidFill>
                          <a:latin typeface="Arial"/>
                        </a:defRPr>
                      </a:lvl2pPr>
                      <a:lvl3pPr marL="914395" algn="l" defTabSz="914395" rtl="0" eaLnBrk="1" latinLnBrk="0" hangingPunct="1">
                        <a:defRPr sz="1800" kern="1200">
                          <a:solidFill>
                            <a:schemeClr val="dk1"/>
                          </a:solidFill>
                          <a:latin typeface="Arial"/>
                        </a:defRPr>
                      </a:lvl3pPr>
                      <a:lvl4pPr marL="1371592" algn="l" defTabSz="914395" rtl="0" eaLnBrk="1" latinLnBrk="0" hangingPunct="1">
                        <a:defRPr sz="1800" kern="1200">
                          <a:solidFill>
                            <a:schemeClr val="dk1"/>
                          </a:solidFill>
                          <a:latin typeface="Arial"/>
                        </a:defRPr>
                      </a:lvl4pPr>
                      <a:lvl5pPr marL="1828789" algn="l" defTabSz="914395" rtl="0" eaLnBrk="1" latinLnBrk="0" hangingPunct="1">
                        <a:defRPr sz="1800" kern="1200">
                          <a:solidFill>
                            <a:schemeClr val="dk1"/>
                          </a:solidFill>
                          <a:latin typeface="Arial"/>
                        </a:defRPr>
                      </a:lvl5pPr>
                      <a:lvl6pPr marL="2285987" algn="l" defTabSz="914395" rtl="0" eaLnBrk="1" latinLnBrk="0" hangingPunct="1">
                        <a:defRPr sz="1800" kern="1200">
                          <a:solidFill>
                            <a:schemeClr val="dk1"/>
                          </a:solidFill>
                          <a:latin typeface="Arial"/>
                        </a:defRPr>
                      </a:lvl6pPr>
                      <a:lvl7pPr marL="2743185" algn="l" defTabSz="914395" rtl="0" eaLnBrk="1" latinLnBrk="0" hangingPunct="1">
                        <a:defRPr sz="1800" kern="1200">
                          <a:solidFill>
                            <a:schemeClr val="dk1"/>
                          </a:solidFill>
                          <a:latin typeface="Arial"/>
                        </a:defRPr>
                      </a:lvl7pPr>
                      <a:lvl8pPr marL="3200381" algn="l" defTabSz="914395" rtl="0" eaLnBrk="1" latinLnBrk="0" hangingPunct="1">
                        <a:defRPr sz="1800" kern="1200">
                          <a:solidFill>
                            <a:schemeClr val="dk1"/>
                          </a:solidFill>
                          <a:latin typeface="Arial"/>
                        </a:defRPr>
                      </a:lvl8pPr>
                      <a:lvl9pPr marL="3657579" algn="l" defTabSz="914395" rtl="0" eaLnBrk="1" latinLnBrk="0" hangingPunct="1">
                        <a:defRPr sz="1800" kern="1200">
                          <a:solidFill>
                            <a:schemeClr val="dk1"/>
                          </a:solidFill>
                          <a:latin typeface="Arial"/>
                        </a:defRPr>
                      </a:lvl9pPr>
                    </a:lstStyle>
                    <a:p>
                      <a:pPr marL="171450" indent="-171450">
                        <a:spcAft>
                          <a:spcPts val="600"/>
                        </a:spcAft>
                        <a:buClrTx/>
                        <a:buFont typeface="Wingdings" pitchFamily="2" charset="2"/>
                        <a:buChar char="û"/>
                      </a:pPr>
                      <a:r>
                        <a:rPr lang="en-AU" sz="1000" baseline="0" dirty="0" smtClean="0">
                          <a:latin typeface="+mn-lt"/>
                        </a:rPr>
                        <a:t>Take the feedback personally –  remember that feedback is directed at your behaviour and / or actions, not who you are as a person</a:t>
                      </a:r>
                    </a:p>
                    <a:p>
                      <a:pPr marL="171450" indent="-171450">
                        <a:spcAft>
                          <a:spcPts val="600"/>
                        </a:spcAft>
                        <a:buClrTx/>
                        <a:buFont typeface="Wingdings" pitchFamily="2" charset="2"/>
                        <a:buChar char="û"/>
                      </a:pPr>
                      <a:r>
                        <a:rPr lang="en-AU" sz="1000" baseline="0" dirty="0" smtClean="0">
                          <a:latin typeface="+mn-lt"/>
                        </a:rPr>
                        <a:t>Become angry or hostile – feedback is a gift </a:t>
                      </a:r>
                    </a:p>
                    <a:p>
                      <a:pPr marL="171450" indent="-171450">
                        <a:spcAft>
                          <a:spcPts val="600"/>
                        </a:spcAft>
                        <a:buClrTx/>
                        <a:buFont typeface="Wingdings" pitchFamily="2" charset="2"/>
                        <a:buChar char="û"/>
                      </a:pPr>
                      <a:r>
                        <a:rPr lang="en-AU" sz="1000" baseline="0" dirty="0" smtClean="0">
                          <a:latin typeface="+mn-lt"/>
                        </a:rPr>
                        <a:t>Dismiss or deny the feedback without considering how it can improve your performance or help you to learn</a:t>
                      </a:r>
                    </a:p>
                    <a:p>
                      <a:pPr marL="171450" indent="-171450">
                        <a:spcAft>
                          <a:spcPts val="600"/>
                        </a:spcAft>
                        <a:buClrTx/>
                        <a:buFont typeface="Wingdings" pitchFamily="2" charset="2"/>
                        <a:buChar char="û"/>
                      </a:pPr>
                      <a:r>
                        <a:rPr lang="en-AU" sz="1000" baseline="0" dirty="0" smtClean="0">
                          <a:latin typeface="+mn-lt"/>
                        </a:rPr>
                        <a:t>Promise to do something about the feedback if you have no intention to. Whether or not you action the feedback you receive is entirely up to you, although you do need to be clear about what the consequences  are if you choose not to do something about it</a:t>
                      </a:r>
                    </a:p>
                  </a:txBody>
                  <a:tcPr/>
                </a:tc>
              </a:tr>
              <a:tr h="2503003">
                <a:tc>
                  <a:txBody>
                    <a:bodyPr/>
                    <a:lstStyle/>
                    <a:p>
                      <a:pPr algn="ctr"/>
                      <a:r>
                        <a:rPr lang="en-AU" sz="1400" b="1" dirty="0" smtClean="0">
                          <a:solidFill>
                            <a:schemeClr val="bg1"/>
                          </a:solidFill>
                          <a:latin typeface="+mn-lt"/>
                        </a:rPr>
                        <a:t>Reflection Questions</a:t>
                      </a:r>
                      <a:endParaRPr lang="en-AU" sz="1400" b="1" dirty="0">
                        <a:solidFill>
                          <a:schemeClr val="bg1"/>
                        </a:solidFill>
                        <a:latin typeface="+mn-lt"/>
                      </a:endParaRPr>
                    </a:p>
                  </a:txBody>
                  <a:tcPr vert="vert270" anchor="ctr">
                    <a:solidFill>
                      <a:srgbClr val="DE8A6C"/>
                    </a:solidFill>
                  </a:tcPr>
                </a:tc>
                <a:tc>
                  <a:txBody>
                    <a:bodyPr/>
                    <a:lstStyle/>
                    <a:p>
                      <a:pPr marL="171450" indent="-171450">
                        <a:spcAft>
                          <a:spcPts val="600"/>
                        </a:spcAft>
                        <a:buClrTx/>
                        <a:buFont typeface="Arial" panose="020B0604020202020204" pitchFamily="34" charset="0"/>
                        <a:buChar char="•"/>
                      </a:pPr>
                      <a:r>
                        <a:rPr lang="en-AU" sz="1000" dirty="0" smtClean="0">
                          <a:latin typeface="+mn-lt"/>
                        </a:rPr>
                        <a:t>How regularly do you provide positive feedback</a:t>
                      </a:r>
                      <a:r>
                        <a:rPr lang="en-AU" sz="1000" baseline="0" dirty="0" smtClean="0">
                          <a:latin typeface="+mn-lt"/>
                        </a:rPr>
                        <a:t> to your team?</a:t>
                      </a:r>
                      <a:r>
                        <a:rPr lang="en-AU" sz="1000" baseline="0" dirty="0">
                          <a:latin typeface="+mn-lt"/>
                        </a:rPr>
                        <a:t> </a:t>
                      </a:r>
                      <a:endParaRPr lang="en-AU" sz="1000" baseline="0" dirty="0" smtClean="0">
                        <a:latin typeface="+mn-lt"/>
                      </a:endParaRPr>
                    </a:p>
                    <a:p>
                      <a:pPr marL="171450" indent="-171450">
                        <a:spcAft>
                          <a:spcPts val="600"/>
                        </a:spcAft>
                        <a:buClrTx/>
                        <a:buFont typeface="Arial" panose="020B0604020202020204" pitchFamily="34" charset="0"/>
                        <a:buChar char="•"/>
                      </a:pPr>
                      <a:r>
                        <a:rPr lang="en-AU" sz="1000" baseline="0" dirty="0" smtClean="0">
                          <a:latin typeface="+mn-lt"/>
                        </a:rPr>
                        <a:t>Is the regularity of your positive feedback enough to promote and maintain engagement? </a:t>
                      </a:r>
                    </a:p>
                    <a:p>
                      <a:pPr marL="171450" indent="-171450">
                        <a:spcAft>
                          <a:spcPts val="600"/>
                        </a:spcAft>
                        <a:buClrTx/>
                        <a:buFont typeface="Arial" panose="020B0604020202020204" pitchFamily="34" charset="0"/>
                        <a:buChar char="•"/>
                      </a:pPr>
                      <a:r>
                        <a:rPr lang="en-AU" sz="1000" baseline="0" dirty="0" smtClean="0">
                          <a:latin typeface="+mn-lt"/>
                        </a:rPr>
                        <a:t>How timely are you in providing developmental or corrective feedback? How confident are you that you are able to nip issues in the bud?</a:t>
                      </a:r>
                    </a:p>
                    <a:p>
                      <a:pPr marL="171450" indent="-171450">
                        <a:spcAft>
                          <a:spcPts val="600"/>
                        </a:spcAft>
                        <a:buClrTx/>
                        <a:buFont typeface="Arial" panose="020B0604020202020204" pitchFamily="34" charset="0"/>
                        <a:buChar char="•"/>
                      </a:pPr>
                      <a:r>
                        <a:rPr lang="en-AU" sz="1000" baseline="0" dirty="0" smtClean="0">
                          <a:latin typeface="+mn-lt"/>
                        </a:rPr>
                        <a:t>How two-way do you make feedback conversations? </a:t>
                      </a:r>
                    </a:p>
                    <a:p>
                      <a:pPr marL="171450" indent="-171450">
                        <a:spcAft>
                          <a:spcPts val="600"/>
                        </a:spcAft>
                        <a:buClrTx/>
                        <a:buFont typeface="Arial" panose="020B0604020202020204" pitchFamily="34" charset="0"/>
                        <a:buChar char="•"/>
                      </a:pPr>
                      <a:r>
                        <a:rPr lang="en-AU" sz="1000" baseline="0" dirty="0" smtClean="0">
                          <a:latin typeface="+mn-lt"/>
                        </a:rPr>
                        <a:t>What are some of your strategies for achieving this two-way dialogue?</a:t>
                      </a:r>
                    </a:p>
                  </a:txBody>
                  <a:tcPr/>
                </a:tc>
                <a:tc>
                  <a:txBody>
                    <a:bodyPr/>
                    <a:lstStyle/>
                    <a:p>
                      <a:pPr marL="171450" indent="-171450">
                        <a:spcAft>
                          <a:spcPts val="600"/>
                        </a:spcAft>
                        <a:buClrTx/>
                        <a:buFont typeface="Arial" panose="020B0604020202020204" pitchFamily="34" charset="0"/>
                        <a:buChar char="•"/>
                      </a:pPr>
                      <a:r>
                        <a:rPr lang="en-AU" sz="1000" baseline="0" dirty="0" smtClean="0">
                          <a:solidFill>
                            <a:schemeClr val="tx1"/>
                          </a:solidFill>
                          <a:latin typeface="+mn-lt"/>
                        </a:rPr>
                        <a:t>What is your typical reaction to positive feedback? What about negative feedback?</a:t>
                      </a:r>
                    </a:p>
                    <a:p>
                      <a:pPr marL="171450" indent="-171450">
                        <a:spcAft>
                          <a:spcPts val="600"/>
                        </a:spcAft>
                        <a:buClrTx/>
                        <a:buFont typeface="Arial" panose="020B0604020202020204" pitchFamily="34" charset="0"/>
                        <a:buChar char="•"/>
                      </a:pPr>
                      <a:r>
                        <a:rPr lang="en-AU" sz="1000" baseline="0" dirty="0" smtClean="0">
                          <a:solidFill>
                            <a:schemeClr val="tx1"/>
                          </a:solidFill>
                          <a:latin typeface="+mn-lt"/>
                        </a:rPr>
                        <a:t>To what extent does this reaction help of hinder your development?</a:t>
                      </a:r>
                    </a:p>
                    <a:p>
                      <a:pPr marL="0" indent="0">
                        <a:spcAft>
                          <a:spcPts val="600"/>
                        </a:spcAft>
                        <a:buClrTx/>
                        <a:buFont typeface="Arial" panose="020B0604020202020204" pitchFamily="34" charset="0"/>
                        <a:buNone/>
                      </a:pPr>
                      <a:r>
                        <a:rPr lang="en-AU" sz="1000" b="1" baseline="0" dirty="0" smtClean="0">
                          <a:solidFill>
                            <a:srgbClr val="856451"/>
                          </a:solidFill>
                          <a:latin typeface="+mn-lt"/>
                        </a:rPr>
                        <a:t>Questions to Consider Asking Your Feedback Giver</a:t>
                      </a:r>
                    </a:p>
                    <a:p>
                      <a:pPr marL="171450" indent="-171450">
                        <a:spcAft>
                          <a:spcPts val="600"/>
                        </a:spcAft>
                        <a:buFont typeface="Arial" panose="020B0604020202020204" pitchFamily="34" charset="0"/>
                        <a:buChar char="•"/>
                      </a:pPr>
                      <a:r>
                        <a:rPr lang="en-AU" sz="1000" dirty="0" smtClean="0">
                          <a:solidFill>
                            <a:schemeClr val="tx1"/>
                          </a:solidFill>
                          <a:latin typeface="+mn-lt"/>
                          <a:cs typeface="Arial" panose="020B0604020202020204" pitchFamily="34" charset="0"/>
                        </a:rPr>
                        <a:t>What is your assessment of my strengths and development areas?</a:t>
                      </a:r>
                    </a:p>
                    <a:p>
                      <a:pPr marL="171450" indent="-171450">
                        <a:spcAft>
                          <a:spcPts val="600"/>
                        </a:spcAft>
                        <a:buFont typeface="Arial" panose="020B0604020202020204" pitchFamily="34" charset="0"/>
                        <a:buChar char="•"/>
                      </a:pPr>
                      <a:r>
                        <a:rPr lang="en-AU" sz="1000" dirty="0" smtClean="0">
                          <a:solidFill>
                            <a:schemeClr val="tx1"/>
                          </a:solidFill>
                          <a:latin typeface="+mn-lt"/>
                          <a:cs typeface="Arial" panose="020B0604020202020204" pitchFamily="34" charset="0"/>
                        </a:rPr>
                        <a:t>What ideas do you have about how I can best develop in these areas?</a:t>
                      </a:r>
                    </a:p>
                    <a:p>
                      <a:pPr marL="171450" indent="-171450">
                        <a:spcAft>
                          <a:spcPts val="600"/>
                        </a:spcAft>
                        <a:buFont typeface="Arial" panose="020B0604020202020204" pitchFamily="34" charset="0"/>
                        <a:buChar char="•"/>
                      </a:pPr>
                      <a:r>
                        <a:rPr lang="en-AU" sz="1000" dirty="0" smtClean="0">
                          <a:solidFill>
                            <a:schemeClr val="tx1"/>
                          </a:solidFill>
                          <a:latin typeface="+mn-lt"/>
                          <a:cs typeface="Arial" panose="020B0604020202020204" pitchFamily="34" charset="0"/>
                        </a:rPr>
                        <a:t>What do you think are the critical experiences or knowledge I need to have in order to achieve my developmental goals?</a:t>
                      </a:r>
                    </a:p>
                  </a:txBody>
                  <a:tcPr/>
                </a:tc>
              </a:tr>
            </a:tbl>
          </a:graphicData>
        </a:graphic>
      </p:graphicFrame>
      <p:pic>
        <p:nvPicPr>
          <p:cNvPr id="10" name="Picture 9"/>
          <p:cNvPicPr/>
          <p:nvPr/>
        </p:nvPicPr>
        <p:blipFill>
          <a:blip r:embed="rId4">
            <a:duotone>
              <a:schemeClr val="accent2">
                <a:shade val="45000"/>
                <a:satMod val="135000"/>
              </a:schemeClr>
              <a:prstClr val="white"/>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701680" y="0"/>
            <a:ext cx="948055" cy="753745"/>
          </a:xfrm>
          <a:prstGeom prst="rect">
            <a:avLst/>
          </a:prstGeom>
        </p:spPr>
      </p:pic>
    </p:spTree>
    <p:extLst>
      <p:ext uri="{BB962C8B-B14F-4D97-AF65-F5344CB8AC3E}">
        <p14:creationId xmlns:p14="http://schemas.microsoft.com/office/powerpoint/2010/main" val="9666733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10406</TotalTime>
  <Words>500</Words>
  <Application>Microsoft Macintosh PowerPoint</Application>
  <PresentationFormat>A4 Paper (210x297 mm)</PresentationFormat>
  <Paragraphs>46</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Calibri</vt:lpstr>
      <vt:lpstr>Calibri Light</vt:lpstr>
      <vt:lpstr>MillerBanner Black</vt:lpstr>
      <vt:lpstr>MillerBanner Roman</vt:lpstr>
      <vt:lpstr>Wingdings</vt:lpstr>
      <vt:lpstr>Arial</vt:lpstr>
      <vt:lpstr>Office Theme</vt:lpstr>
      <vt:lpstr>Giving &amp; Receiving Feedback</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CHANGE AGILITY &amp; RESILIENCE</dc:title>
  <dc:creator>Sharon Adams</dc:creator>
  <cp:lastModifiedBy>GAVIN MORSE</cp:lastModifiedBy>
  <cp:revision>176</cp:revision>
  <cp:lastPrinted>2017-06-22T03:29:12Z</cp:lastPrinted>
  <dcterms:created xsi:type="dcterms:W3CDTF">2016-04-06T11:41:11Z</dcterms:created>
  <dcterms:modified xsi:type="dcterms:W3CDTF">2017-09-26T02:00:38Z</dcterms:modified>
</cp:coreProperties>
</file>