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wdp" ContentType="image/vnd.ms-photo"/>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305" r:id="rId2"/>
    <p:sldId id="306" r:id="rId3"/>
  </p:sldIdLst>
  <p:sldSz cx="6858000" cy="9906000" type="A4"/>
  <p:notesSz cx="6808788"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8D72"/>
    <a:srgbClr val="EBBEAF"/>
    <a:srgbClr val="FFCFBE"/>
    <a:srgbClr val="856451"/>
    <a:srgbClr val="E95130"/>
    <a:srgbClr val="F9C9B8"/>
    <a:srgbClr val="F6B69F"/>
    <a:srgbClr val="DE8A6C"/>
    <a:srgbClr val="ECBDAC"/>
    <a:srgbClr val="E298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autoAdjust="0"/>
    <p:restoredTop sz="93590" autoAdjust="0"/>
  </p:normalViewPr>
  <p:slideViewPr>
    <p:cSldViewPr snapToGrid="0" snapToObjects="1">
      <p:cViewPr>
        <p:scale>
          <a:sx n="108" d="100"/>
          <a:sy n="108" d="100"/>
        </p:scale>
        <p:origin x="2448" y="144"/>
      </p:cViewPr>
      <p:guideLst>
        <p:guide orient="horz" pos="3120"/>
        <p:guide pos="2160"/>
      </p:guideLst>
    </p:cSldViewPr>
  </p:slideViewPr>
  <p:notesTextViewPr>
    <p:cViewPr>
      <p:scale>
        <a:sx n="1" d="1"/>
        <a:sy n="1" d="1"/>
      </p:scale>
      <p:origin x="0" y="0"/>
    </p:cViewPr>
  </p:notesTextViewPr>
  <p:sorterViewPr>
    <p:cViewPr>
      <p:scale>
        <a:sx n="160" d="100"/>
        <a:sy n="16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C2A13A-9F74-CE47-8862-1CB10B2D492E}" type="doc">
      <dgm:prSet loTypeId="urn:microsoft.com/office/officeart/2005/8/layout/cycle3" loCatId="" qsTypeId="urn:microsoft.com/office/officeart/2005/8/quickstyle/simple4" qsCatId="simple" csTypeId="urn:microsoft.com/office/officeart/2005/8/colors/accent1_2" csCatId="accent1" phldr="1"/>
      <dgm:spPr/>
      <dgm:t>
        <a:bodyPr/>
        <a:lstStyle/>
        <a:p>
          <a:endParaRPr lang="en-US"/>
        </a:p>
      </dgm:t>
    </dgm:pt>
    <dgm:pt modelId="{45B680CA-0B8C-1B49-A016-490DF5E4CC9E}">
      <dgm:prSet phldrT="[Text]" custT="1"/>
      <dgm:spPr>
        <a:solidFill>
          <a:srgbClr val="F9C9B8"/>
        </a:solidFill>
      </dgm:spPr>
      <dgm:t>
        <a:bodyPr/>
        <a:lstStyle/>
        <a:p>
          <a:r>
            <a:rPr lang="en-US" sz="1300" b="1" dirty="0" smtClean="0">
              <a:latin typeface="MillerBanner Roman" charset="0"/>
              <a:ea typeface="MillerBanner Roman" charset="0"/>
              <a:cs typeface="MillerBanner Roman" charset="0"/>
            </a:rPr>
            <a:t>Assume everyone is an ally</a:t>
          </a:r>
          <a:endParaRPr lang="en-US" sz="1300" b="1" dirty="0">
            <a:latin typeface="MillerBanner Roman" charset="0"/>
            <a:ea typeface="MillerBanner Roman" charset="0"/>
            <a:cs typeface="MillerBanner Roman" charset="0"/>
          </a:endParaRPr>
        </a:p>
      </dgm:t>
    </dgm:pt>
    <dgm:pt modelId="{D26B848D-C7A0-964D-A939-E98EC9BFF6B6}" type="parTrans" cxnId="{C98630FC-BD09-AB44-BEE6-BF910A79521A}">
      <dgm:prSet/>
      <dgm:spPr/>
      <dgm:t>
        <a:bodyPr/>
        <a:lstStyle/>
        <a:p>
          <a:endParaRPr lang="en-US"/>
        </a:p>
      </dgm:t>
    </dgm:pt>
    <dgm:pt modelId="{6D75FA00-992A-314E-8E1C-99D3D71A452A}" type="sibTrans" cxnId="{C98630FC-BD09-AB44-BEE6-BF910A79521A}">
      <dgm:prSet/>
      <dgm:spPr>
        <a:solidFill>
          <a:srgbClr val="DE8D72"/>
        </a:solidFill>
      </dgm:spPr>
      <dgm:t>
        <a:bodyPr/>
        <a:lstStyle/>
        <a:p>
          <a:endParaRPr lang="en-US"/>
        </a:p>
      </dgm:t>
    </dgm:pt>
    <dgm:pt modelId="{3BF8592F-5907-984C-8396-7D4C895D0FCD}">
      <dgm:prSet phldrT="[Text]" custT="1"/>
      <dgm:spPr>
        <a:solidFill>
          <a:srgbClr val="F9C9B8"/>
        </a:solidFill>
      </dgm:spPr>
      <dgm:t>
        <a:bodyPr/>
        <a:lstStyle/>
        <a:p>
          <a:r>
            <a:rPr lang="en-US" sz="1300" b="1" smtClean="0">
              <a:latin typeface="MillerBanner Roman" charset="0"/>
              <a:ea typeface="MillerBanner Roman" charset="0"/>
              <a:cs typeface="MillerBanner Roman" charset="0"/>
            </a:rPr>
            <a:t>Clarify </a:t>
          </a:r>
          <a:r>
            <a:rPr lang="en-US" sz="1300" b="1" dirty="0" smtClean="0">
              <a:latin typeface="MillerBanner Roman" charset="0"/>
              <a:ea typeface="MillerBanner Roman" charset="0"/>
              <a:cs typeface="MillerBanner Roman" charset="0"/>
            </a:rPr>
            <a:t>your goals and priorities</a:t>
          </a:r>
          <a:endParaRPr lang="en-US" sz="1300" b="1" dirty="0">
            <a:latin typeface="MillerBanner Roman" charset="0"/>
            <a:ea typeface="MillerBanner Roman" charset="0"/>
            <a:cs typeface="MillerBanner Roman" charset="0"/>
          </a:endParaRPr>
        </a:p>
      </dgm:t>
    </dgm:pt>
    <dgm:pt modelId="{500FE7A9-4EF7-6B43-A19D-B06DA58BFD7B}" type="parTrans" cxnId="{E4527894-2D92-E846-BAB1-5B107CA70616}">
      <dgm:prSet/>
      <dgm:spPr/>
      <dgm:t>
        <a:bodyPr/>
        <a:lstStyle/>
        <a:p>
          <a:endParaRPr lang="en-US"/>
        </a:p>
      </dgm:t>
    </dgm:pt>
    <dgm:pt modelId="{E3BDEEDB-E094-4A46-A96D-47EC2660C68E}" type="sibTrans" cxnId="{E4527894-2D92-E846-BAB1-5B107CA70616}">
      <dgm:prSet/>
      <dgm:spPr/>
      <dgm:t>
        <a:bodyPr/>
        <a:lstStyle/>
        <a:p>
          <a:endParaRPr lang="en-US"/>
        </a:p>
      </dgm:t>
    </dgm:pt>
    <dgm:pt modelId="{EE1992D5-859B-A344-9046-193A6A21606F}">
      <dgm:prSet phldrT="[Text]" custT="1"/>
      <dgm:spPr>
        <a:solidFill>
          <a:srgbClr val="F9C9B8"/>
        </a:solidFill>
      </dgm:spPr>
      <dgm:t>
        <a:bodyPr/>
        <a:lstStyle/>
        <a:p>
          <a:r>
            <a:rPr lang="en-US" sz="1300" b="1" smtClean="0">
              <a:latin typeface="MillerBanner Roman" charset="0"/>
              <a:ea typeface="MillerBanner Roman" charset="0"/>
              <a:cs typeface="MillerBanner Roman" charset="0"/>
            </a:rPr>
            <a:t>Understanding </a:t>
          </a:r>
          <a:r>
            <a:rPr lang="en-US" sz="1300" b="1" dirty="0" smtClean="0">
              <a:latin typeface="MillerBanner Roman" charset="0"/>
              <a:ea typeface="MillerBanner Roman" charset="0"/>
              <a:cs typeface="MillerBanner Roman" charset="0"/>
            </a:rPr>
            <a:t>the world of the other person</a:t>
          </a:r>
          <a:endParaRPr lang="en-US" sz="1300" b="1" dirty="0">
            <a:latin typeface="MillerBanner Roman" charset="0"/>
            <a:ea typeface="MillerBanner Roman" charset="0"/>
            <a:cs typeface="MillerBanner Roman" charset="0"/>
          </a:endParaRPr>
        </a:p>
      </dgm:t>
    </dgm:pt>
    <dgm:pt modelId="{7E129948-50B5-9044-BD26-48CB6FCE3B5A}" type="parTrans" cxnId="{8A3BE642-7646-4F46-BD35-282E0F52CA50}">
      <dgm:prSet/>
      <dgm:spPr/>
      <dgm:t>
        <a:bodyPr/>
        <a:lstStyle/>
        <a:p>
          <a:endParaRPr lang="en-US"/>
        </a:p>
      </dgm:t>
    </dgm:pt>
    <dgm:pt modelId="{1D0E35D6-3ED7-4B4E-A434-2C204DA5CA35}" type="sibTrans" cxnId="{8A3BE642-7646-4F46-BD35-282E0F52CA50}">
      <dgm:prSet/>
      <dgm:spPr/>
      <dgm:t>
        <a:bodyPr/>
        <a:lstStyle/>
        <a:p>
          <a:endParaRPr lang="en-US"/>
        </a:p>
      </dgm:t>
    </dgm:pt>
    <dgm:pt modelId="{96330B57-7755-ED43-BBCC-663DAAB9ECA7}">
      <dgm:prSet phldrT="[Text]" custT="1"/>
      <dgm:spPr>
        <a:solidFill>
          <a:srgbClr val="F9C9B8"/>
        </a:solidFill>
      </dgm:spPr>
      <dgm:t>
        <a:bodyPr/>
        <a:lstStyle/>
        <a:p>
          <a:r>
            <a:rPr lang="en-US" sz="1300" b="1" dirty="0" smtClean="0">
              <a:latin typeface="MillerBanner Roman" charset="0"/>
              <a:ea typeface="MillerBanner Roman" charset="0"/>
              <a:cs typeface="MillerBanner Roman" charset="0"/>
            </a:rPr>
            <a:t>Identify currencies, both yours and theirs</a:t>
          </a:r>
          <a:endParaRPr lang="en-US" sz="1300" b="1" dirty="0">
            <a:latin typeface="MillerBanner Roman" charset="0"/>
            <a:ea typeface="MillerBanner Roman" charset="0"/>
            <a:cs typeface="MillerBanner Roman" charset="0"/>
          </a:endParaRPr>
        </a:p>
      </dgm:t>
    </dgm:pt>
    <dgm:pt modelId="{936E37B7-E4AA-4545-B7EF-5BCB92C17C2B}" type="parTrans" cxnId="{0578110A-3EC2-364F-BCFE-8C6E00F5B0B0}">
      <dgm:prSet/>
      <dgm:spPr/>
      <dgm:t>
        <a:bodyPr/>
        <a:lstStyle/>
        <a:p>
          <a:endParaRPr lang="en-US"/>
        </a:p>
      </dgm:t>
    </dgm:pt>
    <dgm:pt modelId="{5120A607-674C-EA41-AA86-0C7A15134CF5}" type="sibTrans" cxnId="{0578110A-3EC2-364F-BCFE-8C6E00F5B0B0}">
      <dgm:prSet/>
      <dgm:spPr/>
      <dgm:t>
        <a:bodyPr/>
        <a:lstStyle/>
        <a:p>
          <a:endParaRPr lang="en-US"/>
        </a:p>
      </dgm:t>
    </dgm:pt>
    <dgm:pt modelId="{C9D5224B-D6FE-3947-A6E7-6881C8DDE50C}">
      <dgm:prSet phldrT="[Text]" custT="1"/>
      <dgm:spPr>
        <a:solidFill>
          <a:srgbClr val="F9C9B8"/>
        </a:solidFill>
      </dgm:spPr>
      <dgm:t>
        <a:bodyPr/>
        <a:lstStyle/>
        <a:p>
          <a:r>
            <a:rPr lang="en-US" sz="1300" b="1" dirty="0" smtClean="0">
              <a:latin typeface="MillerBanner Roman" charset="0"/>
              <a:ea typeface="MillerBanner Roman" charset="0"/>
              <a:cs typeface="MillerBanner Roman" charset="0"/>
            </a:rPr>
            <a:t>Understand and build relationships</a:t>
          </a:r>
          <a:endParaRPr lang="en-US" sz="1300" b="1" dirty="0">
            <a:latin typeface="MillerBanner Roman" charset="0"/>
            <a:ea typeface="MillerBanner Roman" charset="0"/>
            <a:cs typeface="MillerBanner Roman" charset="0"/>
          </a:endParaRPr>
        </a:p>
      </dgm:t>
    </dgm:pt>
    <dgm:pt modelId="{FEFCEF85-7B59-6249-96A4-7BC6948DD697}" type="parTrans" cxnId="{262FE793-3351-B745-BAB2-315035C220DE}">
      <dgm:prSet/>
      <dgm:spPr/>
      <dgm:t>
        <a:bodyPr/>
        <a:lstStyle/>
        <a:p>
          <a:endParaRPr lang="en-US"/>
        </a:p>
      </dgm:t>
    </dgm:pt>
    <dgm:pt modelId="{8B41DEBA-BAFC-1F4D-B780-18EF62ACDF87}" type="sibTrans" cxnId="{262FE793-3351-B745-BAB2-315035C220DE}">
      <dgm:prSet/>
      <dgm:spPr/>
      <dgm:t>
        <a:bodyPr/>
        <a:lstStyle/>
        <a:p>
          <a:endParaRPr lang="en-US"/>
        </a:p>
      </dgm:t>
    </dgm:pt>
    <dgm:pt modelId="{00D907C7-287E-3446-BF08-6AC178DF802C}">
      <dgm:prSet phldrT="[Text]" custT="1"/>
      <dgm:spPr>
        <a:solidFill>
          <a:srgbClr val="F9C9B8"/>
        </a:solidFill>
      </dgm:spPr>
      <dgm:t>
        <a:bodyPr/>
        <a:lstStyle/>
        <a:p>
          <a:r>
            <a:rPr lang="en-US" sz="1300" b="1" dirty="0" smtClean="0">
              <a:latin typeface="MillerBanner Roman" charset="0"/>
              <a:ea typeface="MillerBanner Roman" charset="0"/>
              <a:cs typeface="MillerBanner Roman" charset="0"/>
            </a:rPr>
            <a:t>Influence through give and take</a:t>
          </a:r>
          <a:endParaRPr lang="en-US" sz="1300" b="1" dirty="0">
            <a:latin typeface="MillerBanner Roman" charset="0"/>
            <a:ea typeface="MillerBanner Roman" charset="0"/>
            <a:cs typeface="MillerBanner Roman" charset="0"/>
          </a:endParaRPr>
        </a:p>
      </dgm:t>
    </dgm:pt>
    <dgm:pt modelId="{226EAC9A-C193-E94D-ADB5-83C223FE9B1A}" type="parTrans" cxnId="{615E20A0-CD40-7147-8131-9DBC7EC31711}">
      <dgm:prSet/>
      <dgm:spPr/>
      <dgm:t>
        <a:bodyPr/>
        <a:lstStyle/>
        <a:p>
          <a:endParaRPr lang="en-US"/>
        </a:p>
      </dgm:t>
    </dgm:pt>
    <dgm:pt modelId="{DF94BB1E-2256-7149-9DF0-5980107C720F}" type="sibTrans" cxnId="{615E20A0-CD40-7147-8131-9DBC7EC31711}">
      <dgm:prSet/>
      <dgm:spPr/>
      <dgm:t>
        <a:bodyPr/>
        <a:lstStyle/>
        <a:p>
          <a:endParaRPr lang="en-US"/>
        </a:p>
      </dgm:t>
    </dgm:pt>
    <dgm:pt modelId="{15D9A602-A847-934F-8B22-86C93882FEFC}" type="pres">
      <dgm:prSet presAssocID="{E8C2A13A-9F74-CE47-8862-1CB10B2D492E}" presName="Name0" presStyleCnt="0">
        <dgm:presLayoutVars>
          <dgm:dir/>
          <dgm:resizeHandles val="exact"/>
        </dgm:presLayoutVars>
      </dgm:prSet>
      <dgm:spPr/>
      <dgm:t>
        <a:bodyPr/>
        <a:lstStyle/>
        <a:p>
          <a:endParaRPr lang="en-US"/>
        </a:p>
      </dgm:t>
    </dgm:pt>
    <dgm:pt modelId="{5E4A141E-9E7D-D648-9601-0337C13EF308}" type="pres">
      <dgm:prSet presAssocID="{E8C2A13A-9F74-CE47-8862-1CB10B2D492E}" presName="cycle" presStyleCnt="0"/>
      <dgm:spPr/>
    </dgm:pt>
    <dgm:pt modelId="{2B51493E-4C33-9348-BCC3-F8A0D7780EBA}" type="pres">
      <dgm:prSet presAssocID="{45B680CA-0B8C-1B49-A016-490DF5E4CC9E}" presName="nodeFirstNode" presStyleLbl="node1" presStyleIdx="0" presStyleCnt="6">
        <dgm:presLayoutVars>
          <dgm:bulletEnabled val="1"/>
        </dgm:presLayoutVars>
      </dgm:prSet>
      <dgm:spPr/>
      <dgm:t>
        <a:bodyPr/>
        <a:lstStyle/>
        <a:p>
          <a:endParaRPr lang="en-US"/>
        </a:p>
      </dgm:t>
    </dgm:pt>
    <dgm:pt modelId="{E6EADA2E-2F3A-2948-8852-8687C2800C13}" type="pres">
      <dgm:prSet presAssocID="{6D75FA00-992A-314E-8E1C-99D3D71A452A}" presName="sibTransFirstNode" presStyleLbl="bgShp" presStyleIdx="0" presStyleCnt="1"/>
      <dgm:spPr/>
      <dgm:t>
        <a:bodyPr/>
        <a:lstStyle/>
        <a:p>
          <a:endParaRPr lang="en-US"/>
        </a:p>
      </dgm:t>
    </dgm:pt>
    <dgm:pt modelId="{67887B8D-A154-B34C-920C-2CE2E3692CC1}" type="pres">
      <dgm:prSet presAssocID="{3BF8592F-5907-984C-8396-7D4C895D0FCD}" presName="nodeFollowingNodes" presStyleLbl="node1" presStyleIdx="1" presStyleCnt="6">
        <dgm:presLayoutVars>
          <dgm:bulletEnabled val="1"/>
        </dgm:presLayoutVars>
      </dgm:prSet>
      <dgm:spPr/>
      <dgm:t>
        <a:bodyPr/>
        <a:lstStyle/>
        <a:p>
          <a:endParaRPr lang="en-US"/>
        </a:p>
      </dgm:t>
    </dgm:pt>
    <dgm:pt modelId="{140F45F3-7CB7-9148-819F-A13CCC40F94D}" type="pres">
      <dgm:prSet presAssocID="{EE1992D5-859B-A344-9046-193A6A21606F}" presName="nodeFollowingNodes" presStyleLbl="node1" presStyleIdx="2" presStyleCnt="6">
        <dgm:presLayoutVars>
          <dgm:bulletEnabled val="1"/>
        </dgm:presLayoutVars>
      </dgm:prSet>
      <dgm:spPr/>
      <dgm:t>
        <a:bodyPr/>
        <a:lstStyle/>
        <a:p>
          <a:endParaRPr lang="en-US"/>
        </a:p>
      </dgm:t>
    </dgm:pt>
    <dgm:pt modelId="{6FFB77F6-2AD0-3B42-8EF8-8C809D276649}" type="pres">
      <dgm:prSet presAssocID="{96330B57-7755-ED43-BBCC-663DAAB9ECA7}" presName="nodeFollowingNodes" presStyleLbl="node1" presStyleIdx="3" presStyleCnt="6">
        <dgm:presLayoutVars>
          <dgm:bulletEnabled val="1"/>
        </dgm:presLayoutVars>
      </dgm:prSet>
      <dgm:spPr/>
      <dgm:t>
        <a:bodyPr/>
        <a:lstStyle/>
        <a:p>
          <a:endParaRPr lang="en-US"/>
        </a:p>
      </dgm:t>
    </dgm:pt>
    <dgm:pt modelId="{0F1E77EB-D0B4-A444-9FC2-CDC770D54D1A}" type="pres">
      <dgm:prSet presAssocID="{C9D5224B-D6FE-3947-A6E7-6881C8DDE50C}" presName="nodeFollowingNodes" presStyleLbl="node1" presStyleIdx="4" presStyleCnt="6">
        <dgm:presLayoutVars>
          <dgm:bulletEnabled val="1"/>
        </dgm:presLayoutVars>
      </dgm:prSet>
      <dgm:spPr/>
      <dgm:t>
        <a:bodyPr/>
        <a:lstStyle/>
        <a:p>
          <a:endParaRPr lang="en-US"/>
        </a:p>
      </dgm:t>
    </dgm:pt>
    <dgm:pt modelId="{F4548A2F-7828-2A4A-830D-54560758BB43}" type="pres">
      <dgm:prSet presAssocID="{00D907C7-287E-3446-BF08-6AC178DF802C}" presName="nodeFollowingNodes" presStyleLbl="node1" presStyleIdx="5" presStyleCnt="6">
        <dgm:presLayoutVars>
          <dgm:bulletEnabled val="1"/>
        </dgm:presLayoutVars>
      </dgm:prSet>
      <dgm:spPr/>
      <dgm:t>
        <a:bodyPr/>
        <a:lstStyle/>
        <a:p>
          <a:endParaRPr lang="en-US"/>
        </a:p>
      </dgm:t>
    </dgm:pt>
  </dgm:ptLst>
  <dgm:cxnLst>
    <dgm:cxn modelId="{404600F9-1711-C344-BCBF-B88BB4BAD4BF}" type="presOf" srcId="{E8C2A13A-9F74-CE47-8862-1CB10B2D492E}" destId="{15D9A602-A847-934F-8B22-86C93882FEFC}" srcOrd="0" destOrd="0" presId="urn:microsoft.com/office/officeart/2005/8/layout/cycle3"/>
    <dgm:cxn modelId="{0578110A-3EC2-364F-BCFE-8C6E00F5B0B0}" srcId="{E8C2A13A-9F74-CE47-8862-1CB10B2D492E}" destId="{96330B57-7755-ED43-BBCC-663DAAB9ECA7}" srcOrd="3" destOrd="0" parTransId="{936E37B7-E4AA-4545-B7EF-5BCB92C17C2B}" sibTransId="{5120A607-674C-EA41-AA86-0C7A15134CF5}"/>
    <dgm:cxn modelId="{69C8F2EE-9CE8-0144-BFCD-AEFF175F551D}" type="presOf" srcId="{00D907C7-287E-3446-BF08-6AC178DF802C}" destId="{F4548A2F-7828-2A4A-830D-54560758BB43}" srcOrd="0" destOrd="0" presId="urn:microsoft.com/office/officeart/2005/8/layout/cycle3"/>
    <dgm:cxn modelId="{46CAFC44-BD26-FD49-97CD-CFBE92A39004}" type="presOf" srcId="{3BF8592F-5907-984C-8396-7D4C895D0FCD}" destId="{67887B8D-A154-B34C-920C-2CE2E3692CC1}" srcOrd="0" destOrd="0" presId="urn:microsoft.com/office/officeart/2005/8/layout/cycle3"/>
    <dgm:cxn modelId="{50467744-1F01-4646-B872-C0BE45A6D6DF}" type="presOf" srcId="{6D75FA00-992A-314E-8E1C-99D3D71A452A}" destId="{E6EADA2E-2F3A-2948-8852-8687C2800C13}" srcOrd="0" destOrd="0" presId="urn:microsoft.com/office/officeart/2005/8/layout/cycle3"/>
    <dgm:cxn modelId="{E4527894-2D92-E846-BAB1-5B107CA70616}" srcId="{E8C2A13A-9F74-CE47-8862-1CB10B2D492E}" destId="{3BF8592F-5907-984C-8396-7D4C895D0FCD}" srcOrd="1" destOrd="0" parTransId="{500FE7A9-4EF7-6B43-A19D-B06DA58BFD7B}" sibTransId="{E3BDEEDB-E094-4A46-A96D-47EC2660C68E}"/>
    <dgm:cxn modelId="{969F5736-39F4-E046-BD96-71D846DF17E9}" type="presOf" srcId="{EE1992D5-859B-A344-9046-193A6A21606F}" destId="{140F45F3-7CB7-9148-819F-A13CCC40F94D}" srcOrd="0" destOrd="0" presId="urn:microsoft.com/office/officeart/2005/8/layout/cycle3"/>
    <dgm:cxn modelId="{C98630FC-BD09-AB44-BEE6-BF910A79521A}" srcId="{E8C2A13A-9F74-CE47-8862-1CB10B2D492E}" destId="{45B680CA-0B8C-1B49-A016-490DF5E4CC9E}" srcOrd="0" destOrd="0" parTransId="{D26B848D-C7A0-964D-A939-E98EC9BFF6B6}" sibTransId="{6D75FA00-992A-314E-8E1C-99D3D71A452A}"/>
    <dgm:cxn modelId="{4BCE299C-D5BA-304D-8635-9406F2874524}" type="presOf" srcId="{45B680CA-0B8C-1B49-A016-490DF5E4CC9E}" destId="{2B51493E-4C33-9348-BCC3-F8A0D7780EBA}" srcOrd="0" destOrd="0" presId="urn:microsoft.com/office/officeart/2005/8/layout/cycle3"/>
    <dgm:cxn modelId="{8A3BE642-7646-4F46-BD35-282E0F52CA50}" srcId="{E8C2A13A-9F74-CE47-8862-1CB10B2D492E}" destId="{EE1992D5-859B-A344-9046-193A6A21606F}" srcOrd="2" destOrd="0" parTransId="{7E129948-50B5-9044-BD26-48CB6FCE3B5A}" sibTransId="{1D0E35D6-3ED7-4B4E-A434-2C204DA5CA35}"/>
    <dgm:cxn modelId="{6F68DCF8-84FC-2543-A2EF-6BAB270C3430}" type="presOf" srcId="{96330B57-7755-ED43-BBCC-663DAAB9ECA7}" destId="{6FFB77F6-2AD0-3B42-8EF8-8C809D276649}" srcOrd="0" destOrd="0" presId="urn:microsoft.com/office/officeart/2005/8/layout/cycle3"/>
    <dgm:cxn modelId="{1EA1CC66-F477-0E43-A74D-F8050E786501}" type="presOf" srcId="{C9D5224B-D6FE-3947-A6E7-6881C8DDE50C}" destId="{0F1E77EB-D0B4-A444-9FC2-CDC770D54D1A}" srcOrd="0" destOrd="0" presId="urn:microsoft.com/office/officeart/2005/8/layout/cycle3"/>
    <dgm:cxn modelId="{615E20A0-CD40-7147-8131-9DBC7EC31711}" srcId="{E8C2A13A-9F74-CE47-8862-1CB10B2D492E}" destId="{00D907C7-287E-3446-BF08-6AC178DF802C}" srcOrd="5" destOrd="0" parTransId="{226EAC9A-C193-E94D-ADB5-83C223FE9B1A}" sibTransId="{DF94BB1E-2256-7149-9DF0-5980107C720F}"/>
    <dgm:cxn modelId="{262FE793-3351-B745-BAB2-315035C220DE}" srcId="{E8C2A13A-9F74-CE47-8862-1CB10B2D492E}" destId="{C9D5224B-D6FE-3947-A6E7-6881C8DDE50C}" srcOrd="4" destOrd="0" parTransId="{FEFCEF85-7B59-6249-96A4-7BC6948DD697}" sibTransId="{8B41DEBA-BAFC-1F4D-B780-18EF62ACDF87}"/>
    <dgm:cxn modelId="{BCDCBC66-CFE4-BC4F-97FD-6C29C1FA82EA}" type="presParOf" srcId="{15D9A602-A847-934F-8B22-86C93882FEFC}" destId="{5E4A141E-9E7D-D648-9601-0337C13EF308}" srcOrd="0" destOrd="0" presId="urn:microsoft.com/office/officeart/2005/8/layout/cycle3"/>
    <dgm:cxn modelId="{4E9383A2-0270-1D46-AEF4-8493F2024C5A}" type="presParOf" srcId="{5E4A141E-9E7D-D648-9601-0337C13EF308}" destId="{2B51493E-4C33-9348-BCC3-F8A0D7780EBA}" srcOrd="0" destOrd="0" presId="urn:microsoft.com/office/officeart/2005/8/layout/cycle3"/>
    <dgm:cxn modelId="{063D5090-A87A-A44E-A2D5-29ACBE49A1B8}" type="presParOf" srcId="{5E4A141E-9E7D-D648-9601-0337C13EF308}" destId="{E6EADA2E-2F3A-2948-8852-8687C2800C13}" srcOrd="1" destOrd="0" presId="urn:microsoft.com/office/officeart/2005/8/layout/cycle3"/>
    <dgm:cxn modelId="{0318A99E-2A28-7440-BD85-E2466C2B6B49}" type="presParOf" srcId="{5E4A141E-9E7D-D648-9601-0337C13EF308}" destId="{67887B8D-A154-B34C-920C-2CE2E3692CC1}" srcOrd="2" destOrd="0" presId="urn:microsoft.com/office/officeart/2005/8/layout/cycle3"/>
    <dgm:cxn modelId="{D85BFBEA-86A6-3848-A5BC-2DA23B3192E1}" type="presParOf" srcId="{5E4A141E-9E7D-D648-9601-0337C13EF308}" destId="{140F45F3-7CB7-9148-819F-A13CCC40F94D}" srcOrd="3" destOrd="0" presId="urn:microsoft.com/office/officeart/2005/8/layout/cycle3"/>
    <dgm:cxn modelId="{2879769E-C444-924C-BED2-D3A70BBEA978}" type="presParOf" srcId="{5E4A141E-9E7D-D648-9601-0337C13EF308}" destId="{6FFB77F6-2AD0-3B42-8EF8-8C809D276649}" srcOrd="4" destOrd="0" presId="urn:microsoft.com/office/officeart/2005/8/layout/cycle3"/>
    <dgm:cxn modelId="{A088FB3D-BEE0-ED43-BA2F-93A676EC27B1}" type="presParOf" srcId="{5E4A141E-9E7D-D648-9601-0337C13EF308}" destId="{0F1E77EB-D0B4-A444-9FC2-CDC770D54D1A}" srcOrd="5" destOrd="0" presId="urn:microsoft.com/office/officeart/2005/8/layout/cycle3"/>
    <dgm:cxn modelId="{0D8A5000-C076-5442-A58C-3B9C0DF44538}" type="presParOf" srcId="{5E4A141E-9E7D-D648-9601-0337C13EF308}" destId="{F4548A2F-7828-2A4A-830D-54560758BB43}" srcOrd="6" destOrd="0" presId="urn:microsoft.com/office/officeart/2005/8/layout/cycle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EADA2E-2F3A-2948-8852-8687C2800C13}">
      <dsp:nvSpPr>
        <dsp:cNvPr id="0" name=""/>
        <dsp:cNvSpPr/>
      </dsp:nvSpPr>
      <dsp:spPr>
        <a:xfrm>
          <a:off x="837790" y="-5218"/>
          <a:ext cx="3572389" cy="3572389"/>
        </a:xfrm>
        <a:prstGeom prst="circularArrow">
          <a:avLst>
            <a:gd name="adj1" fmla="val 5274"/>
            <a:gd name="adj2" fmla="val 312630"/>
            <a:gd name="adj3" fmla="val 14287973"/>
            <a:gd name="adj4" fmla="val 17092086"/>
            <a:gd name="adj5" fmla="val 5477"/>
          </a:avLst>
        </a:prstGeom>
        <a:solidFill>
          <a:srgbClr val="DE8D72"/>
        </a:solidFill>
        <a:ln>
          <a:noFill/>
        </a:ln>
        <a:effectLst/>
      </dsp:spPr>
      <dsp:style>
        <a:lnRef idx="0">
          <a:scrgbClr r="0" g="0" b="0"/>
        </a:lnRef>
        <a:fillRef idx="1">
          <a:scrgbClr r="0" g="0" b="0"/>
        </a:fillRef>
        <a:effectRef idx="2">
          <a:scrgbClr r="0" g="0" b="0"/>
        </a:effectRef>
        <a:fontRef idx="minor"/>
      </dsp:style>
    </dsp:sp>
    <dsp:sp modelId="{2B51493E-4C33-9348-BCC3-F8A0D7780EBA}">
      <dsp:nvSpPr>
        <dsp:cNvPr id="0" name=""/>
        <dsp:cNvSpPr/>
      </dsp:nvSpPr>
      <dsp:spPr>
        <a:xfrm>
          <a:off x="1967988" y="34"/>
          <a:ext cx="1311992" cy="655996"/>
        </a:xfrm>
        <a:prstGeom prst="roundRect">
          <a:avLst/>
        </a:prstGeom>
        <a:solidFill>
          <a:srgbClr val="F9C9B8"/>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dirty="0" smtClean="0">
              <a:latin typeface="MillerBanner Roman" charset="0"/>
              <a:ea typeface="MillerBanner Roman" charset="0"/>
              <a:cs typeface="MillerBanner Roman" charset="0"/>
            </a:rPr>
            <a:t>Assume everyone is an ally</a:t>
          </a:r>
          <a:endParaRPr lang="en-US" sz="1300" b="1" kern="1200" dirty="0">
            <a:latin typeface="MillerBanner Roman" charset="0"/>
            <a:ea typeface="MillerBanner Roman" charset="0"/>
            <a:cs typeface="MillerBanner Roman" charset="0"/>
          </a:endParaRPr>
        </a:p>
      </dsp:txBody>
      <dsp:txXfrm>
        <a:off x="2000011" y="32057"/>
        <a:ext cx="1247946" cy="591950"/>
      </dsp:txXfrm>
    </dsp:sp>
    <dsp:sp modelId="{67887B8D-A154-B34C-920C-2CE2E3692CC1}">
      <dsp:nvSpPr>
        <dsp:cNvPr id="0" name=""/>
        <dsp:cNvSpPr/>
      </dsp:nvSpPr>
      <dsp:spPr>
        <a:xfrm>
          <a:off x="3223071" y="724657"/>
          <a:ext cx="1311992" cy="655996"/>
        </a:xfrm>
        <a:prstGeom prst="roundRect">
          <a:avLst/>
        </a:prstGeom>
        <a:solidFill>
          <a:srgbClr val="F9C9B8"/>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smtClean="0">
              <a:latin typeface="MillerBanner Roman" charset="0"/>
              <a:ea typeface="MillerBanner Roman" charset="0"/>
              <a:cs typeface="MillerBanner Roman" charset="0"/>
            </a:rPr>
            <a:t>Clarify </a:t>
          </a:r>
          <a:r>
            <a:rPr lang="en-US" sz="1300" b="1" kern="1200" dirty="0" smtClean="0">
              <a:latin typeface="MillerBanner Roman" charset="0"/>
              <a:ea typeface="MillerBanner Roman" charset="0"/>
              <a:cs typeface="MillerBanner Roman" charset="0"/>
            </a:rPr>
            <a:t>your goals and priorities</a:t>
          </a:r>
          <a:endParaRPr lang="en-US" sz="1300" b="1" kern="1200" dirty="0">
            <a:latin typeface="MillerBanner Roman" charset="0"/>
            <a:ea typeface="MillerBanner Roman" charset="0"/>
            <a:cs typeface="MillerBanner Roman" charset="0"/>
          </a:endParaRPr>
        </a:p>
      </dsp:txBody>
      <dsp:txXfrm>
        <a:off x="3255094" y="756680"/>
        <a:ext cx="1247946" cy="591950"/>
      </dsp:txXfrm>
    </dsp:sp>
    <dsp:sp modelId="{140F45F3-7CB7-9148-819F-A13CCC40F94D}">
      <dsp:nvSpPr>
        <dsp:cNvPr id="0" name=""/>
        <dsp:cNvSpPr/>
      </dsp:nvSpPr>
      <dsp:spPr>
        <a:xfrm>
          <a:off x="3223071" y="2173902"/>
          <a:ext cx="1311992" cy="655996"/>
        </a:xfrm>
        <a:prstGeom prst="roundRect">
          <a:avLst/>
        </a:prstGeom>
        <a:solidFill>
          <a:srgbClr val="F9C9B8"/>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smtClean="0">
              <a:latin typeface="MillerBanner Roman" charset="0"/>
              <a:ea typeface="MillerBanner Roman" charset="0"/>
              <a:cs typeface="MillerBanner Roman" charset="0"/>
            </a:rPr>
            <a:t>Understanding </a:t>
          </a:r>
          <a:r>
            <a:rPr lang="en-US" sz="1300" b="1" kern="1200" dirty="0" smtClean="0">
              <a:latin typeface="MillerBanner Roman" charset="0"/>
              <a:ea typeface="MillerBanner Roman" charset="0"/>
              <a:cs typeface="MillerBanner Roman" charset="0"/>
            </a:rPr>
            <a:t>the world of the other person</a:t>
          </a:r>
          <a:endParaRPr lang="en-US" sz="1300" b="1" kern="1200" dirty="0">
            <a:latin typeface="MillerBanner Roman" charset="0"/>
            <a:ea typeface="MillerBanner Roman" charset="0"/>
            <a:cs typeface="MillerBanner Roman" charset="0"/>
          </a:endParaRPr>
        </a:p>
      </dsp:txBody>
      <dsp:txXfrm>
        <a:off x="3255094" y="2205925"/>
        <a:ext cx="1247946" cy="591950"/>
      </dsp:txXfrm>
    </dsp:sp>
    <dsp:sp modelId="{6FFB77F6-2AD0-3B42-8EF8-8C809D276649}">
      <dsp:nvSpPr>
        <dsp:cNvPr id="0" name=""/>
        <dsp:cNvSpPr/>
      </dsp:nvSpPr>
      <dsp:spPr>
        <a:xfrm>
          <a:off x="1967988" y="2898525"/>
          <a:ext cx="1311992" cy="655996"/>
        </a:xfrm>
        <a:prstGeom prst="roundRect">
          <a:avLst/>
        </a:prstGeom>
        <a:solidFill>
          <a:srgbClr val="F9C9B8"/>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dirty="0" smtClean="0">
              <a:latin typeface="MillerBanner Roman" charset="0"/>
              <a:ea typeface="MillerBanner Roman" charset="0"/>
              <a:cs typeface="MillerBanner Roman" charset="0"/>
            </a:rPr>
            <a:t>Identify currencies, both yours and theirs</a:t>
          </a:r>
          <a:endParaRPr lang="en-US" sz="1300" b="1" kern="1200" dirty="0">
            <a:latin typeface="MillerBanner Roman" charset="0"/>
            <a:ea typeface="MillerBanner Roman" charset="0"/>
            <a:cs typeface="MillerBanner Roman" charset="0"/>
          </a:endParaRPr>
        </a:p>
      </dsp:txBody>
      <dsp:txXfrm>
        <a:off x="2000011" y="2930548"/>
        <a:ext cx="1247946" cy="591950"/>
      </dsp:txXfrm>
    </dsp:sp>
    <dsp:sp modelId="{0F1E77EB-D0B4-A444-9FC2-CDC770D54D1A}">
      <dsp:nvSpPr>
        <dsp:cNvPr id="0" name=""/>
        <dsp:cNvSpPr/>
      </dsp:nvSpPr>
      <dsp:spPr>
        <a:xfrm>
          <a:off x="712905" y="2173902"/>
          <a:ext cx="1311992" cy="655996"/>
        </a:xfrm>
        <a:prstGeom prst="roundRect">
          <a:avLst/>
        </a:prstGeom>
        <a:solidFill>
          <a:srgbClr val="F9C9B8"/>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dirty="0" smtClean="0">
              <a:latin typeface="MillerBanner Roman" charset="0"/>
              <a:ea typeface="MillerBanner Roman" charset="0"/>
              <a:cs typeface="MillerBanner Roman" charset="0"/>
            </a:rPr>
            <a:t>Understand and build relationships</a:t>
          </a:r>
          <a:endParaRPr lang="en-US" sz="1300" b="1" kern="1200" dirty="0">
            <a:latin typeface="MillerBanner Roman" charset="0"/>
            <a:ea typeface="MillerBanner Roman" charset="0"/>
            <a:cs typeface="MillerBanner Roman" charset="0"/>
          </a:endParaRPr>
        </a:p>
      </dsp:txBody>
      <dsp:txXfrm>
        <a:off x="744928" y="2205925"/>
        <a:ext cx="1247946" cy="591950"/>
      </dsp:txXfrm>
    </dsp:sp>
    <dsp:sp modelId="{F4548A2F-7828-2A4A-830D-54560758BB43}">
      <dsp:nvSpPr>
        <dsp:cNvPr id="0" name=""/>
        <dsp:cNvSpPr/>
      </dsp:nvSpPr>
      <dsp:spPr>
        <a:xfrm>
          <a:off x="712905" y="724657"/>
          <a:ext cx="1311992" cy="655996"/>
        </a:xfrm>
        <a:prstGeom prst="roundRect">
          <a:avLst/>
        </a:prstGeom>
        <a:solidFill>
          <a:srgbClr val="F9C9B8"/>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dirty="0" smtClean="0">
              <a:latin typeface="MillerBanner Roman" charset="0"/>
              <a:ea typeface="MillerBanner Roman" charset="0"/>
              <a:cs typeface="MillerBanner Roman" charset="0"/>
            </a:rPr>
            <a:t>Influence through give and take</a:t>
          </a:r>
          <a:endParaRPr lang="en-US" sz="1300" b="1" kern="1200" dirty="0">
            <a:latin typeface="MillerBanner Roman" charset="0"/>
            <a:ea typeface="MillerBanner Roman" charset="0"/>
            <a:cs typeface="MillerBanner Roman" charset="0"/>
          </a:endParaRPr>
        </a:p>
      </dsp:txBody>
      <dsp:txXfrm>
        <a:off x="744928" y="756680"/>
        <a:ext cx="1247946" cy="591950"/>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475" cy="498853"/>
          </a:xfrm>
          <a:prstGeom prst="rect">
            <a:avLst/>
          </a:prstGeom>
        </p:spPr>
        <p:txBody>
          <a:bodyPr vert="horz" lIns="93744" tIns="46872" rIns="93744" bIns="46872" rtlCol="0"/>
          <a:lstStyle>
            <a:lvl1pPr algn="l">
              <a:defRPr sz="1200"/>
            </a:lvl1pPr>
          </a:lstStyle>
          <a:p>
            <a:endParaRPr lang="en-US"/>
          </a:p>
        </p:txBody>
      </p:sp>
      <p:sp>
        <p:nvSpPr>
          <p:cNvPr id="3" name="Date Placeholder 2"/>
          <p:cNvSpPr>
            <a:spLocks noGrp="1"/>
          </p:cNvSpPr>
          <p:nvPr>
            <p:ph type="dt" idx="1"/>
          </p:nvPr>
        </p:nvSpPr>
        <p:spPr>
          <a:xfrm>
            <a:off x="3856737" y="0"/>
            <a:ext cx="2950475" cy="498853"/>
          </a:xfrm>
          <a:prstGeom prst="rect">
            <a:avLst/>
          </a:prstGeom>
        </p:spPr>
        <p:txBody>
          <a:bodyPr vert="horz" lIns="93744" tIns="46872" rIns="93744" bIns="46872" rtlCol="0"/>
          <a:lstStyle>
            <a:lvl1pPr algn="r">
              <a:defRPr sz="1200"/>
            </a:lvl1pPr>
          </a:lstStyle>
          <a:p>
            <a:fld id="{2BC31DEB-6978-E647-822A-B71C6741FE5E}" type="datetimeFigureOut">
              <a:rPr lang="en-US" smtClean="0"/>
              <a:t>9/26/17</a:t>
            </a:fld>
            <a:endParaRPr lang="en-US"/>
          </a:p>
        </p:txBody>
      </p:sp>
      <p:sp>
        <p:nvSpPr>
          <p:cNvPr id="4" name="Slide Image Placeholder 3"/>
          <p:cNvSpPr>
            <a:spLocks noGrp="1" noRot="1" noChangeAspect="1"/>
          </p:cNvSpPr>
          <p:nvPr>
            <p:ph type="sldImg" idx="2"/>
          </p:nvPr>
        </p:nvSpPr>
        <p:spPr>
          <a:xfrm>
            <a:off x="2243138" y="1243013"/>
            <a:ext cx="2324100" cy="3355975"/>
          </a:xfrm>
          <a:prstGeom prst="rect">
            <a:avLst/>
          </a:prstGeom>
          <a:noFill/>
          <a:ln w="12700">
            <a:solidFill>
              <a:prstClr val="black"/>
            </a:solidFill>
          </a:ln>
        </p:spPr>
        <p:txBody>
          <a:bodyPr vert="horz" lIns="93744" tIns="46872" rIns="93744" bIns="46872" rtlCol="0" anchor="ctr"/>
          <a:lstStyle/>
          <a:p>
            <a:endParaRPr lang="en-US"/>
          </a:p>
        </p:txBody>
      </p:sp>
      <p:sp>
        <p:nvSpPr>
          <p:cNvPr id="5" name="Notes Placeholder 4"/>
          <p:cNvSpPr>
            <a:spLocks noGrp="1"/>
          </p:cNvSpPr>
          <p:nvPr>
            <p:ph type="body" sz="quarter" idx="3"/>
          </p:nvPr>
        </p:nvSpPr>
        <p:spPr>
          <a:xfrm>
            <a:off x="680879" y="4784834"/>
            <a:ext cx="5447030" cy="3914865"/>
          </a:xfrm>
          <a:prstGeom prst="rect">
            <a:avLst/>
          </a:prstGeom>
        </p:spPr>
        <p:txBody>
          <a:bodyPr vert="horz" lIns="93744" tIns="46872" rIns="93744" bIns="4687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43662"/>
            <a:ext cx="2950475" cy="498852"/>
          </a:xfrm>
          <a:prstGeom prst="rect">
            <a:avLst/>
          </a:prstGeom>
        </p:spPr>
        <p:txBody>
          <a:bodyPr vert="horz" lIns="93744" tIns="46872" rIns="93744" bIns="46872" rtlCol="0" anchor="b"/>
          <a:lstStyle>
            <a:lvl1pPr algn="l">
              <a:defRPr sz="1200"/>
            </a:lvl1pPr>
          </a:lstStyle>
          <a:p>
            <a:endParaRPr lang="en-US"/>
          </a:p>
        </p:txBody>
      </p:sp>
      <p:sp>
        <p:nvSpPr>
          <p:cNvPr id="7" name="Slide Number Placeholder 6"/>
          <p:cNvSpPr>
            <a:spLocks noGrp="1"/>
          </p:cNvSpPr>
          <p:nvPr>
            <p:ph type="sldNum" sz="quarter" idx="5"/>
          </p:nvPr>
        </p:nvSpPr>
        <p:spPr>
          <a:xfrm>
            <a:off x="3856737" y="9443662"/>
            <a:ext cx="2950475" cy="498852"/>
          </a:xfrm>
          <a:prstGeom prst="rect">
            <a:avLst/>
          </a:prstGeom>
        </p:spPr>
        <p:txBody>
          <a:bodyPr vert="horz" lIns="93744" tIns="46872" rIns="93744" bIns="46872" rtlCol="0" anchor="b"/>
          <a:lstStyle>
            <a:lvl1pPr algn="r">
              <a:defRPr sz="1200"/>
            </a:lvl1pPr>
          </a:lstStyle>
          <a:p>
            <a:fld id="{E392FA8F-C82B-CF4D-AE31-B1CB5B789770}" type="slidenum">
              <a:rPr lang="en-US" smtClean="0"/>
              <a:t>‹#›</a:t>
            </a:fld>
            <a:endParaRPr lang="en-US"/>
          </a:p>
        </p:txBody>
      </p:sp>
    </p:spTree>
    <p:extLst>
      <p:ext uri="{BB962C8B-B14F-4D97-AF65-F5344CB8AC3E}">
        <p14:creationId xmlns:p14="http://schemas.microsoft.com/office/powerpoint/2010/main" val="1656094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392FA8F-C82B-CF4D-AE31-B1CB5B789770}" type="slidenum">
              <a:rPr lang="en-US" smtClean="0"/>
              <a:t>1</a:t>
            </a:fld>
            <a:endParaRPr lang="en-US"/>
          </a:p>
        </p:txBody>
      </p:sp>
    </p:spTree>
    <p:extLst>
      <p:ext uri="{BB962C8B-B14F-4D97-AF65-F5344CB8AC3E}">
        <p14:creationId xmlns:p14="http://schemas.microsoft.com/office/powerpoint/2010/main" val="2823593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745C414-9370-5F4F-8F35-B389FACB8751}"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4060502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A1A472-E14F-CE4F-B77B-D003F7266798}"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299566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9B9104-41CA-AC4B-BF45-0A62A92E51AD}"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969568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F607D9-BF67-4648-A759-E819C7FBE482}"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177073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E1D10D-2A85-264B-A6DA-6C48E18D1D5A}"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155194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D12691-1507-084D-82BA-7E878476D090}" type="datetime1">
              <a:rPr lang="en-AU" smtClean="0"/>
              <a:t>26/9/17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2989291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7BC789-4B8B-9248-A49A-0DBB81EC3CCC}" type="datetime1">
              <a:rPr lang="en-AU" smtClean="0"/>
              <a:t>26/9/17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2165990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8B61B26-228B-DA4A-A02D-B837A13176CA}" type="datetime1">
              <a:rPr lang="en-AU" smtClean="0"/>
              <a:t>26/9/17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667820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F8725E-A075-9D49-8FB3-8D88F97AE107}" type="datetime1">
              <a:rPr lang="en-AU" smtClean="0"/>
              <a:t>26/9/17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2788521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F2885F-6A97-A64B-9AAC-45F26900639C}" type="datetime1">
              <a:rPr lang="en-AU" smtClean="0"/>
              <a:t>26/9/17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1676803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308234-E5E3-7A43-92FE-3EF6774D48C4}" type="datetime1">
              <a:rPr lang="en-AU" smtClean="0"/>
              <a:t>26/9/17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519858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B4908141-0FF9-794F-AB45-87F1317C0B3D}" type="datetime1">
              <a:rPr lang="en-AU" smtClean="0"/>
              <a:t>26/9/17</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14ECAD8E-F57B-6C48-B537-FB019C8C9CB0}" type="slidenum">
              <a:rPr lang="en-US" smtClean="0"/>
              <a:t>‹#›</a:t>
            </a:fld>
            <a:endParaRPr lang="en-US"/>
          </a:p>
        </p:txBody>
      </p:sp>
    </p:spTree>
    <p:extLst>
      <p:ext uri="{BB962C8B-B14F-4D97-AF65-F5344CB8AC3E}">
        <p14:creationId xmlns:p14="http://schemas.microsoft.com/office/powerpoint/2010/main" val="29682222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2.jpeg"/><Relationship Id="rId12" Type="http://schemas.microsoft.com/office/2007/relationships/hdphoto" Target="../media/hdphoto1.wdp"/><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chart" Target="../charts/chart1.xml"/><Relationship Id="rId5" Type="http://schemas.openxmlformats.org/officeDocument/2006/relationships/chart" Target="../charts/chart2.xml"/><Relationship Id="rId6" Type="http://schemas.openxmlformats.org/officeDocument/2006/relationships/diagramData" Target="../diagrams/data1.xml"/><Relationship Id="rId7" Type="http://schemas.openxmlformats.org/officeDocument/2006/relationships/diagramLayout" Target="../diagrams/layout1.xml"/><Relationship Id="rId8" Type="http://schemas.openxmlformats.org/officeDocument/2006/relationships/diagramQuickStyle" Target="../diagrams/quickStyle1.xml"/><Relationship Id="rId9" Type="http://schemas.openxmlformats.org/officeDocument/2006/relationships/diagramColors" Target="../diagrams/colors1.xml"/><Relationship Id="rId10" Type="http://schemas.microsoft.com/office/2007/relationships/diagramDrawing" Target="../diagrams/drawin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366" y="299781"/>
            <a:ext cx="6307455" cy="623455"/>
          </a:xfrm>
        </p:spPr>
        <p:txBody>
          <a:bodyPr>
            <a:normAutofit/>
          </a:bodyPr>
          <a:lstStyle/>
          <a:p>
            <a:r>
              <a:rPr lang="en-AU" sz="2400" dirty="0" smtClean="0">
                <a:solidFill>
                  <a:srgbClr val="856451"/>
                </a:solidFill>
                <a:latin typeface="MillerBanner Roman" panose="02000503080000020003" pitchFamily="2" charset="0"/>
              </a:rPr>
              <a:t>Influencing Without Authority</a:t>
            </a:r>
            <a:endParaRPr lang="en-AU" sz="2400" dirty="0">
              <a:solidFill>
                <a:srgbClr val="856451"/>
              </a:solidFill>
              <a:latin typeface="MillerBanner Roman" panose="02000503080000020003" pitchFamily="2"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9403" y="9426943"/>
            <a:ext cx="1239195" cy="354056"/>
          </a:xfrm>
          <a:prstGeom prst="rect">
            <a:avLst/>
          </a:prstGeom>
        </p:spPr>
      </p:pic>
      <p:graphicFrame>
        <p:nvGraphicFramePr>
          <p:cNvPr id="21" name="Chart 20"/>
          <p:cNvGraphicFramePr/>
          <p:nvPr>
            <p:extLst>
              <p:ext uri="{D42A27DB-BD31-4B8C-83A1-F6EECF244321}">
                <p14:modId xmlns:p14="http://schemas.microsoft.com/office/powerpoint/2010/main" val="692637996"/>
              </p:ext>
            </p:extLst>
          </p:nvPr>
        </p:nvGraphicFramePr>
        <p:xfrm>
          <a:off x="3458843" y="6842385"/>
          <a:ext cx="1852930" cy="1191260"/>
        </p:xfrm>
        <a:graphic>
          <a:graphicData uri="http://schemas.openxmlformats.org/drawingml/2006/chart">
            <c:chart xmlns:c="http://schemas.openxmlformats.org/drawingml/2006/chart" xmlns:r="http://schemas.openxmlformats.org/officeDocument/2006/relationships" r:id="rId4"/>
          </a:graphicData>
        </a:graphic>
      </p:graphicFrame>
      <p:sp>
        <p:nvSpPr>
          <p:cNvPr id="25" name="TextBox 24"/>
          <p:cNvSpPr txBox="1"/>
          <p:nvPr/>
        </p:nvSpPr>
        <p:spPr>
          <a:xfrm>
            <a:off x="269556" y="1760031"/>
            <a:ext cx="6311265" cy="2369880"/>
          </a:xfrm>
          <a:prstGeom prst="rect">
            <a:avLst/>
          </a:prstGeom>
          <a:noFill/>
        </p:spPr>
        <p:txBody>
          <a:bodyPr wrap="square" rtlCol="0">
            <a:spAutoFit/>
          </a:bodyPr>
          <a:lstStyle/>
          <a:p>
            <a:pPr>
              <a:spcAft>
                <a:spcPts val="600"/>
              </a:spcAft>
            </a:pPr>
            <a:r>
              <a:rPr lang="en-AU" dirty="0" smtClean="0">
                <a:solidFill>
                  <a:srgbClr val="856451"/>
                </a:solidFill>
                <a:latin typeface="MillerBanner Roman" charset="0"/>
                <a:ea typeface="MillerBanner Roman" charset="0"/>
                <a:cs typeface="MillerBanner Roman" charset="0"/>
              </a:rPr>
              <a:t>Key Principles</a:t>
            </a:r>
            <a:endParaRPr lang="en-GB" dirty="0">
              <a:solidFill>
                <a:srgbClr val="856451"/>
              </a:solidFill>
              <a:latin typeface="MillerBanner Roman" charset="0"/>
              <a:ea typeface="MillerBanner Roman" charset="0"/>
              <a:cs typeface="MillerBanner Roman" charset="0"/>
            </a:endParaRPr>
          </a:p>
          <a:p>
            <a:r>
              <a:rPr lang="en-AU" sz="1300" dirty="0">
                <a:solidFill>
                  <a:srgbClr val="DE8D72"/>
                </a:solidFill>
                <a:latin typeface="MillerBanner Roman" charset="0"/>
                <a:ea typeface="MillerBanner Roman" charset="0"/>
                <a:cs typeface="MillerBanner Roman" charset="0"/>
              </a:rPr>
              <a:t>The law of </a:t>
            </a:r>
            <a:r>
              <a:rPr lang="en-AU" sz="1300" dirty="0" smtClean="0">
                <a:solidFill>
                  <a:srgbClr val="DE8D72"/>
                </a:solidFill>
                <a:latin typeface="MillerBanner Roman" charset="0"/>
                <a:ea typeface="MillerBanner Roman" charset="0"/>
                <a:cs typeface="MillerBanner Roman" charset="0"/>
              </a:rPr>
              <a:t>reciprocity</a:t>
            </a:r>
          </a:p>
          <a:p>
            <a:r>
              <a:rPr lang="en-GB" sz="1100" dirty="0" smtClean="0">
                <a:solidFill>
                  <a:schemeClr val="tx1">
                    <a:lumMod val="85000"/>
                    <a:lumOff val="15000"/>
                  </a:schemeClr>
                </a:solidFill>
              </a:rPr>
              <a:t>Reciprocity</a:t>
            </a:r>
            <a:r>
              <a:rPr lang="en-GB" sz="1100" dirty="0">
                <a:solidFill>
                  <a:schemeClr val="tx1">
                    <a:lumMod val="85000"/>
                    <a:lumOff val="15000"/>
                  </a:schemeClr>
                </a:solidFill>
              </a:rPr>
              <a:t> </a:t>
            </a:r>
            <a:r>
              <a:rPr lang="en-GB" sz="1100" dirty="0" smtClean="0">
                <a:solidFill>
                  <a:schemeClr val="tx1">
                    <a:lumMod val="85000"/>
                    <a:lumOff val="15000"/>
                  </a:schemeClr>
                </a:solidFill>
              </a:rPr>
              <a:t>is </a:t>
            </a:r>
            <a:r>
              <a:rPr lang="en-GB" sz="1100" dirty="0">
                <a:solidFill>
                  <a:schemeClr val="tx1">
                    <a:lumMod val="85000"/>
                    <a:lumOff val="15000"/>
                  </a:schemeClr>
                </a:solidFill>
              </a:rPr>
              <a:t>a universal idea that people should receive the equivalent in return for what they </a:t>
            </a:r>
            <a:r>
              <a:rPr lang="en-GB" sz="1100" dirty="0" smtClean="0">
                <a:solidFill>
                  <a:schemeClr val="tx1">
                    <a:lumMod val="85000"/>
                    <a:lumOff val="15000"/>
                  </a:schemeClr>
                </a:solidFill>
              </a:rPr>
              <a:t>offer. It </a:t>
            </a:r>
            <a:r>
              <a:rPr lang="en-GB" sz="1100" dirty="0">
                <a:solidFill>
                  <a:schemeClr val="tx1">
                    <a:lumMod val="85000"/>
                    <a:lumOff val="15000"/>
                  </a:schemeClr>
                </a:solidFill>
              </a:rPr>
              <a:t>is the principle that permeates all human relationships. </a:t>
            </a:r>
            <a:r>
              <a:rPr lang="en-GB" sz="1100" dirty="0" smtClean="0">
                <a:solidFill>
                  <a:schemeClr val="tx1">
                    <a:lumMod val="85000"/>
                    <a:lumOff val="15000"/>
                  </a:schemeClr>
                </a:solidFill>
              </a:rPr>
              <a:t>For example, if you help someone with something, both you and the other person have an understanding that it is appropriate for them to help you in return.</a:t>
            </a:r>
          </a:p>
          <a:p>
            <a:endParaRPr lang="en-GB" sz="1100" dirty="0"/>
          </a:p>
          <a:p>
            <a:r>
              <a:rPr lang="en-AU" sz="1300" dirty="0">
                <a:solidFill>
                  <a:srgbClr val="DE8D72"/>
                </a:solidFill>
                <a:latin typeface="MillerBanner Roman" charset="0"/>
                <a:ea typeface="MillerBanner Roman" charset="0"/>
                <a:cs typeface="MillerBanner Roman" charset="0"/>
              </a:rPr>
              <a:t>The bargaining </a:t>
            </a:r>
            <a:r>
              <a:rPr lang="en-AU" sz="1300" dirty="0" smtClean="0">
                <a:solidFill>
                  <a:srgbClr val="DE8D72"/>
                </a:solidFill>
                <a:latin typeface="MillerBanner Roman" charset="0"/>
                <a:ea typeface="MillerBanner Roman" charset="0"/>
                <a:cs typeface="MillerBanner Roman" charset="0"/>
              </a:rPr>
              <a:t>chip</a:t>
            </a:r>
          </a:p>
          <a:p>
            <a:r>
              <a:rPr lang="en-AU" sz="1100" dirty="0" smtClean="0">
                <a:solidFill>
                  <a:schemeClr val="tx1">
                    <a:lumMod val="85000"/>
                    <a:lumOff val="15000"/>
                  </a:schemeClr>
                </a:solidFill>
              </a:rPr>
              <a:t>T</a:t>
            </a:r>
            <a:r>
              <a:rPr lang="en-GB" sz="1100" dirty="0">
                <a:solidFill>
                  <a:schemeClr val="tx1">
                    <a:lumMod val="85000"/>
                    <a:lumOff val="15000"/>
                  </a:schemeClr>
                </a:solidFill>
              </a:rPr>
              <a:t>he value of the bargaining chip is based on the perception of others. The same thing can be valued for different reasons and by different people. Thus, the first step </a:t>
            </a:r>
            <a:r>
              <a:rPr lang="en-GB" sz="1100" dirty="0" smtClean="0">
                <a:solidFill>
                  <a:schemeClr val="tx1">
                    <a:lumMod val="85000"/>
                    <a:lumOff val="15000"/>
                  </a:schemeClr>
                </a:solidFill>
              </a:rPr>
              <a:t>to influencing others is </a:t>
            </a:r>
            <a:r>
              <a:rPr lang="en-GB" sz="1100" dirty="0">
                <a:solidFill>
                  <a:schemeClr val="tx1">
                    <a:lumMod val="85000"/>
                    <a:lumOff val="15000"/>
                  </a:schemeClr>
                </a:solidFill>
              </a:rPr>
              <a:t>always to try to understand what </a:t>
            </a:r>
            <a:r>
              <a:rPr lang="en-GB" sz="1100" dirty="0" smtClean="0">
                <a:solidFill>
                  <a:schemeClr val="tx1">
                    <a:lumMod val="85000"/>
                    <a:lumOff val="15000"/>
                  </a:schemeClr>
                </a:solidFill>
              </a:rPr>
              <a:t>they value. </a:t>
            </a:r>
          </a:p>
          <a:p>
            <a:endParaRPr lang="en-GB" sz="1100" dirty="0">
              <a:solidFill>
                <a:schemeClr val="tx1">
                  <a:lumMod val="85000"/>
                  <a:lumOff val="15000"/>
                </a:schemeClr>
              </a:solidFill>
            </a:endParaRPr>
          </a:p>
          <a:p>
            <a:r>
              <a:rPr lang="en-GB" sz="1100" dirty="0" smtClean="0">
                <a:solidFill>
                  <a:schemeClr val="tx1">
                    <a:lumMod val="85000"/>
                    <a:lumOff val="15000"/>
                  </a:schemeClr>
                </a:solidFill>
              </a:rPr>
              <a:t>Now that you have an understanding of these principles, lets have a closer look at the influencing model. </a:t>
            </a:r>
            <a:endParaRPr lang="en-GB" sz="1100" dirty="0">
              <a:solidFill>
                <a:schemeClr val="tx1">
                  <a:lumMod val="85000"/>
                  <a:lumOff val="15000"/>
                </a:schemeClr>
              </a:solidFill>
            </a:endParaRPr>
          </a:p>
        </p:txBody>
      </p:sp>
      <p:sp>
        <p:nvSpPr>
          <p:cNvPr id="27" name="TextBox 26"/>
          <p:cNvSpPr txBox="1"/>
          <p:nvPr/>
        </p:nvSpPr>
        <p:spPr>
          <a:xfrm>
            <a:off x="273364" y="919919"/>
            <a:ext cx="6307457" cy="769441"/>
          </a:xfrm>
          <a:prstGeom prst="rect">
            <a:avLst/>
          </a:prstGeom>
          <a:noFill/>
        </p:spPr>
        <p:txBody>
          <a:bodyPr wrap="square" rtlCol="0">
            <a:spAutoFit/>
          </a:bodyPr>
          <a:lstStyle/>
          <a:p>
            <a:pPr algn="just">
              <a:spcAft>
                <a:spcPts val="600"/>
              </a:spcAft>
            </a:pPr>
            <a:r>
              <a:rPr lang="en-AU" sz="1100" dirty="0" smtClean="0">
                <a:latin typeface="Calibri" charset="0"/>
                <a:ea typeface="Calibri" charset="0"/>
                <a:cs typeface="Calibri" charset="0"/>
              </a:rPr>
              <a:t>This activity is designed to help you learn how to influence others and gain consensus for your ideas and plans. By learning about the influencing without authority model, you will have an understanding of how to have impactful conversations that can lead to win-win outcomes. </a:t>
            </a:r>
            <a:r>
              <a:rPr lang="en-AU" sz="1100" dirty="0">
                <a:solidFill>
                  <a:schemeClr val="tx1">
                    <a:lumMod val="85000"/>
                    <a:lumOff val="15000"/>
                  </a:schemeClr>
                </a:solidFill>
                <a:latin typeface="Calibri" charset="0"/>
                <a:ea typeface="Calibri" charset="0"/>
                <a:cs typeface="Calibri" charset="0"/>
              </a:rPr>
              <a:t>Before learning how to influence, you must first understand two key principles that underpin how </a:t>
            </a:r>
            <a:r>
              <a:rPr lang="en-AU" sz="1100" dirty="0" smtClean="0">
                <a:solidFill>
                  <a:schemeClr val="tx1">
                    <a:lumMod val="85000"/>
                    <a:lumOff val="15000"/>
                  </a:schemeClr>
                </a:solidFill>
                <a:latin typeface="Calibri" charset="0"/>
                <a:ea typeface="Calibri" charset="0"/>
                <a:cs typeface="Calibri" charset="0"/>
              </a:rPr>
              <a:t>influencing works.</a:t>
            </a:r>
            <a:endParaRPr lang="en-AU" sz="1100" dirty="0">
              <a:latin typeface="Calibri" charset="0"/>
              <a:ea typeface="Calibri" charset="0"/>
              <a:cs typeface="Calibri" charset="0"/>
            </a:endParaRPr>
          </a:p>
        </p:txBody>
      </p:sp>
      <p:graphicFrame>
        <p:nvGraphicFramePr>
          <p:cNvPr id="33" name="Chart 32"/>
          <p:cNvGraphicFramePr/>
          <p:nvPr>
            <p:extLst>
              <p:ext uri="{D42A27DB-BD31-4B8C-83A1-F6EECF244321}">
                <p14:modId xmlns:p14="http://schemas.microsoft.com/office/powerpoint/2010/main" val="1462792228"/>
              </p:ext>
            </p:extLst>
          </p:nvPr>
        </p:nvGraphicFramePr>
        <p:xfrm>
          <a:off x="4974272" y="6826065"/>
          <a:ext cx="1852930" cy="1191260"/>
        </p:xfrm>
        <a:graphic>
          <a:graphicData uri="http://schemas.openxmlformats.org/drawingml/2006/chart">
            <c:chart xmlns:c="http://schemas.openxmlformats.org/drawingml/2006/chart" xmlns:r="http://schemas.openxmlformats.org/officeDocument/2006/relationships" r:id="rId5"/>
          </a:graphicData>
        </a:graphic>
      </p:graphicFrame>
      <p:sp>
        <p:nvSpPr>
          <p:cNvPr id="37" name="TextBox 36"/>
          <p:cNvSpPr txBox="1"/>
          <p:nvPr/>
        </p:nvSpPr>
        <p:spPr>
          <a:xfrm>
            <a:off x="2552700" y="7114162"/>
            <a:ext cx="409575" cy="369332"/>
          </a:xfrm>
          <a:prstGeom prst="rect">
            <a:avLst/>
          </a:prstGeom>
          <a:noFill/>
        </p:spPr>
        <p:txBody>
          <a:bodyPr wrap="square" rtlCol="0" anchor="ctr">
            <a:spAutoFit/>
          </a:bodyPr>
          <a:lstStyle/>
          <a:p>
            <a:r>
              <a:rPr lang="en-AU" dirty="0" smtClean="0">
                <a:solidFill>
                  <a:schemeClr val="bg1"/>
                </a:solidFill>
                <a:latin typeface="MillerBanner Black" panose="02000504090000020003" pitchFamily="2" charset="0"/>
              </a:rPr>
              <a:t>=</a:t>
            </a:r>
            <a:endParaRPr lang="en-AU" dirty="0">
              <a:solidFill>
                <a:schemeClr val="bg1"/>
              </a:solidFill>
              <a:latin typeface="MillerBanner Black" panose="02000504090000020003" pitchFamily="2" charset="0"/>
            </a:endParaRPr>
          </a:p>
        </p:txBody>
      </p:sp>
      <p:sp>
        <p:nvSpPr>
          <p:cNvPr id="38" name="TextBox 37"/>
          <p:cNvSpPr txBox="1"/>
          <p:nvPr/>
        </p:nvSpPr>
        <p:spPr>
          <a:xfrm>
            <a:off x="4524374" y="7036435"/>
            <a:ext cx="409575" cy="369332"/>
          </a:xfrm>
          <a:prstGeom prst="rect">
            <a:avLst/>
          </a:prstGeom>
          <a:noFill/>
        </p:spPr>
        <p:txBody>
          <a:bodyPr wrap="square" rtlCol="0" anchor="ctr">
            <a:spAutoFit/>
          </a:bodyPr>
          <a:lstStyle/>
          <a:p>
            <a:r>
              <a:rPr lang="en-AU" dirty="0">
                <a:solidFill>
                  <a:schemeClr val="bg1"/>
                </a:solidFill>
                <a:latin typeface="MillerBanner Black" panose="02000504090000020003" pitchFamily="2" charset="0"/>
              </a:rPr>
              <a:t>+</a:t>
            </a:r>
          </a:p>
        </p:txBody>
      </p:sp>
      <p:sp>
        <p:nvSpPr>
          <p:cNvPr id="39" name="TextBox 38"/>
          <p:cNvSpPr txBox="1"/>
          <p:nvPr/>
        </p:nvSpPr>
        <p:spPr>
          <a:xfrm>
            <a:off x="5695949" y="7548745"/>
            <a:ext cx="409575" cy="369332"/>
          </a:xfrm>
          <a:prstGeom prst="rect">
            <a:avLst/>
          </a:prstGeom>
          <a:noFill/>
        </p:spPr>
        <p:txBody>
          <a:bodyPr wrap="square" rtlCol="0" anchor="ctr">
            <a:spAutoFit/>
          </a:bodyPr>
          <a:lstStyle/>
          <a:p>
            <a:pPr algn="ctr"/>
            <a:r>
              <a:rPr lang="en-AU" dirty="0">
                <a:solidFill>
                  <a:schemeClr val="bg1"/>
                </a:solidFill>
                <a:latin typeface="MillerBanner Black" panose="02000504090000020003" pitchFamily="2" charset="0"/>
              </a:rPr>
              <a:t>-</a:t>
            </a:r>
          </a:p>
        </p:txBody>
      </p:sp>
      <p:sp>
        <p:nvSpPr>
          <p:cNvPr id="6" name="Rectangle 5"/>
          <p:cNvSpPr/>
          <p:nvPr/>
        </p:nvSpPr>
        <p:spPr>
          <a:xfrm>
            <a:off x="2293564" y="4257059"/>
            <a:ext cx="2263248" cy="369332"/>
          </a:xfrm>
          <a:prstGeom prst="rect">
            <a:avLst/>
          </a:prstGeom>
        </p:spPr>
        <p:txBody>
          <a:bodyPr wrap="none">
            <a:spAutoFit/>
          </a:bodyPr>
          <a:lstStyle/>
          <a:p>
            <a:pPr>
              <a:spcAft>
                <a:spcPts val="600"/>
              </a:spcAft>
            </a:pPr>
            <a:r>
              <a:rPr lang="en-AU" dirty="0">
                <a:solidFill>
                  <a:srgbClr val="856451"/>
                </a:solidFill>
                <a:latin typeface="MillerBanner Roman" charset="0"/>
                <a:ea typeface="MillerBanner Roman" charset="0"/>
                <a:cs typeface="MillerBanner Roman" charset="0"/>
              </a:rPr>
              <a:t>The Influence Model</a:t>
            </a:r>
            <a:endParaRPr lang="en-GB" dirty="0">
              <a:solidFill>
                <a:srgbClr val="856451"/>
              </a:solidFill>
              <a:latin typeface="MillerBanner Roman" charset="0"/>
              <a:ea typeface="MillerBanner Roman" charset="0"/>
              <a:cs typeface="MillerBanner Roman" charset="0"/>
            </a:endParaRPr>
          </a:p>
        </p:txBody>
      </p:sp>
      <p:graphicFrame>
        <p:nvGraphicFramePr>
          <p:cNvPr id="7" name="Diagram 6"/>
          <p:cNvGraphicFramePr/>
          <p:nvPr>
            <p:extLst>
              <p:ext uri="{D42A27DB-BD31-4B8C-83A1-F6EECF244321}">
                <p14:modId xmlns:p14="http://schemas.microsoft.com/office/powerpoint/2010/main" val="339209222"/>
              </p:ext>
            </p:extLst>
          </p:nvPr>
        </p:nvGraphicFramePr>
        <p:xfrm>
          <a:off x="803930" y="4787499"/>
          <a:ext cx="5247970" cy="355455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8" name="TextBox 17"/>
          <p:cNvSpPr txBox="1"/>
          <p:nvPr/>
        </p:nvSpPr>
        <p:spPr>
          <a:xfrm>
            <a:off x="982416" y="8503163"/>
            <a:ext cx="4885544" cy="292388"/>
          </a:xfrm>
          <a:prstGeom prst="rect">
            <a:avLst/>
          </a:prstGeom>
          <a:noFill/>
        </p:spPr>
        <p:txBody>
          <a:bodyPr wrap="square" rtlCol="0">
            <a:spAutoFit/>
          </a:bodyPr>
          <a:lstStyle/>
          <a:p>
            <a:pPr>
              <a:spcAft>
                <a:spcPts val="600"/>
              </a:spcAft>
            </a:pPr>
            <a:r>
              <a:rPr lang="en-AU" sz="1300" dirty="0" smtClean="0">
                <a:solidFill>
                  <a:srgbClr val="DE8D72"/>
                </a:solidFill>
                <a:latin typeface="MillerBanner Roman" charset="0"/>
                <a:ea typeface="MillerBanner Roman" charset="0"/>
                <a:cs typeface="MillerBanner Roman" charset="0"/>
              </a:rPr>
              <a:t>Turn over to learn more about each step of the influencing model: </a:t>
            </a:r>
            <a:endParaRPr lang="en-GB" sz="1300" dirty="0">
              <a:solidFill>
                <a:srgbClr val="DE8D72"/>
              </a:solidFill>
              <a:latin typeface="MillerBanner Roman" charset="0"/>
              <a:ea typeface="MillerBanner Roman" charset="0"/>
              <a:cs typeface="MillerBanner Roman" charset="0"/>
            </a:endParaRPr>
          </a:p>
        </p:txBody>
      </p:sp>
      <p:pic>
        <p:nvPicPr>
          <p:cNvPr id="14" name="Picture 13"/>
          <p:cNvPicPr/>
          <p:nvPr/>
        </p:nvPicPr>
        <p:blipFill>
          <a:blip r:embed="rId11">
            <a:duotone>
              <a:schemeClr val="accent2">
                <a:shade val="45000"/>
                <a:satMod val="135000"/>
              </a:schemeClr>
              <a:prstClr val="white"/>
            </a:duotone>
            <a:extLst>
              <a:ext uri="{BEBA8EAE-BF5A-486C-A8C5-ECC9F3942E4B}">
                <a14:imgProps xmlns:a14="http://schemas.microsoft.com/office/drawing/2010/main">
                  <a14:imgLayer r:embed="rId12">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740716" y="148779"/>
            <a:ext cx="840105" cy="705485"/>
          </a:xfrm>
          <a:prstGeom prst="rect">
            <a:avLst/>
          </a:prstGeom>
        </p:spPr>
      </p:pic>
    </p:spTree>
    <p:extLst>
      <p:ext uri="{BB962C8B-B14F-4D97-AF65-F5344CB8AC3E}">
        <p14:creationId xmlns:p14="http://schemas.microsoft.com/office/powerpoint/2010/main" val="211016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14ECAD8E-F57B-6C48-B537-FB019C8C9CB0}" type="slidenum">
              <a:rPr lang="en-US" smtClean="0"/>
              <a:t>2</a:t>
            </a:fld>
            <a:endParaRPr lang="en-US"/>
          </a:p>
        </p:txBody>
      </p:sp>
      <p:sp>
        <p:nvSpPr>
          <p:cNvPr id="4" name="TextBox 3"/>
          <p:cNvSpPr txBox="1"/>
          <p:nvPr/>
        </p:nvSpPr>
        <p:spPr>
          <a:xfrm>
            <a:off x="438592" y="817089"/>
            <a:ext cx="5537899" cy="2554545"/>
          </a:xfrm>
          <a:prstGeom prst="rect">
            <a:avLst/>
          </a:prstGeom>
          <a:noFill/>
        </p:spPr>
        <p:txBody>
          <a:bodyPr wrap="square" rtlCol="0">
            <a:spAutoFit/>
          </a:bodyPr>
          <a:lstStyle/>
          <a:p>
            <a:r>
              <a:rPr lang="en-AU" sz="1300" dirty="0" smtClean="0">
                <a:solidFill>
                  <a:srgbClr val="DE8D72"/>
                </a:solidFill>
                <a:latin typeface="MillerBanner Roman" charset="0"/>
                <a:ea typeface="MillerBanner Roman" charset="0"/>
                <a:cs typeface="MillerBanner Roman" charset="0"/>
              </a:rPr>
              <a:t>Step 1: Assume everyone is an ally</a:t>
            </a:r>
          </a:p>
          <a:p>
            <a:r>
              <a:rPr lang="en-AU" sz="1100" dirty="0" smtClean="0">
                <a:solidFill>
                  <a:schemeClr val="tx1">
                    <a:lumMod val="85000"/>
                    <a:lumOff val="15000"/>
                  </a:schemeClr>
                </a:solidFill>
                <a:latin typeface="Calibri" charset="0"/>
                <a:ea typeface="Calibri" charset="0"/>
                <a:cs typeface="Calibri" charset="0"/>
              </a:rPr>
              <a:t>Seek to find out where there are overlapping interests and commonalities between yourself and the person you need to influence. What do you have in common?</a:t>
            </a:r>
          </a:p>
          <a:p>
            <a:pPr algn="just"/>
            <a:endParaRPr lang="en-GB" sz="1100" dirty="0" smtClean="0"/>
          </a:p>
          <a:p>
            <a:r>
              <a:rPr lang="en-AU" sz="1300" dirty="0">
                <a:solidFill>
                  <a:srgbClr val="DE8D72"/>
                </a:solidFill>
                <a:latin typeface="MillerBanner Roman" charset="0"/>
                <a:ea typeface="MillerBanner Roman" charset="0"/>
                <a:cs typeface="MillerBanner Roman" charset="0"/>
              </a:rPr>
              <a:t>Step </a:t>
            </a:r>
            <a:r>
              <a:rPr lang="en-AU" sz="1300" dirty="0" smtClean="0">
                <a:solidFill>
                  <a:srgbClr val="DE8D72"/>
                </a:solidFill>
                <a:latin typeface="MillerBanner Roman" charset="0"/>
                <a:ea typeface="MillerBanner Roman" charset="0"/>
                <a:cs typeface="MillerBanner Roman" charset="0"/>
              </a:rPr>
              <a:t>2: Clarify your goals and priorities</a:t>
            </a:r>
            <a:endParaRPr lang="en-AU" sz="1300" dirty="0">
              <a:solidFill>
                <a:srgbClr val="DE8D72"/>
              </a:solidFill>
              <a:latin typeface="MillerBanner Roman" charset="0"/>
              <a:ea typeface="MillerBanner Roman" charset="0"/>
              <a:cs typeface="MillerBanner Roman" charset="0"/>
            </a:endParaRPr>
          </a:p>
          <a:p>
            <a:r>
              <a:rPr lang="en-AU" sz="1100" dirty="0" smtClean="0">
                <a:solidFill>
                  <a:schemeClr val="tx1">
                    <a:lumMod val="85000"/>
                    <a:lumOff val="15000"/>
                  </a:schemeClr>
                </a:solidFill>
                <a:latin typeface="Calibri" charset="0"/>
                <a:ea typeface="Calibri" charset="0"/>
                <a:cs typeface="Calibri" charset="0"/>
              </a:rPr>
              <a:t>To persuade or influence others to your point of view, first you must know what your desire outcome is. These are the short term and long term objectives or goals you want to achieve, and the ‘must haves’ vs ‘nice to haves’. What are your primary goals?</a:t>
            </a:r>
          </a:p>
          <a:p>
            <a:pPr algn="just"/>
            <a:endParaRPr lang="en-GB" sz="1100" dirty="0"/>
          </a:p>
          <a:p>
            <a:r>
              <a:rPr lang="en-AU" sz="1300" dirty="0">
                <a:solidFill>
                  <a:srgbClr val="DE8D72"/>
                </a:solidFill>
                <a:latin typeface="MillerBanner Roman" charset="0"/>
                <a:ea typeface="MillerBanner Roman" charset="0"/>
                <a:cs typeface="MillerBanner Roman" charset="0"/>
              </a:rPr>
              <a:t>Step </a:t>
            </a:r>
            <a:r>
              <a:rPr lang="en-AU" sz="1300" dirty="0" smtClean="0">
                <a:solidFill>
                  <a:srgbClr val="DE8D72"/>
                </a:solidFill>
                <a:latin typeface="MillerBanner Roman" charset="0"/>
                <a:ea typeface="MillerBanner Roman" charset="0"/>
                <a:cs typeface="MillerBanner Roman" charset="0"/>
              </a:rPr>
              <a:t>3: Understand the world of the other person</a:t>
            </a:r>
            <a:endParaRPr lang="en-AU" sz="1300" dirty="0">
              <a:solidFill>
                <a:srgbClr val="DE8D72"/>
              </a:solidFill>
              <a:latin typeface="MillerBanner Roman" charset="0"/>
              <a:ea typeface="MillerBanner Roman" charset="0"/>
              <a:cs typeface="MillerBanner Roman" charset="0"/>
            </a:endParaRPr>
          </a:p>
          <a:p>
            <a:r>
              <a:rPr lang="en-AU" sz="1100" dirty="0" smtClean="0">
                <a:solidFill>
                  <a:schemeClr val="tx1">
                    <a:lumMod val="85000"/>
                    <a:lumOff val="15000"/>
                  </a:schemeClr>
                </a:solidFill>
                <a:ea typeface="MillerBanner Roman" charset="0"/>
                <a:cs typeface="MillerBanner Roman" charset="0"/>
              </a:rPr>
              <a:t>This involves putting yourself in the other person shoes. Knowing their goals and aspirations means you can better provide an exchange that lends to co-operation. What are there goals and priorities? </a:t>
            </a:r>
            <a:endParaRPr lang="en-AU" sz="1100" dirty="0" smtClean="0">
              <a:solidFill>
                <a:schemeClr val="tx1">
                  <a:lumMod val="85000"/>
                  <a:lumOff val="15000"/>
                </a:schemeClr>
              </a:solidFill>
              <a:ea typeface="Calibri" charset="0"/>
              <a:cs typeface="Calibri" charset="0"/>
            </a:endParaRPr>
          </a:p>
          <a:p>
            <a:pPr algn="just"/>
            <a:endParaRPr lang="en-AU" sz="1100" dirty="0" smtClean="0">
              <a:solidFill>
                <a:schemeClr val="tx1">
                  <a:lumMod val="85000"/>
                  <a:lumOff val="15000"/>
                </a:schemeClr>
              </a:solidFill>
              <a:latin typeface="Calibri" charset="0"/>
              <a:ea typeface="Calibri" charset="0"/>
              <a:cs typeface="Calibri" charset="0"/>
            </a:endParaRPr>
          </a:p>
        </p:txBody>
      </p:sp>
      <p:sp>
        <p:nvSpPr>
          <p:cNvPr id="5" name="Rectangle 4"/>
          <p:cNvSpPr/>
          <p:nvPr/>
        </p:nvSpPr>
        <p:spPr>
          <a:xfrm>
            <a:off x="438592" y="3274952"/>
            <a:ext cx="5537898" cy="2585323"/>
          </a:xfrm>
          <a:prstGeom prst="rect">
            <a:avLst/>
          </a:prstGeom>
        </p:spPr>
        <p:txBody>
          <a:bodyPr wrap="square">
            <a:spAutoFit/>
          </a:bodyPr>
          <a:lstStyle/>
          <a:p>
            <a:r>
              <a:rPr lang="en-AU" sz="1300" dirty="0">
                <a:solidFill>
                  <a:srgbClr val="DE8D72"/>
                </a:solidFill>
                <a:latin typeface="MillerBanner Roman" charset="0"/>
                <a:ea typeface="MillerBanner Roman" charset="0"/>
                <a:cs typeface="MillerBanner Roman" charset="0"/>
              </a:rPr>
              <a:t>Step 4: Identify </a:t>
            </a:r>
            <a:r>
              <a:rPr lang="en-AU" sz="1300" dirty="0" smtClean="0">
                <a:solidFill>
                  <a:srgbClr val="DE8D72"/>
                </a:solidFill>
                <a:latin typeface="MillerBanner Roman" charset="0"/>
                <a:ea typeface="MillerBanner Roman" charset="0"/>
                <a:cs typeface="MillerBanner Roman" charset="0"/>
              </a:rPr>
              <a:t>currencies, </a:t>
            </a:r>
            <a:r>
              <a:rPr lang="en-AU" sz="1300" dirty="0">
                <a:solidFill>
                  <a:srgbClr val="DE8D72"/>
                </a:solidFill>
                <a:latin typeface="MillerBanner Roman" charset="0"/>
                <a:ea typeface="MillerBanner Roman" charset="0"/>
                <a:cs typeface="MillerBanner Roman" charset="0"/>
              </a:rPr>
              <a:t>both </a:t>
            </a:r>
            <a:r>
              <a:rPr lang="en-AU" sz="1300" dirty="0" smtClean="0">
                <a:solidFill>
                  <a:srgbClr val="DE8D72"/>
                </a:solidFill>
                <a:latin typeface="MillerBanner Roman" charset="0"/>
                <a:ea typeface="MillerBanner Roman" charset="0"/>
                <a:cs typeface="MillerBanner Roman" charset="0"/>
              </a:rPr>
              <a:t>yours </a:t>
            </a:r>
            <a:r>
              <a:rPr lang="en-AU" sz="1300" dirty="0">
                <a:solidFill>
                  <a:srgbClr val="DE8D72"/>
                </a:solidFill>
                <a:latin typeface="MillerBanner Roman" charset="0"/>
                <a:ea typeface="MillerBanner Roman" charset="0"/>
                <a:cs typeface="MillerBanner Roman" charset="0"/>
              </a:rPr>
              <a:t>and </a:t>
            </a:r>
            <a:r>
              <a:rPr lang="en-AU" sz="1300" dirty="0" smtClean="0">
                <a:solidFill>
                  <a:srgbClr val="DE8D72"/>
                </a:solidFill>
                <a:latin typeface="MillerBanner Roman" charset="0"/>
                <a:ea typeface="MillerBanner Roman" charset="0"/>
                <a:cs typeface="MillerBanner Roman" charset="0"/>
              </a:rPr>
              <a:t>theirs</a:t>
            </a:r>
          </a:p>
          <a:p>
            <a:r>
              <a:rPr lang="en-AU" sz="1100" dirty="0" smtClean="0">
                <a:solidFill>
                  <a:schemeClr val="tx1">
                    <a:lumMod val="85000"/>
                    <a:lumOff val="15000"/>
                  </a:schemeClr>
                </a:solidFill>
                <a:latin typeface="Calibri" charset="0"/>
                <a:ea typeface="Calibri" charset="0"/>
                <a:cs typeface="Calibri" charset="0"/>
              </a:rPr>
              <a:t>Usually people care about more than just one thing. If you can work out several </a:t>
            </a:r>
            <a:r>
              <a:rPr lang="en-AU" sz="1100" i="1" dirty="0" smtClean="0">
                <a:solidFill>
                  <a:schemeClr val="tx1">
                    <a:lumMod val="85000"/>
                    <a:lumOff val="15000"/>
                  </a:schemeClr>
                </a:solidFill>
                <a:latin typeface="Calibri" charset="0"/>
                <a:ea typeface="Calibri" charset="0"/>
                <a:cs typeface="Calibri" charset="0"/>
              </a:rPr>
              <a:t>currencies</a:t>
            </a:r>
            <a:r>
              <a:rPr lang="en-AU" sz="1100" dirty="0" smtClean="0">
                <a:solidFill>
                  <a:schemeClr val="tx1">
                    <a:lumMod val="85000"/>
                    <a:lumOff val="15000"/>
                  </a:schemeClr>
                </a:solidFill>
                <a:latin typeface="Calibri" charset="0"/>
                <a:ea typeface="Calibri" charset="0"/>
                <a:cs typeface="Calibri" charset="0"/>
              </a:rPr>
              <a:t>, you will have a wider rang of possibilities to negotiate with. What can you provide to them, and what can they provide to you?</a:t>
            </a:r>
            <a:endParaRPr lang="en-AU" sz="1100" dirty="0">
              <a:solidFill>
                <a:schemeClr val="tx1">
                  <a:lumMod val="85000"/>
                  <a:lumOff val="15000"/>
                </a:schemeClr>
              </a:solidFill>
              <a:latin typeface="Calibri" charset="0"/>
              <a:ea typeface="Calibri" charset="0"/>
              <a:cs typeface="Calibri" charset="0"/>
            </a:endParaRPr>
          </a:p>
          <a:p>
            <a:pPr algn="ctr"/>
            <a:endParaRPr lang="en-GB" sz="1300" dirty="0">
              <a:solidFill>
                <a:schemeClr val="tx1">
                  <a:lumMod val="85000"/>
                  <a:lumOff val="15000"/>
                </a:schemeClr>
              </a:solidFill>
            </a:endParaRPr>
          </a:p>
          <a:p>
            <a:r>
              <a:rPr lang="en-AU" sz="1300" dirty="0" smtClean="0">
                <a:solidFill>
                  <a:srgbClr val="DE8D72"/>
                </a:solidFill>
                <a:latin typeface="MillerBanner Roman" charset="0"/>
                <a:ea typeface="MillerBanner Roman" charset="0"/>
                <a:cs typeface="MillerBanner Roman" charset="0"/>
              </a:rPr>
              <a:t>Step </a:t>
            </a:r>
            <a:r>
              <a:rPr lang="en-AU" sz="1300" dirty="0">
                <a:solidFill>
                  <a:srgbClr val="DE8D72"/>
                </a:solidFill>
                <a:latin typeface="MillerBanner Roman" charset="0"/>
                <a:ea typeface="MillerBanner Roman" charset="0"/>
                <a:cs typeface="MillerBanner Roman" charset="0"/>
              </a:rPr>
              <a:t>5: Understand and </a:t>
            </a:r>
            <a:r>
              <a:rPr lang="en-AU" sz="1300" dirty="0" smtClean="0">
                <a:solidFill>
                  <a:srgbClr val="DE8D72"/>
                </a:solidFill>
                <a:latin typeface="MillerBanner Roman" charset="0"/>
                <a:ea typeface="MillerBanner Roman" charset="0"/>
                <a:cs typeface="MillerBanner Roman" charset="0"/>
              </a:rPr>
              <a:t>build relationships </a:t>
            </a:r>
          </a:p>
          <a:p>
            <a:r>
              <a:rPr lang="en-AU" sz="1100" dirty="0" smtClean="0">
                <a:solidFill>
                  <a:schemeClr val="tx1">
                    <a:lumMod val="85000"/>
                    <a:lumOff val="15000"/>
                  </a:schemeClr>
                </a:solidFill>
                <a:latin typeface="Calibri" charset="0"/>
                <a:ea typeface="Calibri" charset="0"/>
                <a:cs typeface="Calibri" charset="0"/>
              </a:rPr>
              <a:t>Take time to understand your relationship with the other person. Think about ways you can relate to one another. How can you make your relationship stronger?</a:t>
            </a:r>
          </a:p>
          <a:p>
            <a:r>
              <a:rPr lang="en-AU" sz="1100" dirty="0" smtClean="0">
                <a:solidFill>
                  <a:schemeClr val="tx1">
                    <a:lumMod val="85000"/>
                    <a:lumOff val="15000"/>
                  </a:schemeClr>
                </a:solidFill>
                <a:latin typeface="Calibri" charset="0"/>
                <a:ea typeface="Calibri" charset="0"/>
                <a:cs typeface="Calibri" charset="0"/>
              </a:rPr>
              <a:t>   </a:t>
            </a:r>
            <a:endParaRPr lang="en-GB" sz="1300" dirty="0">
              <a:solidFill>
                <a:schemeClr val="tx1">
                  <a:lumMod val="85000"/>
                  <a:lumOff val="15000"/>
                </a:schemeClr>
              </a:solidFill>
            </a:endParaRPr>
          </a:p>
          <a:p>
            <a:r>
              <a:rPr lang="en-AU" sz="1300" dirty="0">
                <a:solidFill>
                  <a:srgbClr val="DE8D72"/>
                </a:solidFill>
                <a:latin typeface="MillerBanner Roman" charset="0"/>
                <a:ea typeface="MillerBanner Roman" charset="0"/>
                <a:cs typeface="MillerBanner Roman" charset="0"/>
              </a:rPr>
              <a:t>Step 6: Influence through give and </a:t>
            </a:r>
            <a:r>
              <a:rPr lang="en-AU" sz="1300" dirty="0" smtClean="0">
                <a:solidFill>
                  <a:srgbClr val="DE8D72"/>
                </a:solidFill>
                <a:latin typeface="MillerBanner Roman" charset="0"/>
                <a:ea typeface="MillerBanner Roman" charset="0"/>
                <a:cs typeface="MillerBanner Roman" charset="0"/>
              </a:rPr>
              <a:t>take</a:t>
            </a:r>
          </a:p>
          <a:p>
            <a:r>
              <a:rPr lang="en-AU" sz="1100" dirty="0" smtClean="0">
                <a:solidFill>
                  <a:schemeClr val="tx1">
                    <a:lumMod val="85000"/>
                    <a:lumOff val="15000"/>
                  </a:schemeClr>
                </a:solidFill>
                <a:latin typeface="Calibri" charset="0"/>
                <a:ea typeface="Calibri" charset="0"/>
                <a:cs typeface="Calibri" charset="0"/>
              </a:rPr>
              <a:t>Establish strong relationships and be open to others requests. This will help you create a strong reputation and build credit over time. Know when it is time to fulfil your own goals and seek the support of others that you have earnt. How can you readily offer help to them and get help in return?</a:t>
            </a:r>
            <a:endParaRPr lang="en-AU" sz="1100" dirty="0">
              <a:solidFill>
                <a:schemeClr val="tx1">
                  <a:lumMod val="85000"/>
                  <a:lumOff val="15000"/>
                </a:schemeClr>
              </a:solidFill>
              <a:latin typeface="Calibri" charset="0"/>
              <a:ea typeface="Calibri" charset="0"/>
              <a:cs typeface="Calibri" charset="0"/>
            </a:endParaRPr>
          </a:p>
        </p:txBody>
      </p:sp>
      <p:sp>
        <p:nvSpPr>
          <p:cNvPr id="7" name="Rectangle 6"/>
          <p:cNvSpPr/>
          <p:nvPr/>
        </p:nvSpPr>
        <p:spPr>
          <a:xfrm>
            <a:off x="438592" y="5828723"/>
            <a:ext cx="5792747" cy="3616375"/>
          </a:xfrm>
          <a:prstGeom prst="rect">
            <a:avLst/>
          </a:prstGeom>
        </p:spPr>
        <p:txBody>
          <a:bodyPr wrap="square">
            <a:spAutoFit/>
          </a:bodyPr>
          <a:lstStyle/>
          <a:p>
            <a:r>
              <a:rPr lang="en-AU" dirty="0" smtClean="0">
                <a:solidFill>
                  <a:srgbClr val="856451"/>
                </a:solidFill>
                <a:latin typeface="MillerBanner Roman" charset="0"/>
                <a:ea typeface="MillerBanner Roman" charset="0"/>
                <a:cs typeface="MillerBanner Roman" charset="0"/>
              </a:rPr>
              <a:t>Reflections</a:t>
            </a:r>
          </a:p>
          <a:p>
            <a:pPr algn="ctr"/>
            <a:endParaRPr lang="en-AU" sz="1300" dirty="0" smtClean="0">
              <a:solidFill>
                <a:srgbClr val="DE8D72"/>
              </a:solidFill>
              <a:latin typeface="MillerBanner Roman" charset="0"/>
              <a:ea typeface="MillerBanner Roman" charset="0"/>
              <a:cs typeface="MillerBanner Roman" charset="0"/>
            </a:endParaRPr>
          </a:p>
          <a:p>
            <a:r>
              <a:rPr lang="en-AU" sz="1100" dirty="0" smtClean="0">
                <a:solidFill>
                  <a:schemeClr val="tx1">
                    <a:lumMod val="85000"/>
                    <a:lumOff val="15000"/>
                  </a:schemeClr>
                </a:solidFill>
                <a:latin typeface="Calibri" charset="0"/>
                <a:ea typeface="Calibri" charset="0"/>
                <a:cs typeface="Calibri" charset="0"/>
              </a:rPr>
              <a:t>Which </a:t>
            </a:r>
            <a:r>
              <a:rPr lang="en-AU" sz="1100" dirty="0">
                <a:solidFill>
                  <a:schemeClr val="tx1">
                    <a:lumMod val="85000"/>
                    <a:lumOff val="15000"/>
                  </a:schemeClr>
                </a:solidFill>
                <a:latin typeface="Calibri" charset="0"/>
                <a:ea typeface="Calibri" charset="0"/>
                <a:cs typeface="Calibri" charset="0"/>
              </a:rPr>
              <a:t>influencing </a:t>
            </a:r>
            <a:r>
              <a:rPr lang="en-AU" sz="1100" dirty="0" smtClean="0">
                <a:solidFill>
                  <a:schemeClr val="tx1">
                    <a:lumMod val="85000"/>
                    <a:lumOff val="15000"/>
                  </a:schemeClr>
                </a:solidFill>
                <a:latin typeface="Calibri" charset="0"/>
                <a:ea typeface="Calibri" charset="0"/>
                <a:cs typeface="Calibri" charset="0"/>
              </a:rPr>
              <a:t>step seems the </a:t>
            </a:r>
            <a:r>
              <a:rPr lang="en-AU" sz="1100" dirty="0">
                <a:solidFill>
                  <a:schemeClr val="tx1">
                    <a:lumMod val="85000"/>
                    <a:lumOff val="15000"/>
                  </a:schemeClr>
                </a:solidFill>
                <a:latin typeface="Calibri" charset="0"/>
                <a:ea typeface="Calibri" charset="0"/>
                <a:cs typeface="Calibri" charset="0"/>
              </a:rPr>
              <a:t>most difficult? Are there </a:t>
            </a:r>
            <a:r>
              <a:rPr lang="en-AU" sz="1100" dirty="0" smtClean="0">
                <a:solidFill>
                  <a:schemeClr val="tx1">
                    <a:lumMod val="85000"/>
                    <a:lumOff val="15000"/>
                  </a:schemeClr>
                </a:solidFill>
                <a:latin typeface="Calibri" charset="0"/>
                <a:ea typeface="Calibri" charset="0"/>
                <a:cs typeface="Calibri" charset="0"/>
              </a:rPr>
              <a:t>any steps </a:t>
            </a:r>
            <a:r>
              <a:rPr lang="en-AU" sz="1100" dirty="0">
                <a:solidFill>
                  <a:schemeClr val="tx1">
                    <a:lumMod val="85000"/>
                    <a:lumOff val="15000"/>
                  </a:schemeClr>
                </a:solidFill>
                <a:latin typeface="Calibri" charset="0"/>
                <a:ea typeface="Calibri" charset="0"/>
                <a:cs typeface="Calibri" charset="0"/>
              </a:rPr>
              <a:t>that you already do</a:t>
            </a:r>
            <a:r>
              <a:rPr lang="en-AU" sz="1100" dirty="0" smtClean="0">
                <a:solidFill>
                  <a:schemeClr val="tx1">
                    <a:lumMod val="85000"/>
                    <a:lumOff val="15000"/>
                  </a:schemeClr>
                </a:solidFill>
                <a:latin typeface="Calibri" charset="0"/>
                <a:ea typeface="Calibri" charset="0"/>
                <a:cs typeface="Calibri" charset="0"/>
              </a:rPr>
              <a:t>?</a:t>
            </a:r>
          </a:p>
          <a:p>
            <a:r>
              <a:rPr lang="en-AU" sz="1100" dirty="0" smtClean="0">
                <a:solidFill>
                  <a:schemeClr val="tx1">
                    <a:lumMod val="85000"/>
                    <a:lumOff val="15000"/>
                  </a:schemeClr>
                </a:solidFill>
                <a:latin typeface="Calibri" charset="0"/>
                <a:ea typeface="Calibri" charset="0"/>
                <a:cs typeface="Calibri" charset="0"/>
              </a:rPr>
              <a:t> </a:t>
            </a:r>
            <a:r>
              <a:rPr lang="en-AU" sz="1100" u="sng" dirty="0" smtClean="0">
                <a:solidFill>
                  <a:schemeClr val="tx1">
                    <a:lumMod val="85000"/>
                    <a:lumOff val="15000"/>
                  </a:schemeClr>
                </a:solidFill>
                <a:latin typeface="Calibri" charset="0"/>
                <a:ea typeface="Calibri" charset="0"/>
                <a:cs typeface="Calibri" charset="0"/>
              </a:rPr>
              <a:t>			</a:t>
            </a:r>
            <a:r>
              <a:rPr lang="en-AU" sz="1100" u="sng" dirty="0">
                <a:solidFill>
                  <a:schemeClr val="tx1">
                    <a:lumMod val="85000"/>
                    <a:lumOff val="15000"/>
                  </a:schemeClr>
                </a:solidFill>
                <a:latin typeface="Calibri" charset="0"/>
                <a:ea typeface="Calibri" charset="0"/>
                <a:cs typeface="Calibri" charset="0"/>
              </a:rPr>
              <a:t>			</a:t>
            </a:r>
            <a:endParaRPr lang="en-AU" sz="1100" u="sng" dirty="0" smtClean="0">
              <a:solidFill>
                <a:schemeClr val="tx1">
                  <a:lumMod val="85000"/>
                  <a:lumOff val="15000"/>
                </a:schemeClr>
              </a:solidFill>
              <a:latin typeface="Calibri" charset="0"/>
              <a:ea typeface="Calibri" charset="0"/>
              <a:cs typeface="Calibri" charset="0"/>
            </a:endParaRPr>
          </a:p>
          <a:p>
            <a:r>
              <a:rPr lang="en-AU" sz="1100" u="sng" dirty="0">
                <a:solidFill>
                  <a:schemeClr val="tx1">
                    <a:lumMod val="85000"/>
                    <a:lumOff val="15000"/>
                  </a:schemeClr>
                </a:solidFill>
                <a:latin typeface="Calibri" charset="0"/>
                <a:ea typeface="Calibri" charset="0"/>
                <a:cs typeface="Calibri" charset="0"/>
              </a:rPr>
              <a:t/>
            </a:r>
            <a:br>
              <a:rPr lang="en-AU" sz="1100" u="sng" dirty="0">
                <a:solidFill>
                  <a:schemeClr val="tx1">
                    <a:lumMod val="85000"/>
                    <a:lumOff val="15000"/>
                  </a:schemeClr>
                </a:solidFill>
                <a:latin typeface="Calibri" charset="0"/>
                <a:ea typeface="Calibri" charset="0"/>
                <a:cs typeface="Calibri" charset="0"/>
              </a:rPr>
            </a:br>
            <a:r>
              <a:rPr lang="en-AU" sz="1100" u="sng" dirty="0" smtClean="0">
                <a:solidFill>
                  <a:schemeClr val="tx1">
                    <a:lumMod val="85000"/>
                    <a:lumOff val="15000"/>
                  </a:schemeClr>
                </a:solidFill>
                <a:latin typeface="Calibri" charset="0"/>
                <a:ea typeface="Calibri" charset="0"/>
                <a:cs typeface="Calibri" charset="0"/>
              </a:rPr>
              <a:t>						</a:t>
            </a:r>
          </a:p>
          <a:p>
            <a:endParaRPr lang="en-AU" sz="1100" u="sng" dirty="0">
              <a:solidFill>
                <a:schemeClr val="tx1">
                  <a:lumMod val="85000"/>
                  <a:lumOff val="15000"/>
                </a:schemeClr>
              </a:solidFill>
              <a:latin typeface="Calibri" charset="0"/>
              <a:ea typeface="Calibri" charset="0"/>
              <a:cs typeface="Calibri" charset="0"/>
            </a:endParaRPr>
          </a:p>
          <a:p>
            <a:endParaRPr lang="en-AU" sz="1100" dirty="0" smtClean="0">
              <a:solidFill>
                <a:schemeClr val="tx1">
                  <a:lumMod val="85000"/>
                  <a:lumOff val="15000"/>
                </a:schemeClr>
              </a:solidFill>
              <a:latin typeface="Calibri" charset="0"/>
              <a:ea typeface="Calibri" charset="0"/>
              <a:cs typeface="Calibri" charset="0"/>
            </a:endParaRPr>
          </a:p>
          <a:p>
            <a:r>
              <a:rPr lang="en-AU" sz="1100" dirty="0" smtClean="0">
                <a:solidFill>
                  <a:schemeClr val="tx1">
                    <a:lumMod val="85000"/>
                    <a:lumOff val="15000"/>
                  </a:schemeClr>
                </a:solidFill>
                <a:latin typeface="Calibri" charset="0"/>
                <a:ea typeface="Calibri" charset="0"/>
                <a:cs typeface="Calibri" charset="0"/>
              </a:rPr>
              <a:t>How could active listening help you become a better influencer? </a:t>
            </a:r>
          </a:p>
          <a:p>
            <a:r>
              <a:rPr lang="en-AU" sz="1100" u="sng" dirty="0">
                <a:solidFill>
                  <a:schemeClr val="tx1">
                    <a:lumMod val="85000"/>
                    <a:lumOff val="15000"/>
                  </a:schemeClr>
                </a:solidFill>
                <a:latin typeface="Calibri" charset="0"/>
                <a:ea typeface="Calibri" charset="0"/>
                <a:cs typeface="Calibri" charset="0"/>
              </a:rPr>
              <a:t>						</a:t>
            </a:r>
          </a:p>
          <a:p>
            <a:r>
              <a:rPr lang="en-AU" sz="1100" u="sng" dirty="0">
                <a:solidFill>
                  <a:schemeClr val="tx1">
                    <a:lumMod val="85000"/>
                    <a:lumOff val="15000"/>
                  </a:schemeClr>
                </a:solidFill>
                <a:latin typeface="Calibri" charset="0"/>
                <a:ea typeface="Calibri" charset="0"/>
                <a:cs typeface="Calibri" charset="0"/>
              </a:rPr>
              <a:t/>
            </a:r>
            <a:br>
              <a:rPr lang="en-AU" sz="1100" u="sng" dirty="0">
                <a:solidFill>
                  <a:schemeClr val="tx1">
                    <a:lumMod val="85000"/>
                    <a:lumOff val="15000"/>
                  </a:schemeClr>
                </a:solidFill>
                <a:latin typeface="Calibri" charset="0"/>
                <a:ea typeface="Calibri" charset="0"/>
                <a:cs typeface="Calibri" charset="0"/>
              </a:rPr>
            </a:br>
            <a:r>
              <a:rPr lang="en-AU" sz="1100" u="sng" dirty="0">
                <a:solidFill>
                  <a:schemeClr val="tx1">
                    <a:lumMod val="85000"/>
                    <a:lumOff val="15000"/>
                  </a:schemeClr>
                </a:solidFill>
                <a:latin typeface="Calibri" charset="0"/>
                <a:ea typeface="Calibri" charset="0"/>
                <a:cs typeface="Calibri" charset="0"/>
              </a:rPr>
              <a:t>						</a:t>
            </a:r>
          </a:p>
          <a:p>
            <a:endParaRPr lang="en-AU" sz="1100" dirty="0" smtClean="0">
              <a:solidFill>
                <a:schemeClr val="tx1">
                  <a:lumMod val="85000"/>
                  <a:lumOff val="15000"/>
                </a:schemeClr>
              </a:solidFill>
              <a:latin typeface="Calibri" charset="0"/>
              <a:ea typeface="Calibri" charset="0"/>
              <a:cs typeface="Calibri" charset="0"/>
            </a:endParaRPr>
          </a:p>
          <a:p>
            <a:endParaRPr lang="en-AU" sz="1100" dirty="0">
              <a:solidFill>
                <a:schemeClr val="tx1">
                  <a:lumMod val="85000"/>
                  <a:lumOff val="15000"/>
                </a:schemeClr>
              </a:solidFill>
              <a:latin typeface="Calibri" charset="0"/>
              <a:ea typeface="Calibri" charset="0"/>
              <a:cs typeface="Calibri" charset="0"/>
            </a:endParaRPr>
          </a:p>
          <a:p>
            <a:r>
              <a:rPr lang="en-AU" sz="1100" dirty="0">
                <a:solidFill>
                  <a:schemeClr val="tx1">
                    <a:lumMod val="85000"/>
                    <a:lumOff val="15000"/>
                  </a:schemeClr>
                </a:solidFill>
                <a:latin typeface="Calibri" charset="0"/>
                <a:ea typeface="Calibri" charset="0"/>
                <a:cs typeface="Calibri" charset="0"/>
              </a:rPr>
              <a:t>How will the influencing steps described above help you to have greater impact </a:t>
            </a:r>
            <a:r>
              <a:rPr lang="en-AU" sz="1100" dirty="0" smtClean="0">
                <a:solidFill>
                  <a:schemeClr val="tx1">
                    <a:lumMod val="85000"/>
                    <a:lumOff val="15000"/>
                  </a:schemeClr>
                </a:solidFill>
                <a:latin typeface="Calibri" charset="0"/>
                <a:ea typeface="Calibri" charset="0"/>
                <a:cs typeface="Calibri" charset="0"/>
              </a:rPr>
              <a:t>in conversations </a:t>
            </a:r>
            <a:r>
              <a:rPr lang="en-AU" sz="1100" dirty="0">
                <a:solidFill>
                  <a:schemeClr val="tx1">
                    <a:lumMod val="85000"/>
                    <a:lumOff val="15000"/>
                  </a:schemeClr>
                </a:solidFill>
                <a:latin typeface="Calibri" charset="0"/>
                <a:ea typeface="Calibri" charset="0"/>
                <a:cs typeface="Calibri" charset="0"/>
              </a:rPr>
              <a:t>and relationships? </a:t>
            </a:r>
          </a:p>
          <a:p>
            <a:r>
              <a:rPr lang="en-AU" sz="1100" u="sng" dirty="0">
                <a:solidFill>
                  <a:schemeClr val="tx1">
                    <a:lumMod val="85000"/>
                    <a:lumOff val="15000"/>
                  </a:schemeClr>
                </a:solidFill>
                <a:latin typeface="Calibri" charset="0"/>
                <a:ea typeface="Calibri" charset="0"/>
                <a:cs typeface="Calibri" charset="0"/>
              </a:rPr>
              <a:t>						</a:t>
            </a:r>
          </a:p>
          <a:p>
            <a:r>
              <a:rPr lang="en-AU" sz="1100" u="sng" dirty="0">
                <a:solidFill>
                  <a:schemeClr val="tx1">
                    <a:lumMod val="85000"/>
                    <a:lumOff val="15000"/>
                  </a:schemeClr>
                </a:solidFill>
                <a:latin typeface="Calibri" charset="0"/>
                <a:ea typeface="Calibri" charset="0"/>
                <a:cs typeface="Calibri" charset="0"/>
              </a:rPr>
              <a:t/>
            </a:r>
            <a:br>
              <a:rPr lang="en-AU" sz="1100" u="sng" dirty="0">
                <a:solidFill>
                  <a:schemeClr val="tx1">
                    <a:lumMod val="85000"/>
                    <a:lumOff val="15000"/>
                  </a:schemeClr>
                </a:solidFill>
                <a:latin typeface="Calibri" charset="0"/>
                <a:ea typeface="Calibri" charset="0"/>
                <a:cs typeface="Calibri" charset="0"/>
              </a:rPr>
            </a:br>
            <a:r>
              <a:rPr lang="en-AU" sz="1100" u="sng" dirty="0">
                <a:solidFill>
                  <a:schemeClr val="tx1">
                    <a:lumMod val="85000"/>
                    <a:lumOff val="15000"/>
                  </a:schemeClr>
                </a:solidFill>
                <a:latin typeface="Calibri" charset="0"/>
                <a:ea typeface="Calibri" charset="0"/>
                <a:cs typeface="Calibri" charset="0"/>
              </a:rPr>
              <a:t>						</a:t>
            </a:r>
          </a:p>
          <a:p>
            <a:endParaRPr lang="en-AU" sz="1100" dirty="0">
              <a:solidFill>
                <a:schemeClr val="tx1">
                  <a:lumMod val="85000"/>
                  <a:lumOff val="15000"/>
                </a:schemeClr>
              </a:solidFill>
              <a:latin typeface="Calibri" charset="0"/>
              <a:ea typeface="Calibri" charset="0"/>
              <a:cs typeface="Calibri" charset="0"/>
            </a:endParaRPr>
          </a:p>
        </p:txBody>
      </p:sp>
      <p:sp>
        <p:nvSpPr>
          <p:cNvPr id="8" name="Title 1"/>
          <p:cNvSpPr>
            <a:spLocks noGrp="1"/>
          </p:cNvSpPr>
          <p:nvPr>
            <p:ph type="title"/>
          </p:nvPr>
        </p:nvSpPr>
        <p:spPr>
          <a:xfrm>
            <a:off x="438592" y="193634"/>
            <a:ext cx="6307455" cy="623455"/>
          </a:xfrm>
        </p:spPr>
        <p:txBody>
          <a:bodyPr>
            <a:normAutofit/>
          </a:bodyPr>
          <a:lstStyle/>
          <a:p>
            <a:r>
              <a:rPr lang="en-AU" sz="2400" dirty="0" smtClean="0">
                <a:solidFill>
                  <a:srgbClr val="856451"/>
                </a:solidFill>
                <a:latin typeface="MillerBanner Roman" panose="02000503080000020003" pitchFamily="2" charset="0"/>
              </a:rPr>
              <a:t>Influencing Without Authority</a:t>
            </a:r>
            <a:endParaRPr lang="en-AU" sz="2400" dirty="0">
              <a:solidFill>
                <a:srgbClr val="856451"/>
              </a:solidFill>
              <a:latin typeface="MillerBanner Roman" panose="02000503080000020003" pitchFamily="2"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9403" y="9426943"/>
            <a:ext cx="1239195" cy="354056"/>
          </a:xfrm>
          <a:prstGeom prst="rect">
            <a:avLst/>
          </a:prstGeom>
        </p:spPr>
      </p:pic>
    </p:spTree>
    <p:extLst>
      <p:ext uri="{BB962C8B-B14F-4D97-AF65-F5344CB8AC3E}">
        <p14:creationId xmlns:p14="http://schemas.microsoft.com/office/powerpoint/2010/main" val="9724115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11097</TotalTime>
  <Words>583</Words>
  <Application>Microsoft Macintosh PowerPoint</Application>
  <PresentationFormat>A4 Paper (210x297 mm)</PresentationFormat>
  <Paragraphs>55</Paragraphs>
  <Slides>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Calibri</vt:lpstr>
      <vt:lpstr>Calibri Light</vt:lpstr>
      <vt:lpstr>MillerBanner Black</vt:lpstr>
      <vt:lpstr>MillerBanner Roman</vt:lpstr>
      <vt:lpstr>Arial</vt:lpstr>
      <vt:lpstr>Office Theme</vt:lpstr>
      <vt:lpstr>Influencing Without Authority</vt:lpstr>
      <vt:lpstr>Influencing Without Authority</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 AGILITY &amp; RESILIENCE</dc:title>
  <dc:creator>Sharon Adams</dc:creator>
  <cp:lastModifiedBy>GAVIN MORSE</cp:lastModifiedBy>
  <cp:revision>201</cp:revision>
  <cp:lastPrinted>2017-06-22T03:29:12Z</cp:lastPrinted>
  <dcterms:created xsi:type="dcterms:W3CDTF">2016-04-06T11:41:11Z</dcterms:created>
  <dcterms:modified xsi:type="dcterms:W3CDTF">2017-09-26T02:02:37Z</dcterms:modified>
</cp:coreProperties>
</file>