
<file path=[Content_Types].xml><?xml version="1.0" encoding="utf-8"?>
<Types xmlns="http://schemas.openxmlformats.org/package/2006/content-types">
  <Default Extension="xml" ContentType="application/xml"/>
  <Default Extension="jpeg" ContentType="image/jpeg"/>
  <Default Extension="xlsx" ContentType="application/vnd.openxmlformats-officedocument.spreadsheetml.sheet"/>
  <Default Extension="wdp" ContentType="image/vnd.ms-photo"/>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4"/>
  </p:notesMasterIdLst>
  <p:sldIdLst>
    <p:sldId id="307" r:id="rId2"/>
    <p:sldId id="305" r:id="rId3"/>
  </p:sldIdLst>
  <p:sldSz cx="6858000" cy="9906000" type="A4"/>
  <p:notesSz cx="6808788" cy="99425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12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E8D72"/>
    <a:srgbClr val="E2987E"/>
    <a:srgbClr val="F6B69F"/>
    <a:srgbClr val="F9C9B8"/>
    <a:srgbClr val="DE8A6C"/>
    <a:srgbClr val="856451"/>
    <a:srgbClr val="ECBDAC"/>
    <a:srgbClr val="E95130"/>
    <a:srgbClr val="F9E4CF"/>
    <a:srgbClr val="F8ADA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228" autoAdjust="0"/>
    <p:restoredTop sz="93590" autoAdjust="0"/>
  </p:normalViewPr>
  <p:slideViewPr>
    <p:cSldViewPr snapToGrid="0" snapToObjects="1">
      <p:cViewPr>
        <p:scale>
          <a:sx n="110" d="100"/>
          <a:sy n="110" d="100"/>
        </p:scale>
        <p:origin x="2392" y="144"/>
      </p:cViewPr>
      <p:guideLst>
        <p:guide orient="horz" pos="3120"/>
        <p:guide pos="2160"/>
      </p:guideLst>
    </p:cSldViewPr>
  </p:slideViewPr>
  <p:notesTextViewPr>
    <p:cViewPr>
      <p:scale>
        <a:sx n="1" d="1"/>
        <a:sy n="1" d="1"/>
      </p:scale>
      <p:origin x="0" y="0"/>
    </p:cViewPr>
  </p:notesTextViewPr>
  <p:sorterViewPr>
    <p:cViewPr>
      <p:scale>
        <a:sx n="160" d="100"/>
        <a:sy n="160" d="100"/>
      </p:scale>
      <p:origin x="0" y="0"/>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notesMaster" Target="notesMasters/notesMaster1.xml"/><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charts/_rels/chart1.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microsoft.com/office/2011/relationships/chartStyle" Target="style2.xml"/><Relationship Id="rId2" Type="http://schemas.microsoft.com/office/2011/relationships/chartColorStyle" Target="colors2.xml"/><Relationship Id="rId3" Type="http://schemas.openxmlformats.org/officeDocument/2006/relationships/package" Target="../embeddings/Microsoft_Excel_Worksheet2.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dLbls>
          <c:showLegendKey val="0"/>
          <c:showVal val="0"/>
          <c:showCatName val="0"/>
          <c:showSerName val="0"/>
          <c:showPercent val="0"/>
          <c:showBubbleSize val="0"/>
          <c:showLeaderLines val="0"/>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dLbls>
          <c:showLegendKey val="0"/>
          <c:showVal val="0"/>
          <c:showCatName val="0"/>
          <c:showSerName val="0"/>
          <c:showPercent val="0"/>
          <c:showBubbleSize val="0"/>
          <c:showLeaderLines val="0"/>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50475" cy="498853"/>
          </a:xfrm>
          <a:prstGeom prst="rect">
            <a:avLst/>
          </a:prstGeom>
        </p:spPr>
        <p:txBody>
          <a:bodyPr vert="horz" lIns="93744" tIns="46872" rIns="93744" bIns="46872" rtlCol="0"/>
          <a:lstStyle>
            <a:lvl1pPr algn="l">
              <a:defRPr sz="1200"/>
            </a:lvl1pPr>
          </a:lstStyle>
          <a:p>
            <a:endParaRPr lang="en-US"/>
          </a:p>
        </p:txBody>
      </p:sp>
      <p:sp>
        <p:nvSpPr>
          <p:cNvPr id="3" name="Date Placeholder 2"/>
          <p:cNvSpPr>
            <a:spLocks noGrp="1"/>
          </p:cNvSpPr>
          <p:nvPr>
            <p:ph type="dt" idx="1"/>
          </p:nvPr>
        </p:nvSpPr>
        <p:spPr>
          <a:xfrm>
            <a:off x="3856737" y="0"/>
            <a:ext cx="2950475" cy="498853"/>
          </a:xfrm>
          <a:prstGeom prst="rect">
            <a:avLst/>
          </a:prstGeom>
        </p:spPr>
        <p:txBody>
          <a:bodyPr vert="horz" lIns="93744" tIns="46872" rIns="93744" bIns="46872" rtlCol="0"/>
          <a:lstStyle>
            <a:lvl1pPr algn="r">
              <a:defRPr sz="1200"/>
            </a:lvl1pPr>
          </a:lstStyle>
          <a:p>
            <a:fld id="{2BC31DEB-6978-E647-822A-B71C6741FE5E}" type="datetimeFigureOut">
              <a:rPr lang="en-US" smtClean="0"/>
              <a:t>9/26/17</a:t>
            </a:fld>
            <a:endParaRPr lang="en-US"/>
          </a:p>
        </p:txBody>
      </p:sp>
      <p:sp>
        <p:nvSpPr>
          <p:cNvPr id="4" name="Slide Image Placeholder 3"/>
          <p:cNvSpPr>
            <a:spLocks noGrp="1" noRot="1" noChangeAspect="1"/>
          </p:cNvSpPr>
          <p:nvPr>
            <p:ph type="sldImg" idx="2"/>
          </p:nvPr>
        </p:nvSpPr>
        <p:spPr>
          <a:xfrm>
            <a:off x="2243138" y="1243013"/>
            <a:ext cx="2324100" cy="3355975"/>
          </a:xfrm>
          <a:prstGeom prst="rect">
            <a:avLst/>
          </a:prstGeom>
          <a:noFill/>
          <a:ln w="12700">
            <a:solidFill>
              <a:prstClr val="black"/>
            </a:solidFill>
          </a:ln>
        </p:spPr>
        <p:txBody>
          <a:bodyPr vert="horz" lIns="93744" tIns="46872" rIns="93744" bIns="46872" rtlCol="0" anchor="ctr"/>
          <a:lstStyle/>
          <a:p>
            <a:endParaRPr lang="en-US"/>
          </a:p>
        </p:txBody>
      </p:sp>
      <p:sp>
        <p:nvSpPr>
          <p:cNvPr id="5" name="Notes Placeholder 4"/>
          <p:cNvSpPr>
            <a:spLocks noGrp="1"/>
          </p:cNvSpPr>
          <p:nvPr>
            <p:ph type="body" sz="quarter" idx="3"/>
          </p:nvPr>
        </p:nvSpPr>
        <p:spPr>
          <a:xfrm>
            <a:off x="680879" y="4784834"/>
            <a:ext cx="5447030" cy="3914865"/>
          </a:xfrm>
          <a:prstGeom prst="rect">
            <a:avLst/>
          </a:prstGeom>
        </p:spPr>
        <p:txBody>
          <a:bodyPr vert="horz" lIns="93744" tIns="46872" rIns="93744" bIns="46872"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443662"/>
            <a:ext cx="2950475" cy="498852"/>
          </a:xfrm>
          <a:prstGeom prst="rect">
            <a:avLst/>
          </a:prstGeom>
        </p:spPr>
        <p:txBody>
          <a:bodyPr vert="horz" lIns="93744" tIns="46872" rIns="93744" bIns="46872" rtlCol="0" anchor="b"/>
          <a:lstStyle>
            <a:lvl1pPr algn="l">
              <a:defRPr sz="1200"/>
            </a:lvl1pPr>
          </a:lstStyle>
          <a:p>
            <a:endParaRPr lang="en-US"/>
          </a:p>
        </p:txBody>
      </p:sp>
      <p:sp>
        <p:nvSpPr>
          <p:cNvPr id="7" name="Slide Number Placeholder 6"/>
          <p:cNvSpPr>
            <a:spLocks noGrp="1"/>
          </p:cNvSpPr>
          <p:nvPr>
            <p:ph type="sldNum" sz="quarter" idx="5"/>
          </p:nvPr>
        </p:nvSpPr>
        <p:spPr>
          <a:xfrm>
            <a:off x="3856737" y="9443662"/>
            <a:ext cx="2950475" cy="498852"/>
          </a:xfrm>
          <a:prstGeom prst="rect">
            <a:avLst/>
          </a:prstGeom>
        </p:spPr>
        <p:txBody>
          <a:bodyPr vert="horz" lIns="93744" tIns="46872" rIns="93744" bIns="46872" rtlCol="0" anchor="b"/>
          <a:lstStyle>
            <a:lvl1pPr algn="r">
              <a:defRPr sz="1200"/>
            </a:lvl1pPr>
          </a:lstStyle>
          <a:p>
            <a:fld id="{E392FA8F-C82B-CF4D-AE31-B1CB5B789770}" type="slidenum">
              <a:rPr lang="en-US" smtClean="0"/>
              <a:t>‹#›</a:t>
            </a:fld>
            <a:endParaRPr lang="en-US"/>
          </a:p>
        </p:txBody>
      </p:sp>
    </p:spTree>
    <p:extLst>
      <p:ext uri="{BB962C8B-B14F-4D97-AF65-F5344CB8AC3E}">
        <p14:creationId xmlns:p14="http://schemas.microsoft.com/office/powerpoint/2010/main" val="16560941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E392FA8F-C82B-CF4D-AE31-B1CB5B789770}" type="slidenum">
              <a:rPr lang="en-US" smtClean="0"/>
              <a:t>1</a:t>
            </a:fld>
            <a:endParaRPr lang="en-US"/>
          </a:p>
        </p:txBody>
      </p:sp>
    </p:spTree>
    <p:extLst>
      <p:ext uri="{BB962C8B-B14F-4D97-AF65-F5344CB8AC3E}">
        <p14:creationId xmlns:p14="http://schemas.microsoft.com/office/powerpoint/2010/main" val="7076731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E392FA8F-C82B-CF4D-AE31-B1CB5B789770}" type="slidenum">
              <a:rPr lang="en-US" smtClean="0"/>
              <a:t>2</a:t>
            </a:fld>
            <a:endParaRPr lang="en-US"/>
          </a:p>
        </p:txBody>
      </p:sp>
    </p:spTree>
    <p:extLst>
      <p:ext uri="{BB962C8B-B14F-4D97-AF65-F5344CB8AC3E}">
        <p14:creationId xmlns:p14="http://schemas.microsoft.com/office/powerpoint/2010/main" val="28235939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en-US" smtClean="0"/>
              <a:t>Click to edit Master title style</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745C414-9370-5F4F-8F35-B389FACB8751}" type="datetime1">
              <a:rPr lang="en-AU" smtClean="0"/>
              <a:t>26/9/17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ECAD8E-F57B-6C48-B537-FB019C8C9CB0}" type="slidenum">
              <a:rPr lang="en-US" smtClean="0"/>
              <a:t>‹#›</a:t>
            </a:fld>
            <a:endParaRPr lang="en-US"/>
          </a:p>
        </p:txBody>
      </p:sp>
    </p:spTree>
    <p:extLst>
      <p:ext uri="{BB962C8B-B14F-4D97-AF65-F5344CB8AC3E}">
        <p14:creationId xmlns:p14="http://schemas.microsoft.com/office/powerpoint/2010/main" val="40605025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AA1A472-E14F-CE4F-B77B-D003F7266798}" type="datetime1">
              <a:rPr lang="en-AU" smtClean="0"/>
              <a:t>26/9/17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ECAD8E-F57B-6C48-B537-FB019C8C9CB0}" type="slidenum">
              <a:rPr lang="en-US" smtClean="0"/>
              <a:t>‹#›</a:t>
            </a:fld>
            <a:endParaRPr lang="en-US"/>
          </a:p>
        </p:txBody>
      </p:sp>
    </p:spTree>
    <p:extLst>
      <p:ext uri="{BB962C8B-B14F-4D97-AF65-F5344CB8AC3E}">
        <p14:creationId xmlns:p14="http://schemas.microsoft.com/office/powerpoint/2010/main" val="32995661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D9B9104-41CA-AC4B-BF45-0A62A92E51AD}" type="datetime1">
              <a:rPr lang="en-AU" smtClean="0"/>
              <a:t>26/9/17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ECAD8E-F57B-6C48-B537-FB019C8C9CB0}" type="slidenum">
              <a:rPr lang="en-US" smtClean="0"/>
              <a:t>‹#›</a:t>
            </a:fld>
            <a:endParaRPr lang="en-US"/>
          </a:p>
        </p:txBody>
      </p:sp>
    </p:spTree>
    <p:extLst>
      <p:ext uri="{BB962C8B-B14F-4D97-AF65-F5344CB8AC3E}">
        <p14:creationId xmlns:p14="http://schemas.microsoft.com/office/powerpoint/2010/main" val="39695689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8F607D9-BF67-4648-A759-E819C7FBE482}" type="datetime1">
              <a:rPr lang="en-AU" smtClean="0"/>
              <a:t>26/9/17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ECAD8E-F57B-6C48-B537-FB019C8C9CB0}" type="slidenum">
              <a:rPr lang="en-US" smtClean="0"/>
              <a:t>‹#›</a:t>
            </a:fld>
            <a:endParaRPr lang="en-US"/>
          </a:p>
        </p:txBody>
      </p:sp>
    </p:spTree>
    <p:extLst>
      <p:ext uri="{BB962C8B-B14F-4D97-AF65-F5344CB8AC3E}">
        <p14:creationId xmlns:p14="http://schemas.microsoft.com/office/powerpoint/2010/main" val="31770733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en-US" smtClean="0"/>
              <a:t>Click to edit Master title style</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3E1D10D-2A85-264B-A6DA-6C48E18D1D5A}" type="datetime1">
              <a:rPr lang="en-AU" smtClean="0"/>
              <a:t>26/9/17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ECAD8E-F57B-6C48-B537-FB019C8C9CB0}" type="slidenum">
              <a:rPr lang="en-US" smtClean="0"/>
              <a:t>‹#›</a:t>
            </a:fld>
            <a:endParaRPr lang="en-US"/>
          </a:p>
        </p:txBody>
      </p:sp>
    </p:spTree>
    <p:extLst>
      <p:ext uri="{BB962C8B-B14F-4D97-AF65-F5344CB8AC3E}">
        <p14:creationId xmlns:p14="http://schemas.microsoft.com/office/powerpoint/2010/main" val="1551946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FD12691-1507-084D-82BA-7E878476D090}" type="datetime1">
              <a:rPr lang="en-AU" smtClean="0"/>
              <a:t>26/9/17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ECAD8E-F57B-6C48-B537-FB019C8C9CB0}" type="slidenum">
              <a:rPr lang="en-US" smtClean="0"/>
              <a:t>‹#›</a:t>
            </a:fld>
            <a:endParaRPr lang="en-US"/>
          </a:p>
        </p:txBody>
      </p:sp>
    </p:spTree>
    <p:extLst>
      <p:ext uri="{BB962C8B-B14F-4D97-AF65-F5344CB8AC3E}">
        <p14:creationId xmlns:p14="http://schemas.microsoft.com/office/powerpoint/2010/main" val="29892912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472381" y="3618442"/>
            <a:ext cx="2901255" cy="532218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3471863" y="3618442"/>
            <a:ext cx="2915543" cy="532218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57BC789-4B8B-9248-A49A-0DBB81EC3CCC}" type="datetime1">
              <a:rPr lang="en-AU" smtClean="0"/>
              <a:t>26/9/17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4ECAD8E-F57B-6C48-B537-FB019C8C9CB0}" type="slidenum">
              <a:rPr lang="en-US" smtClean="0"/>
              <a:t>‹#›</a:t>
            </a:fld>
            <a:endParaRPr lang="en-US"/>
          </a:p>
        </p:txBody>
      </p:sp>
    </p:spTree>
    <p:extLst>
      <p:ext uri="{BB962C8B-B14F-4D97-AF65-F5344CB8AC3E}">
        <p14:creationId xmlns:p14="http://schemas.microsoft.com/office/powerpoint/2010/main" val="21659902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8B61B26-228B-DA4A-A02D-B837A13176CA}" type="datetime1">
              <a:rPr lang="en-AU" smtClean="0"/>
              <a:t>26/9/17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4ECAD8E-F57B-6C48-B537-FB019C8C9CB0}" type="slidenum">
              <a:rPr lang="en-US" smtClean="0"/>
              <a:t>‹#›</a:t>
            </a:fld>
            <a:endParaRPr lang="en-US"/>
          </a:p>
        </p:txBody>
      </p:sp>
    </p:spTree>
    <p:extLst>
      <p:ext uri="{BB962C8B-B14F-4D97-AF65-F5344CB8AC3E}">
        <p14:creationId xmlns:p14="http://schemas.microsoft.com/office/powerpoint/2010/main" val="36678206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F8725E-A075-9D49-8FB3-8D88F97AE107}" type="datetime1">
              <a:rPr lang="en-AU" smtClean="0"/>
              <a:t>26/9/17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4ECAD8E-F57B-6C48-B537-FB019C8C9CB0}" type="slidenum">
              <a:rPr lang="en-US" smtClean="0"/>
              <a:t>‹#›</a:t>
            </a:fld>
            <a:endParaRPr lang="en-US"/>
          </a:p>
        </p:txBody>
      </p:sp>
    </p:spTree>
    <p:extLst>
      <p:ext uri="{BB962C8B-B14F-4D97-AF65-F5344CB8AC3E}">
        <p14:creationId xmlns:p14="http://schemas.microsoft.com/office/powerpoint/2010/main" val="27885216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smtClean="0"/>
              <a:t>Click to edit Master title style</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AF2885F-6A97-A64B-9AAC-45F26900639C}" type="datetime1">
              <a:rPr lang="en-AU" smtClean="0"/>
              <a:t>26/9/17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ECAD8E-F57B-6C48-B537-FB019C8C9CB0}" type="slidenum">
              <a:rPr lang="en-US" smtClean="0"/>
              <a:t>‹#›</a:t>
            </a:fld>
            <a:endParaRPr lang="en-US"/>
          </a:p>
        </p:txBody>
      </p:sp>
    </p:spTree>
    <p:extLst>
      <p:ext uri="{BB962C8B-B14F-4D97-AF65-F5344CB8AC3E}">
        <p14:creationId xmlns:p14="http://schemas.microsoft.com/office/powerpoint/2010/main" val="16768035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C308234-E5E3-7A43-92FE-3EF6774D48C4}" type="datetime1">
              <a:rPr lang="en-AU" smtClean="0"/>
              <a:t>26/9/17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ECAD8E-F57B-6C48-B537-FB019C8C9CB0}" type="slidenum">
              <a:rPr lang="en-US" smtClean="0"/>
              <a:t>‹#›</a:t>
            </a:fld>
            <a:endParaRPr lang="en-US"/>
          </a:p>
        </p:txBody>
      </p:sp>
    </p:spTree>
    <p:extLst>
      <p:ext uri="{BB962C8B-B14F-4D97-AF65-F5344CB8AC3E}">
        <p14:creationId xmlns:p14="http://schemas.microsoft.com/office/powerpoint/2010/main" val="35198588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B4908141-0FF9-794F-AB45-87F1317C0B3D}" type="datetime1">
              <a:rPr lang="en-AU" smtClean="0"/>
              <a:t>26/9/17</a:t>
            </a:fld>
            <a:endParaRPr lang="en-US"/>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14ECAD8E-F57B-6C48-B537-FB019C8C9CB0}" type="slidenum">
              <a:rPr lang="en-US" smtClean="0"/>
              <a:t>‹#›</a:t>
            </a:fld>
            <a:endParaRPr lang="en-US"/>
          </a:p>
        </p:txBody>
      </p:sp>
    </p:spTree>
    <p:extLst>
      <p:ext uri="{BB962C8B-B14F-4D97-AF65-F5344CB8AC3E}">
        <p14:creationId xmlns:p14="http://schemas.microsoft.com/office/powerpoint/2010/main" val="29682222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4" Type="http://schemas.openxmlformats.org/officeDocument/2006/relationships/image" Target="../media/image2.jpeg"/><Relationship Id="rId5" Type="http://schemas.microsoft.com/office/2007/relationships/hdphoto" Target="../media/hdphoto1.wdp"/><Relationship Id="rId1" Type="http://schemas.openxmlformats.org/officeDocument/2006/relationships/slideLayout" Target="../slideLayouts/slideLayout6.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4" Type="http://schemas.openxmlformats.org/officeDocument/2006/relationships/chart" Target="../charts/chart1.xml"/><Relationship Id="rId5" Type="http://schemas.openxmlformats.org/officeDocument/2006/relationships/chart" Target="../charts/chart2.xml"/><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09403" y="9465043"/>
            <a:ext cx="1239195" cy="354056"/>
          </a:xfrm>
          <a:prstGeom prst="rect">
            <a:avLst/>
          </a:prstGeom>
        </p:spPr>
      </p:pic>
      <p:sp>
        <p:nvSpPr>
          <p:cNvPr id="27" name="TextBox 26"/>
          <p:cNvSpPr txBox="1"/>
          <p:nvPr/>
        </p:nvSpPr>
        <p:spPr>
          <a:xfrm>
            <a:off x="236220" y="828845"/>
            <a:ext cx="6286499" cy="846386"/>
          </a:xfrm>
          <a:prstGeom prst="rect">
            <a:avLst/>
          </a:prstGeom>
          <a:noFill/>
        </p:spPr>
        <p:txBody>
          <a:bodyPr wrap="square" rtlCol="0">
            <a:spAutoFit/>
          </a:bodyPr>
          <a:lstStyle/>
          <a:p>
            <a:pPr algn="just">
              <a:spcAft>
                <a:spcPts val="600"/>
              </a:spcAft>
            </a:pPr>
            <a:r>
              <a:rPr lang="en-AU" sz="1100" dirty="0" smtClean="0"/>
              <a:t>This activity is designed to help you understand your leadership RISC profile, including how reliable, involving, sincere, and competent, you present as through your actions. </a:t>
            </a:r>
          </a:p>
          <a:p>
            <a:pPr algn="just">
              <a:spcAft>
                <a:spcPts val="600"/>
              </a:spcAft>
            </a:pPr>
            <a:r>
              <a:rPr lang="en-AU" sz="1100" dirty="0" smtClean="0"/>
              <a:t>Read the examples behaviours below, and rate how often you demonstrate the behaviour in your leadership style. Note down any other behaviours that are not listed, but that you see as important.</a:t>
            </a:r>
            <a:endParaRPr lang="en-AU" sz="1100" dirty="0"/>
          </a:p>
        </p:txBody>
      </p:sp>
      <p:sp>
        <p:nvSpPr>
          <p:cNvPr id="37" name="TextBox 36"/>
          <p:cNvSpPr txBox="1"/>
          <p:nvPr/>
        </p:nvSpPr>
        <p:spPr>
          <a:xfrm>
            <a:off x="2552700" y="7114162"/>
            <a:ext cx="409575" cy="369332"/>
          </a:xfrm>
          <a:prstGeom prst="rect">
            <a:avLst/>
          </a:prstGeom>
          <a:noFill/>
        </p:spPr>
        <p:txBody>
          <a:bodyPr wrap="square" rtlCol="0" anchor="ctr">
            <a:spAutoFit/>
          </a:bodyPr>
          <a:lstStyle/>
          <a:p>
            <a:r>
              <a:rPr lang="en-AU" dirty="0" smtClean="0">
                <a:solidFill>
                  <a:schemeClr val="bg1"/>
                </a:solidFill>
                <a:latin typeface="MillerBanner Black" panose="02000504090000020003" pitchFamily="2" charset="0"/>
              </a:rPr>
              <a:t>=</a:t>
            </a:r>
            <a:endParaRPr lang="en-AU" dirty="0">
              <a:solidFill>
                <a:schemeClr val="bg1"/>
              </a:solidFill>
              <a:latin typeface="MillerBanner Black" panose="02000504090000020003" pitchFamily="2" charset="0"/>
            </a:endParaRPr>
          </a:p>
        </p:txBody>
      </p:sp>
      <p:sp>
        <p:nvSpPr>
          <p:cNvPr id="38" name="TextBox 37"/>
          <p:cNvSpPr txBox="1"/>
          <p:nvPr/>
        </p:nvSpPr>
        <p:spPr>
          <a:xfrm>
            <a:off x="4524374" y="7036435"/>
            <a:ext cx="409575" cy="369332"/>
          </a:xfrm>
          <a:prstGeom prst="rect">
            <a:avLst/>
          </a:prstGeom>
          <a:noFill/>
        </p:spPr>
        <p:txBody>
          <a:bodyPr wrap="square" rtlCol="0" anchor="ctr">
            <a:spAutoFit/>
          </a:bodyPr>
          <a:lstStyle/>
          <a:p>
            <a:r>
              <a:rPr lang="en-AU" dirty="0">
                <a:solidFill>
                  <a:schemeClr val="bg1"/>
                </a:solidFill>
                <a:latin typeface="MillerBanner Black" panose="02000504090000020003" pitchFamily="2" charset="0"/>
              </a:rPr>
              <a:t>+</a:t>
            </a:r>
          </a:p>
        </p:txBody>
      </p:sp>
      <p:sp>
        <p:nvSpPr>
          <p:cNvPr id="39" name="TextBox 38"/>
          <p:cNvSpPr txBox="1"/>
          <p:nvPr/>
        </p:nvSpPr>
        <p:spPr>
          <a:xfrm>
            <a:off x="5695949" y="7548745"/>
            <a:ext cx="409575" cy="369332"/>
          </a:xfrm>
          <a:prstGeom prst="rect">
            <a:avLst/>
          </a:prstGeom>
          <a:noFill/>
        </p:spPr>
        <p:txBody>
          <a:bodyPr wrap="square" rtlCol="0" anchor="ctr">
            <a:spAutoFit/>
          </a:bodyPr>
          <a:lstStyle/>
          <a:p>
            <a:pPr algn="ctr"/>
            <a:r>
              <a:rPr lang="en-AU" dirty="0">
                <a:solidFill>
                  <a:schemeClr val="bg1"/>
                </a:solidFill>
                <a:latin typeface="MillerBanner Black" panose="02000504090000020003" pitchFamily="2" charset="0"/>
              </a:rPr>
              <a:t>-</a:t>
            </a:r>
          </a:p>
        </p:txBody>
      </p:sp>
      <p:graphicFrame>
        <p:nvGraphicFramePr>
          <p:cNvPr id="15" name="Table 14"/>
          <p:cNvGraphicFramePr>
            <a:graphicFrameLocks noGrp="1"/>
          </p:cNvGraphicFramePr>
          <p:nvPr>
            <p:extLst>
              <p:ext uri="{D42A27DB-BD31-4B8C-83A1-F6EECF244321}">
                <p14:modId xmlns:p14="http://schemas.microsoft.com/office/powerpoint/2010/main" val="1880382968"/>
              </p:ext>
            </p:extLst>
          </p:nvPr>
        </p:nvGraphicFramePr>
        <p:xfrm>
          <a:off x="236220" y="1918662"/>
          <a:ext cx="6144484" cy="6433906"/>
        </p:xfrm>
        <a:graphic>
          <a:graphicData uri="http://schemas.openxmlformats.org/drawingml/2006/table">
            <a:tbl>
              <a:tblPr firstRow="1" bandRow="1">
                <a:tableStyleId>{2D5ABB26-0587-4C30-8999-92F81FD0307C}</a:tableStyleId>
              </a:tblPr>
              <a:tblGrid>
                <a:gridCol w="691513">
                  <a:extLst>
                    <a:ext uri="{9D8B030D-6E8A-4147-A177-3AD203B41FA5}">
                      <a16:colId xmlns:a16="http://schemas.microsoft.com/office/drawing/2014/main" xmlns="" val="20000"/>
                    </a:ext>
                  </a:extLst>
                </a:gridCol>
                <a:gridCol w="2243730">
                  <a:extLst>
                    <a:ext uri="{9D8B030D-6E8A-4147-A177-3AD203B41FA5}">
                      <a16:colId xmlns:a16="http://schemas.microsoft.com/office/drawing/2014/main" xmlns="" val="20001"/>
                    </a:ext>
                  </a:extLst>
                </a:gridCol>
                <a:gridCol w="450929"/>
                <a:gridCol w="450929"/>
                <a:gridCol w="450929">
                  <a:extLst>
                    <a:ext uri="{9D8B030D-6E8A-4147-A177-3AD203B41FA5}">
                      <a16:colId xmlns:a16="http://schemas.microsoft.com/office/drawing/2014/main" xmlns="" val="20002"/>
                    </a:ext>
                  </a:extLst>
                </a:gridCol>
                <a:gridCol w="450929">
                  <a:extLst>
                    <a:ext uri="{9D8B030D-6E8A-4147-A177-3AD203B41FA5}">
                      <a16:colId xmlns:a16="http://schemas.microsoft.com/office/drawing/2014/main" xmlns="" val="20003"/>
                    </a:ext>
                  </a:extLst>
                </a:gridCol>
                <a:gridCol w="450929">
                  <a:extLst>
                    <a:ext uri="{9D8B030D-6E8A-4147-A177-3AD203B41FA5}">
                      <a16:colId xmlns:a16="http://schemas.microsoft.com/office/drawing/2014/main" xmlns="" val="20004"/>
                    </a:ext>
                  </a:extLst>
                </a:gridCol>
                <a:gridCol w="954596">
                  <a:extLst>
                    <a:ext uri="{9D8B030D-6E8A-4147-A177-3AD203B41FA5}">
                      <a16:colId xmlns:a16="http://schemas.microsoft.com/office/drawing/2014/main" xmlns="" val="20005"/>
                    </a:ext>
                  </a:extLst>
                </a:gridCol>
              </a:tblGrid>
              <a:tr h="0">
                <a:tc rowSpan="2">
                  <a:txBody>
                    <a:bodyPr/>
                    <a:lstStyle/>
                    <a:p>
                      <a:pPr algn="ctr"/>
                      <a:r>
                        <a:rPr lang="en-AU" sz="900" b="1" dirty="0" smtClean="0">
                          <a:solidFill>
                            <a:schemeClr val="bg1"/>
                          </a:solidFill>
                        </a:rPr>
                        <a:t>RISC</a:t>
                      </a:r>
                    </a:p>
                    <a:p>
                      <a:pPr algn="ctr"/>
                      <a:r>
                        <a:rPr lang="en-AU" sz="900" b="1" dirty="0" smtClean="0">
                          <a:solidFill>
                            <a:schemeClr val="bg1"/>
                          </a:solidFill>
                        </a:rPr>
                        <a:t>Area</a:t>
                      </a:r>
                    </a:p>
                  </a:txBody>
                  <a:tcPr marL="50413" marR="50413" marT="25199" marB="25199" anchor="ctr">
                    <a:lnR w="12700" cap="flat" cmpd="sng" algn="ctr">
                      <a:solidFill>
                        <a:schemeClr val="bg1"/>
                      </a:solidFill>
                      <a:prstDash val="solid"/>
                      <a:round/>
                      <a:headEnd type="none" w="med" len="med"/>
                      <a:tailEnd type="none" w="med" len="med"/>
                    </a:lnR>
                    <a:lnT w="12700" cap="flat" cmpd="sng" algn="ctr">
                      <a:solidFill>
                        <a:srgbClr val="856451"/>
                      </a:solidFill>
                      <a:prstDash val="solid"/>
                      <a:round/>
                      <a:headEnd type="none" w="med" len="med"/>
                      <a:tailEnd type="none" w="med" len="med"/>
                    </a:lnT>
                    <a:lnB w="12700" cap="flat" cmpd="sng" algn="ctr">
                      <a:solidFill>
                        <a:srgbClr val="856451"/>
                      </a:solidFill>
                      <a:prstDash val="solid"/>
                      <a:round/>
                      <a:headEnd type="none" w="med" len="med"/>
                      <a:tailEnd type="none" w="med" len="med"/>
                    </a:lnB>
                    <a:solidFill>
                      <a:srgbClr val="DE8D72"/>
                    </a:solidFill>
                  </a:tcPr>
                </a:tc>
                <a:tc rowSpan="2">
                  <a:txBody>
                    <a:bodyPr/>
                    <a:lstStyle/>
                    <a:p>
                      <a:pPr algn="ctr"/>
                      <a:r>
                        <a:rPr lang="en-AU" sz="900" b="1" dirty="0" smtClean="0">
                          <a:solidFill>
                            <a:schemeClr val="bg1"/>
                          </a:solidFill>
                        </a:rPr>
                        <a:t>Behaviours</a:t>
                      </a:r>
                      <a:endParaRPr lang="en-AU" sz="900" b="1" dirty="0">
                        <a:solidFill>
                          <a:schemeClr val="bg1"/>
                        </a:solidFill>
                        <a:latin typeface="+mj-lt"/>
                      </a:endParaRPr>
                    </a:p>
                  </a:txBody>
                  <a:tcPr marL="50413" marR="50413" marT="25199" marB="25199"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856451"/>
                      </a:solidFill>
                      <a:prstDash val="solid"/>
                      <a:round/>
                      <a:headEnd type="none" w="med" len="med"/>
                      <a:tailEnd type="none" w="med" len="med"/>
                    </a:lnT>
                    <a:lnB w="12700" cap="flat" cmpd="sng" algn="ctr">
                      <a:solidFill>
                        <a:srgbClr val="856451"/>
                      </a:solidFill>
                      <a:prstDash val="solid"/>
                      <a:round/>
                      <a:headEnd type="none" w="med" len="med"/>
                      <a:tailEnd type="none" w="med" len="med"/>
                    </a:lnB>
                    <a:solidFill>
                      <a:srgbClr val="DE8D72"/>
                    </a:solidFill>
                  </a:tcPr>
                </a:tc>
                <a:tc gridSpan="5">
                  <a:txBody>
                    <a:bodyPr/>
                    <a:lstStyle/>
                    <a:p>
                      <a:pPr algn="ctr"/>
                      <a:r>
                        <a:rPr lang="en-AU" sz="900" b="1" dirty="0">
                          <a:solidFill>
                            <a:schemeClr val="bg1"/>
                          </a:solidFill>
                        </a:rPr>
                        <a:t>Self-Assessment</a:t>
                      </a:r>
                      <a:endParaRPr lang="en-AU" sz="900" b="1" dirty="0">
                        <a:solidFill>
                          <a:schemeClr val="bg1"/>
                        </a:solidFill>
                        <a:latin typeface="+mj-lt"/>
                      </a:endParaRPr>
                    </a:p>
                  </a:txBody>
                  <a:tcPr marL="50413" marR="50413" marT="25199" marB="25199"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85645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8D72"/>
                    </a:solidFill>
                  </a:tcPr>
                </a:tc>
                <a:tc hMerge="1">
                  <a:txBody>
                    <a:bodyPr/>
                    <a:lstStyle/>
                    <a:p>
                      <a:endParaRPr lang="en-US"/>
                    </a:p>
                  </a:txBody>
                  <a:tcPr/>
                </a:tc>
                <a:tc hMerge="1">
                  <a:txBody>
                    <a:bodyPr/>
                    <a:lstStyle/>
                    <a:p>
                      <a:pPr algn="ctr"/>
                      <a:endParaRPr lang="en-AU" sz="1400" b="1" dirty="0">
                        <a:solidFill>
                          <a:schemeClr val="bg1"/>
                        </a:solidFill>
                        <a:latin typeface="+mj-lt"/>
                      </a:endParaRPr>
                    </a:p>
                  </a:txBody>
                  <a:tcPr marL="86500" marR="86500" anchor="ctr"/>
                </a:tc>
                <a:tc hMerge="1">
                  <a:txBody>
                    <a:bodyPr/>
                    <a:lstStyle/>
                    <a:p>
                      <a:endParaRPr lang="en-AU"/>
                    </a:p>
                  </a:txBody>
                  <a:tcPr/>
                </a:tc>
                <a:tc hMerge="1">
                  <a:txBody>
                    <a:bodyPr/>
                    <a:lstStyle/>
                    <a:p>
                      <a:endParaRPr lang="en-AU"/>
                    </a:p>
                  </a:txBody>
                  <a:tcPr/>
                </a:tc>
                <a:tc rowSpan="2">
                  <a:txBody>
                    <a:bodyPr/>
                    <a:lstStyle/>
                    <a:p>
                      <a:pPr algn="ctr"/>
                      <a:r>
                        <a:rPr lang="en-AU" sz="900" b="1" dirty="0" smtClean="0">
                          <a:solidFill>
                            <a:schemeClr val="bg1"/>
                          </a:solidFill>
                          <a:latin typeface="Calibri" charset="0"/>
                          <a:ea typeface="Calibri" charset="0"/>
                          <a:cs typeface="Calibri" charset="0"/>
                        </a:rPr>
                        <a:t>Other</a:t>
                      </a:r>
                      <a:r>
                        <a:rPr lang="en-AU" sz="900" b="1" baseline="0" dirty="0" smtClean="0">
                          <a:solidFill>
                            <a:schemeClr val="bg1"/>
                          </a:solidFill>
                          <a:latin typeface="Calibri" charset="0"/>
                          <a:ea typeface="Calibri" charset="0"/>
                          <a:cs typeface="Calibri" charset="0"/>
                        </a:rPr>
                        <a:t> behaviours:</a:t>
                      </a:r>
                      <a:endParaRPr lang="en-AU" sz="900" b="1" dirty="0">
                        <a:solidFill>
                          <a:schemeClr val="bg1"/>
                        </a:solidFill>
                        <a:latin typeface="Calibri" charset="0"/>
                        <a:ea typeface="Calibri" charset="0"/>
                        <a:cs typeface="Calibri" charset="0"/>
                      </a:endParaRPr>
                    </a:p>
                  </a:txBody>
                  <a:tcPr marL="50413" marR="50413" marT="25199" marB="25199"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856451"/>
                      </a:solidFill>
                      <a:prstDash val="solid"/>
                      <a:round/>
                      <a:headEnd type="none" w="med" len="med"/>
                      <a:tailEnd type="none" w="med" len="med"/>
                    </a:lnT>
                    <a:lnB w="12700" cap="flat" cmpd="sng" algn="ctr">
                      <a:solidFill>
                        <a:srgbClr val="856451"/>
                      </a:solidFill>
                      <a:prstDash val="solid"/>
                      <a:round/>
                      <a:headEnd type="none" w="med" len="med"/>
                      <a:tailEnd type="none" w="med" len="med"/>
                    </a:lnB>
                    <a:solidFill>
                      <a:srgbClr val="DE8D72"/>
                    </a:solidFill>
                  </a:tcPr>
                </a:tc>
                <a:extLst>
                  <a:ext uri="{0D108BD9-81ED-4DB2-BD59-A6C34878D82A}">
                    <a16:rowId xmlns:a16="http://schemas.microsoft.com/office/drawing/2014/main" xmlns="" val="10000"/>
                  </a:ext>
                </a:extLst>
              </a:tr>
              <a:tr h="333021">
                <a:tc vMerge="1">
                  <a:txBody>
                    <a:bodyPr/>
                    <a:lstStyle/>
                    <a:p>
                      <a:endParaRPr lang="en-AU"/>
                    </a:p>
                  </a:txBody>
                  <a:tcPr/>
                </a:tc>
                <a:tc vMerge="1">
                  <a:txBody>
                    <a:bodyPr/>
                    <a:lstStyle/>
                    <a:p>
                      <a:endParaRPr lang="en-AU"/>
                    </a:p>
                  </a:txBody>
                  <a:tcPr/>
                </a:tc>
                <a:tc>
                  <a:txBody>
                    <a:bodyPr/>
                    <a:lstStyle/>
                    <a:p>
                      <a:pPr algn="ctr"/>
                      <a:r>
                        <a:rPr lang="en-AU" sz="900" b="1" dirty="0" smtClean="0">
                          <a:solidFill>
                            <a:schemeClr val="bg1"/>
                          </a:solidFill>
                        </a:rPr>
                        <a:t>Almost Never</a:t>
                      </a:r>
                      <a:endParaRPr lang="en-AU" sz="900" b="1" dirty="0">
                        <a:solidFill>
                          <a:schemeClr val="bg1"/>
                        </a:solidFill>
                        <a:latin typeface="+mj-lt"/>
                      </a:endParaRPr>
                    </a:p>
                  </a:txBody>
                  <a:tcPr marL="50413" marR="50413" marT="25199" marB="25199"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856451"/>
                      </a:solidFill>
                      <a:prstDash val="solid"/>
                      <a:round/>
                      <a:headEnd type="none" w="med" len="med"/>
                      <a:tailEnd type="none" w="med" len="med"/>
                    </a:lnB>
                    <a:solidFill>
                      <a:srgbClr val="DE8D72"/>
                    </a:solidFill>
                  </a:tcPr>
                </a:tc>
                <a:tc>
                  <a:txBody>
                    <a:bodyPr/>
                    <a:lstStyle/>
                    <a:p>
                      <a:pPr algn="ctr"/>
                      <a:r>
                        <a:rPr lang="en-AU" sz="900" b="1" dirty="0" smtClean="0">
                          <a:solidFill>
                            <a:schemeClr val="bg1"/>
                          </a:solidFill>
                        </a:rPr>
                        <a:t>Rarely</a:t>
                      </a:r>
                      <a:endParaRPr lang="en-AU" sz="900" b="1" dirty="0">
                        <a:solidFill>
                          <a:schemeClr val="bg1"/>
                        </a:solidFill>
                        <a:latin typeface="+mj-lt"/>
                      </a:endParaRPr>
                    </a:p>
                  </a:txBody>
                  <a:tcPr marL="50413" marR="50413" marT="25199" marB="25199"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856451"/>
                      </a:solidFill>
                      <a:prstDash val="solid"/>
                      <a:round/>
                      <a:headEnd type="none" w="med" len="med"/>
                      <a:tailEnd type="none" w="med" len="med"/>
                    </a:lnB>
                    <a:solidFill>
                      <a:srgbClr val="DE8D72"/>
                    </a:solidFill>
                  </a:tcPr>
                </a:tc>
                <a:tc>
                  <a:txBody>
                    <a:bodyPr/>
                    <a:lstStyle/>
                    <a:p>
                      <a:pPr algn="ctr"/>
                      <a:r>
                        <a:rPr lang="en-AU" sz="900" b="1" dirty="0" smtClean="0">
                          <a:solidFill>
                            <a:schemeClr val="bg1"/>
                          </a:solidFill>
                        </a:rPr>
                        <a:t>Some-times</a:t>
                      </a:r>
                      <a:endParaRPr lang="en-AU" sz="900" b="1" dirty="0">
                        <a:solidFill>
                          <a:schemeClr val="bg1"/>
                        </a:solidFill>
                        <a:latin typeface="+mj-lt"/>
                      </a:endParaRPr>
                    </a:p>
                  </a:txBody>
                  <a:tcPr marL="50413" marR="50413" marT="25199" marB="25199"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856451"/>
                      </a:solidFill>
                      <a:prstDash val="solid"/>
                      <a:round/>
                      <a:headEnd type="none" w="med" len="med"/>
                      <a:tailEnd type="none" w="med" len="med"/>
                    </a:lnB>
                    <a:solidFill>
                      <a:srgbClr val="DE8D72"/>
                    </a:solidFill>
                  </a:tcPr>
                </a:tc>
                <a:tc>
                  <a:txBody>
                    <a:bodyPr/>
                    <a:lstStyle/>
                    <a:p>
                      <a:pPr algn="ctr"/>
                      <a:r>
                        <a:rPr lang="en-AU" sz="900" b="1" dirty="0">
                          <a:solidFill>
                            <a:schemeClr val="bg1"/>
                          </a:solidFill>
                        </a:rPr>
                        <a:t>Often</a:t>
                      </a:r>
                      <a:endParaRPr lang="en-AU" sz="900" b="1" dirty="0">
                        <a:solidFill>
                          <a:schemeClr val="bg1"/>
                        </a:solidFill>
                        <a:latin typeface="+mj-lt"/>
                      </a:endParaRPr>
                    </a:p>
                  </a:txBody>
                  <a:tcPr marL="50413" marR="50413" marT="25199" marB="25199"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856451"/>
                      </a:solidFill>
                      <a:prstDash val="solid"/>
                      <a:round/>
                      <a:headEnd type="none" w="med" len="med"/>
                      <a:tailEnd type="none" w="med" len="med"/>
                    </a:lnB>
                    <a:solidFill>
                      <a:srgbClr val="DE8D72"/>
                    </a:solidFill>
                  </a:tcPr>
                </a:tc>
                <a:tc>
                  <a:txBody>
                    <a:bodyPr/>
                    <a:lstStyle/>
                    <a:p>
                      <a:pPr algn="ctr"/>
                      <a:r>
                        <a:rPr lang="en-AU" sz="900" b="1" dirty="0">
                          <a:solidFill>
                            <a:schemeClr val="bg1"/>
                          </a:solidFill>
                        </a:rPr>
                        <a:t>Almost</a:t>
                      </a:r>
                    </a:p>
                    <a:p>
                      <a:pPr algn="ctr"/>
                      <a:r>
                        <a:rPr lang="en-AU" sz="900" b="1" dirty="0">
                          <a:solidFill>
                            <a:schemeClr val="bg1"/>
                          </a:solidFill>
                        </a:rPr>
                        <a:t>Always</a:t>
                      </a:r>
                      <a:endParaRPr lang="en-AU" sz="900" b="1" dirty="0">
                        <a:solidFill>
                          <a:schemeClr val="bg1"/>
                        </a:solidFill>
                        <a:latin typeface="+mj-lt"/>
                      </a:endParaRPr>
                    </a:p>
                  </a:txBody>
                  <a:tcPr marL="50413" marR="50413" marT="25199" marB="25199"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856451"/>
                      </a:solidFill>
                      <a:prstDash val="solid"/>
                      <a:round/>
                      <a:headEnd type="none" w="med" len="med"/>
                      <a:tailEnd type="none" w="med" len="med"/>
                    </a:lnB>
                    <a:solidFill>
                      <a:srgbClr val="DE8D72"/>
                    </a:solidFill>
                  </a:tcPr>
                </a:tc>
                <a:tc vMerge="1">
                  <a:txBody>
                    <a:bodyPr/>
                    <a:lstStyle/>
                    <a:p>
                      <a:endParaRPr lang="en-AU"/>
                    </a:p>
                  </a:txBody>
                  <a:tcPr/>
                </a:tc>
                <a:extLst>
                  <a:ext uri="{0D108BD9-81ED-4DB2-BD59-A6C34878D82A}">
                    <a16:rowId xmlns:a16="http://schemas.microsoft.com/office/drawing/2014/main" xmlns="" val="10001"/>
                  </a:ext>
                </a:extLst>
              </a:tr>
              <a:tr h="473689">
                <a:tc rowSpan="3">
                  <a:txBody>
                    <a:bodyPr/>
                    <a:lstStyle/>
                    <a:p>
                      <a:pPr algn="ctr">
                        <a:spcAft>
                          <a:spcPts val="600"/>
                        </a:spcAft>
                      </a:pPr>
                      <a:r>
                        <a:rPr lang="en-AU" sz="900" dirty="0" smtClean="0"/>
                        <a:t>Reliability</a:t>
                      </a:r>
                      <a:endParaRPr lang="en-AU" sz="900" dirty="0"/>
                    </a:p>
                  </a:txBody>
                  <a:tcPr marL="50413" marR="50413" marT="25199" marB="25199" anchor="ctr">
                    <a:lnT w="12700" cap="flat" cmpd="sng" algn="ctr">
                      <a:solidFill>
                        <a:srgbClr val="856451"/>
                      </a:solidFill>
                      <a:prstDash val="solid"/>
                      <a:round/>
                      <a:headEnd type="none" w="med" len="med"/>
                      <a:tailEnd type="none" w="med" len="med"/>
                    </a:lnT>
                    <a:lnB w="12700" cap="flat" cmpd="sng" algn="ctr">
                      <a:solidFill>
                        <a:srgbClr val="856451"/>
                      </a:solidFill>
                      <a:prstDash val="solid"/>
                      <a:round/>
                      <a:headEnd type="none" w="med" len="med"/>
                      <a:tailEnd type="none" w="med" len="med"/>
                    </a:lnB>
                  </a:tcPr>
                </a:tc>
                <a:tc>
                  <a:txBody>
                    <a:bodyPr/>
                    <a:lstStyle/>
                    <a:p>
                      <a:pPr marL="0" marR="0" lvl="0" indent="0" algn="l" defTabSz="457200" rtl="0" eaLnBrk="1" fontAlgn="auto" latinLnBrk="0" hangingPunct="1">
                        <a:lnSpc>
                          <a:spcPct val="100000"/>
                        </a:lnSpc>
                        <a:spcBef>
                          <a:spcPts val="0"/>
                        </a:spcBef>
                        <a:spcAft>
                          <a:spcPts val="0"/>
                        </a:spcAft>
                        <a:buClrTx/>
                        <a:buSzTx/>
                        <a:buFont typeface="Symbol"/>
                        <a:buNone/>
                        <a:tabLst/>
                        <a:defRPr/>
                      </a:pPr>
                      <a:r>
                        <a:rPr lang="en-AU" sz="900" dirty="0" smtClean="0">
                          <a:effectLst/>
                        </a:rPr>
                        <a:t>My word is my bond: I</a:t>
                      </a:r>
                      <a:r>
                        <a:rPr lang="en-AU" sz="900" baseline="0" dirty="0" smtClean="0">
                          <a:effectLst/>
                        </a:rPr>
                        <a:t> am rigorous about following through and delivering on promises. </a:t>
                      </a:r>
                      <a:endParaRPr lang="en-AU" sz="900" dirty="0" smtClean="0">
                        <a:solidFill>
                          <a:srgbClr val="000000"/>
                        </a:solidFill>
                        <a:effectLst/>
                        <a:latin typeface="+mn-lt"/>
                      </a:endParaRPr>
                    </a:p>
                  </a:txBody>
                  <a:tcPr marL="50413" marR="50413" marT="25199" marB="25199" anchor="ctr">
                    <a:lnR w="12700" cap="flat" cmpd="sng" algn="ctr">
                      <a:solidFill>
                        <a:srgbClr val="F9E4CF"/>
                      </a:solidFill>
                      <a:prstDash val="solid"/>
                      <a:round/>
                      <a:headEnd type="none" w="med" len="med"/>
                      <a:tailEnd type="none" w="med" len="med"/>
                    </a:lnR>
                    <a:lnT w="12700" cap="flat" cmpd="sng" algn="ctr">
                      <a:solidFill>
                        <a:srgbClr val="856451"/>
                      </a:solidFill>
                      <a:prstDash val="solid"/>
                      <a:round/>
                      <a:headEnd type="none" w="med" len="med"/>
                      <a:tailEnd type="none" w="med" len="med"/>
                    </a:lnT>
                  </a:tcPr>
                </a:tc>
                <a:tc>
                  <a:txBody>
                    <a:bodyPr/>
                    <a:lstStyle/>
                    <a:p>
                      <a:endParaRPr lang="en-AU" sz="900" dirty="0">
                        <a:solidFill>
                          <a:srgbClr val="000000"/>
                        </a:solidFill>
                        <a:latin typeface="+mn-lt"/>
                      </a:endParaRPr>
                    </a:p>
                  </a:txBody>
                  <a:tcPr marL="50413" marR="50413" marT="25199" marB="25199" anchor="ctr">
                    <a:lnL w="12700" cap="flat" cmpd="sng" algn="ctr">
                      <a:solidFill>
                        <a:srgbClr val="F9E4CF"/>
                      </a:solidFill>
                      <a:prstDash val="solid"/>
                      <a:round/>
                      <a:headEnd type="none" w="med" len="med"/>
                      <a:tailEnd type="none" w="med" len="med"/>
                    </a:lnL>
                    <a:lnR w="12700" cap="flat" cmpd="sng" algn="ctr">
                      <a:solidFill>
                        <a:srgbClr val="F9E4CF"/>
                      </a:solidFill>
                      <a:prstDash val="solid"/>
                      <a:round/>
                      <a:headEnd type="none" w="med" len="med"/>
                      <a:tailEnd type="none" w="med" len="med"/>
                    </a:lnR>
                    <a:lnT w="12700" cap="flat" cmpd="sng" algn="ctr">
                      <a:solidFill>
                        <a:srgbClr val="856451"/>
                      </a:solidFill>
                      <a:prstDash val="solid"/>
                      <a:round/>
                      <a:headEnd type="none" w="med" len="med"/>
                      <a:tailEnd type="none" w="med" len="med"/>
                    </a:lnT>
                    <a:lnB w="12700" cap="flat" cmpd="sng" algn="ctr">
                      <a:solidFill>
                        <a:srgbClr val="F9E4CF"/>
                      </a:solidFill>
                      <a:prstDash val="solid"/>
                      <a:round/>
                      <a:headEnd type="none" w="med" len="med"/>
                      <a:tailEnd type="none" w="med" len="med"/>
                    </a:lnB>
                  </a:tcPr>
                </a:tc>
                <a:tc>
                  <a:txBody>
                    <a:bodyPr/>
                    <a:lstStyle/>
                    <a:p>
                      <a:endParaRPr lang="en-US"/>
                    </a:p>
                  </a:txBody>
                  <a:tcPr marL="50413" marR="50413" marT="25199" marB="25199" anchor="ctr">
                    <a:lnL w="12700" cap="flat" cmpd="sng" algn="ctr">
                      <a:solidFill>
                        <a:srgbClr val="F9E4CF"/>
                      </a:solidFill>
                      <a:prstDash val="solid"/>
                      <a:round/>
                      <a:headEnd type="none" w="med" len="med"/>
                      <a:tailEnd type="none" w="med" len="med"/>
                    </a:lnL>
                    <a:lnR w="12700" cap="flat" cmpd="sng" algn="ctr">
                      <a:solidFill>
                        <a:srgbClr val="F9E4CF"/>
                      </a:solidFill>
                      <a:prstDash val="solid"/>
                      <a:round/>
                      <a:headEnd type="none" w="med" len="med"/>
                      <a:tailEnd type="none" w="med" len="med"/>
                    </a:lnR>
                    <a:lnT w="12700" cap="flat" cmpd="sng" algn="ctr">
                      <a:solidFill>
                        <a:srgbClr val="856451"/>
                      </a:solidFill>
                      <a:prstDash val="solid"/>
                      <a:round/>
                      <a:headEnd type="none" w="med" len="med"/>
                      <a:tailEnd type="none" w="med" len="med"/>
                    </a:lnT>
                    <a:lnB w="12700" cap="flat" cmpd="sng" algn="ctr">
                      <a:solidFill>
                        <a:srgbClr val="F9E4CF"/>
                      </a:solidFill>
                      <a:prstDash val="solid"/>
                      <a:round/>
                      <a:headEnd type="none" w="med" len="med"/>
                      <a:tailEnd type="none" w="med" len="med"/>
                    </a:lnB>
                  </a:tcPr>
                </a:tc>
                <a:tc>
                  <a:txBody>
                    <a:bodyPr/>
                    <a:lstStyle/>
                    <a:p>
                      <a:endParaRPr lang="en-AU" sz="900" dirty="0">
                        <a:solidFill>
                          <a:srgbClr val="000000"/>
                        </a:solidFill>
                        <a:latin typeface="+mn-lt"/>
                      </a:endParaRPr>
                    </a:p>
                  </a:txBody>
                  <a:tcPr marL="50413" marR="50413" marT="25199" marB="25199" anchor="ctr">
                    <a:lnL w="12700" cap="flat" cmpd="sng" algn="ctr">
                      <a:solidFill>
                        <a:srgbClr val="F9E4CF"/>
                      </a:solidFill>
                      <a:prstDash val="solid"/>
                      <a:round/>
                      <a:headEnd type="none" w="med" len="med"/>
                      <a:tailEnd type="none" w="med" len="med"/>
                    </a:lnL>
                    <a:lnR w="12700" cap="flat" cmpd="sng" algn="ctr">
                      <a:solidFill>
                        <a:srgbClr val="F9E4CF"/>
                      </a:solidFill>
                      <a:prstDash val="solid"/>
                      <a:round/>
                      <a:headEnd type="none" w="med" len="med"/>
                      <a:tailEnd type="none" w="med" len="med"/>
                    </a:lnR>
                    <a:lnT w="12700" cap="flat" cmpd="sng" algn="ctr">
                      <a:solidFill>
                        <a:srgbClr val="856451"/>
                      </a:solidFill>
                      <a:prstDash val="solid"/>
                      <a:round/>
                      <a:headEnd type="none" w="med" len="med"/>
                      <a:tailEnd type="none" w="med" len="med"/>
                    </a:lnT>
                    <a:lnB w="12700" cap="flat" cmpd="sng" algn="ctr">
                      <a:solidFill>
                        <a:srgbClr val="F9E4CF"/>
                      </a:solidFill>
                      <a:prstDash val="solid"/>
                      <a:round/>
                      <a:headEnd type="none" w="med" len="med"/>
                      <a:tailEnd type="none" w="med" len="med"/>
                    </a:lnB>
                  </a:tcPr>
                </a:tc>
                <a:tc>
                  <a:txBody>
                    <a:bodyPr/>
                    <a:lstStyle/>
                    <a:p>
                      <a:endParaRPr lang="en-AU" sz="900" dirty="0">
                        <a:solidFill>
                          <a:srgbClr val="000000"/>
                        </a:solidFill>
                        <a:latin typeface="+mn-lt"/>
                      </a:endParaRPr>
                    </a:p>
                  </a:txBody>
                  <a:tcPr marL="50413" marR="50413" marT="25199" marB="25199" anchor="ctr">
                    <a:lnL w="12700" cap="flat" cmpd="sng" algn="ctr">
                      <a:solidFill>
                        <a:srgbClr val="F9E4CF"/>
                      </a:solidFill>
                      <a:prstDash val="solid"/>
                      <a:round/>
                      <a:headEnd type="none" w="med" len="med"/>
                      <a:tailEnd type="none" w="med" len="med"/>
                    </a:lnL>
                    <a:lnR w="12700" cap="flat" cmpd="sng" algn="ctr">
                      <a:solidFill>
                        <a:srgbClr val="F9E4CF"/>
                      </a:solidFill>
                      <a:prstDash val="solid"/>
                      <a:round/>
                      <a:headEnd type="none" w="med" len="med"/>
                      <a:tailEnd type="none" w="med" len="med"/>
                    </a:lnR>
                    <a:lnT w="12700" cap="flat" cmpd="sng" algn="ctr">
                      <a:solidFill>
                        <a:srgbClr val="856451"/>
                      </a:solidFill>
                      <a:prstDash val="solid"/>
                      <a:round/>
                      <a:headEnd type="none" w="med" len="med"/>
                      <a:tailEnd type="none" w="med" len="med"/>
                    </a:lnT>
                    <a:lnB w="12700" cap="flat" cmpd="sng" algn="ctr">
                      <a:solidFill>
                        <a:srgbClr val="F9E4CF"/>
                      </a:solidFill>
                      <a:prstDash val="solid"/>
                      <a:round/>
                      <a:headEnd type="none" w="med" len="med"/>
                      <a:tailEnd type="none" w="med" len="med"/>
                    </a:lnB>
                  </a:tcPr>
                </a:tc>
                <a:tc>
                  <a:txBody>
                    <a:bodyPr/>
                    <a:lstStyle/>
                    <a:p>
                      <a:endParaRPr lang="en-AU" sz="900" dirty="0">
                        <a:solidFill>
                          <a:srgbClr val="000000"/>
                        </a:solidFill>
                        <a:latin typeface="+mn-lt"/>
                      </a:endParaRPr>
                    </a:p>
                  </a:txBody>
                  <a:tcPr marL="50413" marR="50413" marT="25199" marB="25199" anchor="ctr">
                    <a:lnL w="12700" cap="flat" cmpd="sng" algn="ctr">
                      <a:solidFill>
                        <a:srgbClr val="F9E4CF"/>
                      </a:solidFill>
                      <a:prstDash val="solid"/>
                      <a:round/>
                      <a:headEnd type="none" w="med" len="med"/>
                      <a:tailEnd type="none" w="med" len="med"/>
                    </a:lnL>
                    <a:lnR w="12700" cap="flat" cmpd="sng" algn="ctr">
                      <a:solidFill>
                        <a:srgbClr val="F9E4CF"/>
                      </a:solidFill>
                      <a:prstDash val="solid"/>
                      <a:round/>
                      <a:headEnd type="none" w="med" len="med"/>
                      <a:tailEnd type="none" w="med" len="med"/>
                    </a:lnR>
                    <a:lnT w="12700" cap="flat" cmpd="sng" algn="ctr">
                      <a:solidFill>
                        <a:srgbClr val="856451"/>
                      </a:solidFill>
                      <a:prstDash val="solid"/>
                      <a:round/>
                      <a:headEnd type="none" w="med" len="med"/>
                      <a:tailEnd type="none" w="med" len="med"/>
                    </a:lnT>
                    <a:lnB w="12700" cap="flat" cmpd="sng" algn="ctr">
                      <a:solidFill>
                        <a:srgbClr val="F9E4CF"/>
                      </a:solidFill>
                      <a:prstDash val="solid"/>
                      <a:round/>
                      <a:headEnd type="none" w="med" len="med"/>
                      <a:tailEnd type="none" w="med" len="med"/>
                    </a:lnB>
                  </a:tcPr>
                </a:tc>
                <a:tc rowSpan="3">
                  <a:txBody>
                    <a:bodyPr/>
                    <a:lstStyle/>
                    <a:p>
                      <a:pPr marL="72000" marR="0" lvl="0" indent="-72000" algn="l" defTabSz="685800" rtl="0" eaLnBrk="1" fontAlgn="auto" latinLnBrk="0" hangingPunct="1">
                        <a:lnSpc>
                          <a:spcPct val="100000"/>
                        </a:lnSpc>
                        <a:spcBef>
                          <a:spcPts val="0"/>
                        </a:spcBef>
                        <a:spcAft>
                          <a:spcPts val="0"/>
                        </a:spcAft>
                        <a:buClrTx/>
                        <a:buSzTx/>
                        <a:buFont typeface="Wingdings" panose="05000000000000000000" pitchFamily="2" charset="2"/>
                        <a:buNone/>
                        <a:tabLst/>
                        <a:defRPr/>
                      </a:pPr>
                      <a:endParaRPr lang="en-AU" sz="900" baseline="0" dirty="0" smtClean="0">
                        <a:solidFill>
                          <a:srgbClr val="000000"/>
                        </a:solidFill>
                        <a:latin typeface="+mn-lt"/>
                      </a:endParaRPr>
                    </a:p>
                  </a:txBody>
                  <a:tcPr marL="50413" marR="50413" marT="25199" marB="25199" anchor="ctr">
                    <a:lnL w="12700" cap="flat" cmpd="sng" algn="ctr">
                      <a:solidFill>
                        <a:srgbClr val="F9E4CF"/>
                      </a:solidFill>
                      <a:prstDash val="solid"/>
                      <a:round/>
                      <a:headEnd type="none" w="med" len="med"/>
                      <a:tailEnd type="none" w="med" len="med"/>
                    </a:lnL>
                    <a:lnT w="12700" cap="flat" cmpd="sng" algn="ctr">
                      <a:solidFill>
                        <a:srgbClr val="856451"/>
                      </a:solidFill>
                      <a:prstDash val="solid"/>
                      <a:round/>
                      <a:headEnd type="none" w="med" len="med"/>
                      <a:tailEnd type="none" w="med" len="med"/>
                    </a:lnT>
                    <a:lnB w="12700" cap="flat" cmpd="sng" algn="ctr">
                      <a:solidFill>
                        <a:srgbClr val="856451"/>
                      </a:solidFill>
                      <a:prstDash val="solid"/>
                      <a:round/>
                      <a:headEnd type="none" w="med" len="med"/>
                      <a:tailEnd type="none" w="med" len="med"/>
                    </a:lnB>
                  </a:tcPr>
                </a:tc>
                <a:extLst>
                  <a:ext uri="{0D108BD9-81ED-4DB2-BD59-A6C34878D82A}">
                    <a16:rowId xmlns:a16="http://schemas.microsoft.com/office/drawing/2014/main" xmlns="" val="10002"/>
                  </a:ext>
                </a:extLst>
              </a:tr>
              <a:tr h="473689">
                <a:tc vMerge="1">
                  <a:txBody>
                    <a:bodyPr/>
                    <a:lstStyle/>
                    <a:p>
                      <a:endParaRPr lang="en-AU"/>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AU" sz="900" dirty="0" smtClean="0">
                          <a:effectLst/>
                        </a:rPr>
                        <a:t>I communicate if things change: When I am unable to fulfil</a:t>
                      </a:r>
                      <a:r>
                        <a:rPr lang="en-AU" sz="900" baseline="0" dirty="0" smtClean="0">
                          <a:effectLst/>
                        </a:rPr>
                        <a:t> a promise I immediately communicate  with the people concerned.</a:t>
                      </a:r>
                      <a:endParaRPr lang="en-AU" sz="900" dirty="0" smtClean="0">
                        <a:solidFill>
                          <a:srgbClr val="000000"/>
                        </a:solidFill>
                        <a:effectLst/>
                        <a:latin typeface="+mn-lt"/>
                      </a:endParaRPr>
                    </a:p>
                  </a:txBody>
                  <a:tcPr marL="50413" marR="50413" marT="25199" marB="25199" anchor="ctr">
                    <a:lnR w="12700" cap="flat" cmpd="sng" algn="ctr">
                      <a:solidFill>
                        <a:srgbClr val="F9E4CF"/>
                      </a:solidFill>
                      <a:prstDash val="solid"/>
                      <a:round/>
                      <a:headEnd type="none" w="med" len="med"/>
                      <a:tailEnd type="none" w="med" len="med"/>
                    </a:lnR>
                  </a:tcPr>
                </a:tc>
                <a:tc>
                  <a:txBody>
                    <a:bodyPr/>
                    <a:lstStyle/>
                    <a:p>
                      <a:endParaRPr lang="en-AU" sz="900" dirty="0">
                        <a:solidFill>
                          <a:srgbClr val="000000"/>
                        </a:solidFill>
                        <a:latin typeface="+mn-lt"/>
                      </a:endParaRPr>
                    </a:p>
                  </a:txBody>
                  <a:tcPr marL="50413" marR="50413" marT="25199" marB="25199" anchor="ctr">
                    <a:lnL w="12700" cap="flat" cmpd="sng" algn="ctr">
                      <a:solidFill>
                        <a:srgbClr val="F9E4CF"/>
                      </a:solidFill>
                      <a:prstDash val="solid"/>
                      <a:round/>
                      <a:headEnd type="none" w="med" len="med"/>
                      <a:tailEnd type="none" w="med" len="med"/>
                    </a:lnL>
                    <a:lnR w="12700" cap="flat" cmpd="sng" algn="ctr">
                      <a:solidFill>
                        <a:srgbClr val="F9E4CF"/>
                      </a:solidFill>
                      <a:prstDash val="solid"/>
                      <a:round/>
                      <a:headEnd type="none" w="med" len="med"/>
                      <a:tailEnd type="none" w="med" len="med"/>
                    </a:lnR>
                    <a:lnT w="12700" cap="flat" cmpd="sng" algn="ctr">
                      <a:solidFill>
                        <a:srgbClr val="F9E4CF"/>
                      </a:solidFill>
                      <a:prstDash val="solid"/>
                      <a:round/>
                      <a:headEnd type="none" w="med" len="med"/>
                      <a:tailEnd type="none" w="med" len="med"/>
                    </a:lnT>
                    <a:lnB w="12700" cap="flat" cmpd="sng" algn="ctr">
                      <a:solidFill>
                        <a:srgbClr val="F9E4CF"/>
                      </a:solidFill>
                      <a:prstDash val="solid"/>
                      <a:round/>
                      <a:headEnd type="none" w="med" len="med"/>
                      <a:tailEnd type="none" w="med" len="med"/>
                    </a:lnB>
                  </a:tcPr>
                </a:tc>
                <a:tc>
                  <a:txBody>
                    <a:bodyPr/>
                    <a:lstStyle/>
                    <a:p>
                      <a:endParaRPr lang="en-US"/>
                    </a:p>
                  </a:txBody>
                  <a:tcPr marL="50413" marR="50413" marT="25199" marB="25199" anchor="ctr">
                    <a:lnL w="12700" cap="flat" cmpd="sng" algn="ctr">
                      <a:solidFill>
                        <a:srgbClr val="F9E4CF"/>
                      </a:solidFill>
                      <a:prstDash val="solid"/>
                      <a:round/>
                      <a:headEnd type="none" w="med" len="med"/>
                      <a:tailEnd type="none" w="med" len="med"/>
                    </a:lnL>
                    <a:lnR w="12700" cap="flat" cmpd="sng" algn="ctr">
                      <a:solidFill>
                        <a:srgbClr val="F9E4CF"/>
                      </a:solidFill>
                      <a:prstDash val="solid"/>
                      <a:round/>
                      <a:headEnd type="none" w="med" len="med"/>
                      <a:tailEnd type="none" w="med" len="med"/>
                    </a:lnR>
                    <a:lnT w="12700" cap="flat" cmpd="sng" algn="ctr">
                      <a:solidFill>
                        <a:srgbClr val="F9E4CF"/>
                      </a:solidFill>
                      <a:prstDash val="solid"/>
                      <a:round/>
                      <a:headEnd type="none" w="med" len="med"/>
                      <a:tailEnd type="none" w="med" len="med"/>
                    </a:lnT>
                    <a:lnB w="12700" cap="flat" cmpd="sng" algn="ctr">
                      <a:solidFill>
                        <a:srgbClr val="F9E4CF"/>
                      </a:solidFill>
                      <a:prstDash val="solid"/>
                      <a:round/>
                      <a:headEnd type="none" w="med" len="med"/>
                      <a:tailEnd type="none" w="med" len="med"/>
                    </a:lnB>
                  </a:tcPr>
                </a:tc>
                <a:tc>
                  <a:txBody>
                    <a:bodyPr/>
                    <a:lstStyle/>
                    <a:p>
                      <a:endParaRPr lang="en-AU" sz="900" dirty="0">
                        <a:solidFill>
                          <a:srgbClr val="000000"/>
                        </a:solidFill>
                        <a:latin typeface="+mn-lt"/>
                      </a:endParaRPr>
                    </a:p>
                  </a:txBody>
                  <a:tcPr marL="50413" marR="50413" marT="25199" marB="25199" anchor="ctr">
                    <a:lnL w="12700" cap="flat" cmpd="sng" algn="ctr">
                      <a:solidFill>
                        <a:srgbClr val="F9E4CF"/>
                      </a:solidFill>
                      <a:prstDash val="solid"/>
                      <a:round/>
                      <a:headEnd type="none" w="med" len="med"/>
                      <a:tailEnd type="none" w="med" len="med"/>
                    </a:lnL>
                    <a:lnR w="12700" cap="flat" cmpd="sng" algn="ctr">
                      <a:solidFill>
                        <a:srgbClr val="F9E4CF"/>
                      </a:solidFill>
                      <a:prstDash val="solid"/>
                      <a:round/>
                      <a:headEnd type="none" w="med" len="med"/>
                      <a:tailEnd type="none" w="med" len="med"/>
                    </a:lnR>
                    <a:lnT w="12700" cap="flat" cmpd="sng" algn="ctr">
                      <a:solidFill>
                        <a:srgbClr val="F9E4CF"/>
                      </a:solidFill>
                      <a:prstDash val="solid"/>
                      <a:round/>
                      <a:headEnd type="none" w="med" len="med"/>
                      <a:tailEnd type="none" w="med" len="med"/>
                    </a:lnT>
                    <a:lnB w="12700" cap="flat" cmpd="sng" algn="ctr">
                      <a:solidFill>
                        <a:srgbClr val="F9E4CF"/>
                      </a:solidFill>
                      <a:prstDash val="solid"/>
                      <a:round/>
                      <a:headEnd type="none" w="med" len="med"/>
                      <a:tailEnd type="none" w="med" len="med"/>
                    </a:lnB>
                  </a:tcPr>
                </a:tc>
                <a:tc>
                  <a:txBody>
                    <a:bodyPr/>
                    <a:lstStyle/>
                    <a:p>
                      <a:endParaRPr lang="en-AU" sz="900" dirty="0">
                        <a:solidFill>
                          <a:srgbClr val="000000"/>
                        </a:solidFill>
                        <a:latin typeface="+mn-lt"/>
                      </a:endParaRPr>
                    </a:p>
                  </a:txBody>
                  <a:tcPr marL="50413" marR="50413" marT="25199" marB="25199" anchor="ctr">
                    <a:lnL w="12700" cap="flat" cmpd="sng" algn="ctr">
                      <a:solidFill>
                        <a:srgbClr val="F9E4CF"/>
                      </a:solidFill>
                      <a:prstDash val="solid"/>
                      <a:round/>
                      <a:headEnd type="none" w="med" len="med"/>
                      <a:tailEnd type="none" w="med" len="med"/>
                    </a:lnL>
                    <a:lnR w="12700" cap="flat" cmpd="sng" algn="ctr">
                      <a:solidFill>
                        <a:srgbClr val="F9E4CF"/>
                      </a:solidFill>
                      <a:prstDash val="solid"/>
                      <a:round/>
                      <a:headEnd type="none" w="med" len="med"/>
                      <a:tailEnd type="none" w="med" len="med"/>
                    </a:lnR>
                    <a:lnT w="12700" cap="flat" cmpd="sng" algn="ctr">
                      <a:solidFill>
                        <a:srgbClr val="F9E4CF"/>
                      </a:solidFill>
                      <a:prstDash val="solid"/>
                      <a:round/>
                      <a:headEnd type="none" w="med" len="med"/>
                      <a:tailEnd type="none" w="med" len="med"/>
                    </a:lnT>
                    <a:lnB w="12700" cap="flat" cmpd="sng" algn="ctr">
                      <a:solidFill>
                        <a:srgbClr val="F9E4CF"/>
                      </a:solidFill>
                      <a:prstDash val="solid"/>
                      <a:round/>
                      <a:headEnd type="none" w="med" len="med"/>
                      <a:tailEnd type="none" w="med" len="med"/>
                    </a:lnB>
                  </a:tcPr>
                </a:tc>
                <a:tc>
                  <a:txBody>
                    <a:bodyPr/>
                    <a:lstStyle/>
                    <a:p>
                      <a:endParaRPr lang="en-AU" sz="900" dirty="0">
                        <a:solidFill>
                          <a:srgbClr val="000000"/>
                        </a:solidFill>
                        <a:latin typeface="+mn-lt"/>
                      </a:endParaRPr>
                    </a:p>
                  </a:txBody>
                  <a:tcPr marL="50413" marR="50413" marT="25199" marB="25199" anchor="ctr">
                    <a:lnL w="12700" cap="flat" cmpd="sng" algn="ctr">
                      <a:solidFill>
                        <a:srgbClr val="F9E4CF"/>
                      </a:solidFill>
                      <a:prstDash val="solid"/>
                      <a:round/>
                      <a:headEnd type="none" w="med" len="med"/>
                      <a:tailEnd type="none" w="med" len="med"/>
                    </a:lnL>
                    <a:lnR w="12700" cap="flat" cmpd="sng" algn="ctr">
                      <a:solidFill>
                        <a:srgbClr val="F9E4CF"/>
                      </a:solidFill>
                      <a:prstDash val="solid"/>
                      <a:round/>
                      <a:headEnd type="none" w="med" len="med"/>
                      <a:tailEnd type="none" w="med" len="med"/>
                    </a:lnR>
                    <a:lnT w="12700" cap="flat" cmpd="sng" algn="ctr">
                      <a:solidFill>
                        <a:srgbClr val="F9E4CF"/>
                      </a:solidFill>
                      <a:prstDash val="solid"/>
                      <a:round/>
                      <a:headEnd type="none" w="med" len="med"/>
                      <a:tailEnd type="none" w="med" len="med"/>
                    </a:lnT>
                    <a:lnB w="12700" cap="flat" cmpd="sng" algn="ctr">
                      <a:solidFill>
                        <a:srgbClr val="F9E4CF"/>
                      </a:solidFill>
                      <a:prstDash val="solid"/>
                      <a:round/>
                      <a:headEnd type="none" w="med" len="med"/>
                      <a:tailEnd type="none" w="med" len="med"/>
                    </a:lnB>
                  </a:tcPr>
                </a:tc>
                <a:tc vMerge="1">
                  <a:txBody>
                    <a:bodyPr/>
                    <a:lstStyle/>
                    <a:p>
                      <a:endParaRPr lang="en-AU"/>
                    </a:p>
                  </a:txBody>
                  <a:tcPr/>
                </a:tc>
                <a:extLst>
                  <a:ext uri="{0D108BD9-81ED-4DB2-BD59-A6C34878D82A}">
                    <a16:rowId xmlns:a16="http://schemas.microsoft.com/office/drawing/2014/main" xmlns="" val="10003"/>
                  </a:ext>
                </a:extLst>
              </a:tr>
              <a:tr h="473689">
                <a:tc vMerge="1">
                  <a:txBody>
                    <a:bodyPr/>
                    <a:lstStyle/>
                    <a:p>
                      <a:endParaRPr lang="en-AU"/>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AU" sz="900" dirty="0" smtClean="0"/>
                        <a:t>I am consistent and predictable: People know what to expect from me, and they get  it.</a:t>
                      </a:r>
                      <a:endParaRPr lang="en-AU" sz="900" dirty="0" smtClean="0">
                        <a:solidFill>
                          <a:srgbClr val="000000"/>
                        </a:solidFill>
                        <a:latin typeface="+mn-lt"/>
                      </a:endParaRPr>
                    </a:p>
                  </a:txBody>
                  <a:tcPr marL="50413" marR="50413" marT="25199" marB="25199" anchor="ctr">
                    <a:lnR w="12700" cap="flat" cmpd="sng" algn="ctr">
                      <a:solidFill>
                        <a:srgbClr val="F9E4CF"/>
                      </a:solidFill>
                      <a:prstDash val="solid"/>
                      <a:round/>
                      <a:headEnd type="none" w="med" len="med"/>
                      <a:tailEnd type="none" w="med" len="med"/>
                    </a:lnR>
                    <a:lnB w="12700" cap="flat" cmpd="sng" algn="ctr">
                      <a:solidFill>
                        <a:srgbClr val="856451"/>
                      </a:solidFill>
                      <a:prstDash val="solid"/>
                      <a:round/>
                      <a:headEnd type="none" w="med" len="med"/>
                      <a:tailEnd type="none" w="med" len="med"/>
                    </a:lnB>
                  </a:tcPr>
                </a:tc>
                <a:tc>
                  <a:txBody>
                    <a:bodyPr/>
                    <a:lstStyle/>
                    <a:p>
                      <a:endParaRPr lang="en-AU" sz="900" dirty="0">
                        <a:solidFill>
                          <a:srgbClr val="000000"/>
                        </a:solidFill>
                        <a:latin typeface="+mn-lt"/>
                      </a:endParaRPr>
                    </a:p>
                  </a:txBody>
                  <a:tcPr marL="50413" marR="50413" marT="25199" marB="25199" anchor="ctr">
                    <a:lnL w="12700" cap="flat" cmpd="sng" algn="ctr">
                      <a:solidFill>
                        <a:srgbClr val="F9E4CF"/>
                      </a:solidFill>
                      <a:prstDash val="solid"/>
                      <a:round/>
                      <a:headEnd type="none" w="med" len="med"/>
                      <a:tailEnd type="none" w="med" len="med"/>
                    </a:lnL>
                    <a:lnR w="12700" cap="flat" cmpd="sng" algn="ctr">
                      <a:solidFill>
                        <a:srgbClr val="F9E4CF"/>
                      </a:solidFill>
                      <a:prstDash val="solid"/>
                      <a:round/>
                      <a:headEnd type="none" w="med" len="med"/>
                      <a:tailEnd type="none" w="med" len="med"/>
                    </a:lnR>
                    <a:lnT w="12700" cap="flat" cmpd="sng" algn="ctr">
                      <a:solidFill>
                        <a:srgbClr val="F9E4CF"/>
                      </a:solidFill>
                      <a:prstDash val="solid"/>
                      <a:round/>
                      <a:headEnd type="none" w="med" len="med"/>
                      <a:tailEnd type="none" w="med" len="med"/>
                    </a:lnT>
                    <a:lnB w="12700" cap="flat" cmpd="sng" algn="ctr">
                      <a:solidFill>
                        <a:srgbClr val="856451"/>
                      </a:solidFill>
                      <a:prstDash val="solid"/>
                      <a:round/>
                      <a:headEnd type="none" w="med" len="med"/>
                      <a:tailEnd type="none" w="med" len="med"/>
                    </a:lnB>
                  </a:tcPr>
                </a:tc>
                <a:tc>
                  <a:txBody>
                    <a:bodyPr/>
                    <a:lstStyle/>
                    <a:p>
                      <a:endParaRPr lang="en-US"/>
                    </a:p>
                  </a:txBody>
                  <a:tcPr marL="50413" marR="50413" marT="25199" marB="25199" anchor="ctr">
                    <a:lnL w="12700" cap="flat" cmpd="sng" algn="ctr">
                      <a:solidFill>
                        <a:srgbClr val="F9E4CF"/>
                      </a:solidFill>
                      <a:prstDash val="solid"/>
                      <a:round/>
                      <a:headEnd type="none" w="med" len="med"/>
                      <a:tailEnd type="none" w="med" len="med"/>
                    </a:lnL>
                    <a:lnR w="12700" cap="flat" cmpd="sng" algn="ctr">
                      <a:solidFill>
                        <a:srgbClr val="F9E4CF"/>
                      </a:solidFill>
                      <a:prstDash val="solid"/>
                      <a:round/>
                      <a:headEnd type="none" w="med" len="med"/>
                      <a:tailEnd type="none" w="med" len="med"/>
                    </a:lnR>
                    <a:lnT w="12700" cap="flat" cmpd="sng" algn="ctr">
                      <a:solidFill>
                        <a:srgbClr val="F9E4CF"/>
                      </a:solidFill>
                      <a:prstDash val="solid"/>
                      <a:round/>
                      <a:headEnd type="none" w="med" len="med"/>
                      <a:tailEnd type="none" w="med" len="med"/>
                    </a:lnT>
                    <a:lnB w="12700" cap="flat" cmpd="sng" algn="ctr">
                      <a:solidFill>
                        <a:srgbClr val="856451"/>
                      </a:solidFill>
                      <a:prstDash val="solid"/>
                      <a:round/>
                      <a:headEnd type="none" w="med" len="med"/>
                      <a:tailEnd type="none" w="med" len="med"/>
                    </a:lnB>
                  </a:tcPr>
                </a:tc>
                <a:tc>
                  <a:txBody>
                    <a:bodyPr/>
                    <a:lstStyle/>
                    <a:p>
                      <a:endParaRPr lang="en-AU" sz="900" dirty="0">
                        <a:solidFill>
                          <a:srgbClr val="000000"/>
                        </a:solidFill>
                        <a:latin typeface="+mn-lt"/>
                      </a:endParaRPr>
                    </a:p>
                  </a:txBody>
                  <a:tcPr marL="50413" marR="50413" marT="25199" marB="25199" anchor="ctr">
                    <a:lnL w="12700" cap="flat" cmpd="sng" algn="ctr">
                      <a:solidFill>
                        <a:srgbClr val="F9E4CF"/>
                      </a:solidFill>
                      <a:prstDash val="solid"/>
                      <a:round/>
                      <a:headEnd type="none" w="med" len="med"/>
                      <a:tailEnd type="none" w="med" len="med"/>
                    </a:lnL>
                    <a:lnR w="12700" cap="flat" cmpd="sng" algn="ctr">
                      <a:solidFill>
                        <a:srgbClr val="F9E4CF"/>
                      </a:solidFill>
                      <a:prstDash val="solid"/>
                      <a:round/>
                      <a:headEnd type="none" w="med" len="med"/>
                      <a:tailEnd type="none" w="med" len="med"/>
                    </a:lnR>
                    <a:lnT w="12700" cap="flat" cmpd="sng" algn="ctr">
                      <a:solidFill>
                        <a:srgbClr val="F9E4CF"/>
                      </a:solidFill>
                      <a:prstDash val="solid"/>
                      <a:round/>
                      <a:headEnd type="none" w="med" len="med"/>
                      <a:tailEnd type="none" w="med" len="med"/>
                    </a:lnT>
                    <a:lnB w="12700" cap="flat" cmpd="sng" algn="ctr">
                      <a:solidFill>
                        <a:srgbClr val="856451"/>
                      </a:solidFill>
                      <a:prstDash val="solid"/>
                      <a:round/>
                      <a:headEnd type="none" w="med" len="med"/>
                      <a:tailEnd type="none" w="med" len="med"/>
                    </a:lnB>
                  </a:tcPr>
                </a:tc>
                <a:tc>
                  <a:txBody>
                    <a:bodyPr/>
                    <a:lstStyle/>
                    <a:p>
                      <a:endParaRPr lang="en-AU" sz="900" dirty="0">
                        <a:solidFill>
                          <a:srgbClr val="000000"/>
                        </a:solidFill>
                        <a:latin typeface="+mn-lt"/>
                      </a:endParaRPr>
                    </a:p>
                  </a:txBody>
                  <a:tcPr marL="50413" marR="50413" marT="25199" marB="25199" anchor="ctr">
                    <a:lnL w="12700" cap="flat" cmpd="sng" algn="ctr">
                      <a:solidFill>
                        <a:srgbClr val="F9E4CF"/>
                      </a:solidFill>
                      <a:prstDash val="solid"/>
                      <a:round/>
                      <a:headEnd type="none" w="med" len="med"/>
                      <a:tailEnd type="none" w="med" len="med"/>
                    </a:lnL>
                    <a:lnR w="12700" cap="flat" cmpd="sng" algn="ctr">
                      <a:solidFill>
                        <a:srgbClr val="F9E4CF"/>
                      </a:solidFill>
                      <a:prstDash val="solid"/>
                      <a:round/>
                      <a:headEnd type="none" w="med" len="med"/>
                      <a:tailEnd type="none" w="med" len="med"/>
                    </a:lnR>
                    <a:lnT w="12700" cap="flat" cmpd="sng" algn="ctr">
                      <a:solidFill>
                        <a:srgbClr val="F9E4CF"/>
                      </a:solidFill>
                      <a:prstDash val="solid"/>
                      <a:round/>
                      <a:headEnd type="none" w="med" len="med"/>
                      <a:tailEnd type="none" w="med" len="med"/>
                    </a:lnT>
                    <a:lnB w="12700" cap="flat" cmpd="sng" algn="ctr">
                      <a:solidFill>
                        <a:srgbClr val="856451"/>
                      </a:solidFill>
                      <a:prstDash val="solid"/>
                      <a:round/>
                      <a:headEnd type="none" w="med" len="med"/>
                      <a:tailEnd type="none" w="med" len="med"/>
                    </a:lnB>
                  </a:tcPr>
                </a:tc>
                <a:tc>
                  <a:txBody>
                    <a:bodyPr/>
                    <a:lstStyle/>
                    <a:p>
                      <a:endParaRPr lang="en-AU" sz="900" dirty="0">
                        <a:solidFill>
                          <a:srgbClr val="000000"/>
                        </a:solidFill>
                        <a:latin typeface="+mn-lt"/>
                      </a:endParaRPr>
                    </a:p>
                  </a:txBody>
                  <a:tcPr marL="50413" marR="50413" marT="25199" marB="25199" anchor="ctr">
                    <a:lnL w="12700" cap="flat" cmpd="sng" algn="ctr">
                      <a:solidFill>
                        <a:srgbClr val="F9E4CF"/>
                      </a:solidFill>
                      <a:prstDash val="solid"/>
                      <a:round/>
                      <a:headEnd type="none" w="med" len="med"/>
                      <a:tailEnd type="none" w="med" len="med"/>
                    </a:lnL>
                    <a:lnR w="12700" cap="flat" cmpd="sng" algn="ctr">
                      <a:solidFill>
                        <a:srgbClr val="F9E4CF"/>
                      </a:solidFill>
                      <a:prstDash val="solid"/>
                      <a:round/>
                      <a:headEnd type="none" w="med" len="med"/>
                      <a:tailEnd type="none" w="med" len="med"/>
                    </a:lnR>
                    <a:lnT w="12700" cap="flat" cmpd="sng" algn="ctr">
                      <a:solidFill>
                        <a:srgbClr val="F9E4CF"/>
                      </a:solidFill>
                      <a:prstDash val="solid"/>
                      <a:round/>
                      <a:headEnd type="none" w="med" len="med"/>
                      <a:tailEnd type="none" w="med" len="med"/>
                    </a:lnT>
                    <a:lnB w="12700" cap="flat" cmpd="sng" algn="ctr">
                      <a:solidFill>
                        <a:srgbClr val="856451"/>
                      </a:solidFill>
                      <a:prstDash val="solid"/>
                      <a:round/>
                      <a:headEnd type="none" w="med" len="med"/>
                      <a:tailEnd type="none" w="med" len="med"/>
                    </a:lnB>
                  </a:tcPr>
                </a:tc>
                <a:tc vMerge="1">
                  <a:txBody>
                    <a:bodyPr/>
                    <a:lstStyle/>
                    <a:p>
                      <a:endParaRPr lang="en-AU"/>
                    </a:p>
                  </a:txBody>
                  <a:tcPr/>
                </a:tc>
                <a:extLst>
                  <a:ext uri="{0D108BD9-81ED-4DB2-BD59-A6C34878D82A}">
                    <a16:rowId xmlns:a16="http://schemas.microsoft.com/office/drawing/2014/main" xmlns="" val="10004"/>
                  </a:ext>
                </a:extLst>
              </a:tr>
              <a:tr h="614356">
                <a:tc rowSpan="3">
                  <a:txBody>
                    <a:bodyPr/>
                    <a:lstStyle/>
                    <a:p>
                      <a:pPr algn="ctr">
                        <a:spcAft>
                          <a:spcPts val="600"/>
                        </a:spcAft>
                      </a:pPr>
                      <a:r>
                        <a:rPr lang="en-AU" sz="900" dirty="0" smtClean="0"/>
                        <a:t>Involvement</a:t>
                      </a:r>
                    </a:p>
                    <a:p>
                      <a:pPr algn="ctr">
                        <a:spcAft>
                          <a:spcPts val="600"/>
                        </a:spcAft>
                      </a:pPr>
                      <a:endParaRPr lang="en-AU" sz="900" b="0" i="1" kern="1200" dirty="0" smtClean="0">
                        <a:solidFill>
                          <a:srgbClr val="000000"/>
                        </a:solidFill>
                        <a:latin typeface="+mn-lt"/>
                        <a:ea typeface="+mn-ea"/>
                        <a:cs typeface="+mn-cs"/>
                      </a:endParaRPr>
                    </a:p>
                  </a:txBody>
                  <a:tcPr marL="50413" marR="50413" marT="25199" marB="25199" anchor="ctr">
                    <a:lnT w="12700" cap="flat" cmpd="sng" algn="ctr">
                      <a:solidFill>
                        <a:srgbClr val="856451"/>
                      </a:solidFill>
                      <a:prstDash val="solid"/>
                      <a:round/>
                      <a:headEnd type="none" w="med" len="med"/>
                      <a:tailEnd type="none" w="med" len="med"/>
                    </a:lnT>
                    <a:lnB w="12700" cap="flat" cmpd="sng" algn="ctr">
                      <a:solidFill>
                        <a:srgbClr val="856451"/>
                      </a:solidFill>
                      <a:prstDash val="solid"/>
                      <a:round/>
                      <a:headEnd type="none" w="med" len="med"/>
                      <a:tailEnd type="none" w="med" len="med"/>
                    </a:lnB>
                  </a:tcPr>
                </a:tc>
                <a:tc>
                  <a:txBody>
                    <a:bodyPr/>
                    <a:lstStyle/>
                    <a:p>
                      <a:pPr marL="0" lvl="0" indent="0" algn="l">
                        <a:lnSpc>
                          <a:spcPct val="100000"/>
                        </a:lnSpc>
                        <a:spcBef>
                          <a:spcPts val="0"/>
                        </a:spcBef>
                        <a:spcAft>
                          <a:spcPts val="0"/>
                        </a:spcAft>
                        <a:buFont typeface="Symbol"/>
                        <a:buNone/>
                      </a:pPr>
                      <a:r>
                        <a:rPr lang="en-AU" sz="900" dirty="0" smtClean="0">
                          <a:effectLst/>
                        </a:rPr>
                        <a:t>I put</a:t>
                      </a:r>
                      <a:r>
                        <a:rPr lang="en-AU" sz="900" baseline="0" dirty="0" smtClean="0">
                          <a:effectLst/>
                        </a:rPr>
                        <a:t> myself in others’ shoes and ask them questions: I consider the needs and perspectives of others, by picturing myself in their situation. </a:t>
                      </a:r>
                      <a:endParaRPr lang="en-AU" sz="900" b="0" dirty="0">
                        <a:solidFill>
                          <a:srgbClr val="000000"/>
                        </a:solidFill>
                        <a:effectLst/>
                        <a:latin typeface="+mn-lt"/>
                      </a:endParaRPr>
                    </a:p>
                  </a:txBody>
                  <a:tcPr marL="50413" marR="50413" marT="25199" marB="25199" anchor="ctr">
                    <a:lnR w="12700" cap="flat" cmpd="sng" algn="ctr">
                      <a:solidFill>
                        <a:srgbClr val="F9E4CF"/>
                      </a:solidFill>
                      <a:prstDash val="solid"/>
                      <a:round/>
                      <a:headEnd type="none" w="med" len="med"/>
                      <a:tailEnd type="none" w="med" len="med"/>
                    </a:lnR>
                    <a:lnT w="12700" cap="flat" cmpd="sng" algn="ctr">
                      <a:solidFill>
                        <a:srgbClr val="856451"/>
                      </a:solidFill>
                      <a:prstDash val="solid"/>
                      <a:round/>
                      <a:headEnd type="none" w="med" len="med"/>
                      <a:tailEnd type="none" w="med" len="med"/>
                    </a:lnT>
                  </a:tcPr>
                </a:tc>
                <a:tc>
                  <a:txBody>
                    <a:bodyPr/>
                    <a:lstStyle/>
                    <a:p>
                      <a:endParaRPr lang="en-AU" sz="900" dirty="0">
                        <a:solidFill>
                          <a:srgbClr val="000000"/>
                        </a:solidFill>
                        <a:latin typeface="+mn-lt"/>
                      </a:endParaRPr>
                    </a:p>
                  </a:txBody>
                  <a:tcPr marL="50413" marR="50413" marT="25199" marB="25199" anchor="ctr">
                    <a:lnL w="12700" cap="flat" cmpd="sng" algn="ctr">
                      <a:solidFill>
                        <a:srgbClr val="F9E4CF"/>
                      </a:solidFill>
                      <a:prstDash val="solid"/>
                      <a:round/>
                      <a:headEnd type="none" w="med" len="med"/>
                      <a:tailEnd type="none" w="med" len="med"/>
                    </a:lnL>
                    <a:lnR w="12700" cap="flat" cmpd="sng" algn="ctr">
                      <a:solidFill>
                        <a:srgbClr val="F9E4CF"/>
                      </a:solidFill>
                      <a:prstDash val="solid"/>
                      <a:round/>
                      <a:headEnd type="none" w="med" len="med"/>
                      <a:tailEnd type="none" w="med" len="med"/>
                    </a:lnR>
                    <a:lnT w="12700" cap="flat" cmpd="sng" algn="ctr">
                      <a:solidFill>
                        <a:srgbClr val="856451"/>
                      </a:solidFill>
                      <a:prstDash val="solid"/>
                      <a:round/>
                      <a:headEnd type="none" w="med" len="med"/>
                      <a:tailEnd type="none" w="med" len="med"/>
                    </a:lnT>
                    <a:lnB w="12700" cap="flat" cmpd="sng" algn="ctr">
                      <a:solidFill>
                        <a:srgbClr val="F9E4CF"/>
                      </a:solidFill>
                      <a:prstDash val="solid"/>
                      <a:round/>
                      <a:headEnd type="none" w="med" len="med"/>
                      <a:tailEnd type="none" w="med" len="med"/>
                    </a:lnB>
                  </a:tcPr>
                </a:tc>
                <a:tc>
                  <a:txBody>
                    <a:bodyPr/>
                    <a:lstStyle/>
                    <a:p>
                      <a:endParaRPr lang="en-US"/>
                    </a:p>
                  </a:txBody>
                  <a:tcPr marL="50413" marR="50413" marT="25199" marB="25199" anchor="ctr">
                    <a:lnL w="12700" cap="flat" cmpd="sng" algn="ctr">
                      <a:solidFill>
                        <a:srgbClr val="F9E4CF"/>
                      </a:solidFill>
                      <a:prstDash val="solid"/>
                      <a:round/>
                      <a:headEnd type="none" w="med" len="med"/>
                      <a:tailEnd type="none" w="med" len="med"/>
                    </a:lnL>
                    <a:lnR w="12700" cap="flat" cmpd="sng" algn="ctr">
                      <a:solidFill>
                        <a:srgbClr val="F9E4CF"/>
                      </a:solidFill>
                      <a:prstDash val="solid"/>
                      <a:round/>
                      <a:headEnd type="none" w="med" len="med"/>
                      <a:tailEnd type="none" w="med" len="med"/>
                    </a:lnR>
                    <a:lnT w="12700" cap="flat" cmpd="sng" algn="ctr">
                      <a:solidFill>
                        <a:srgbClr val="856451"/>
                      </a:solidFill>
                      <a:prstDash val="solid"/>
                      <a:round/>
                      <a:headEnd type="none" w="med" len="med"/>
                      <a:tailEnd type="none" w="med" len="med"/>
                    </a:lnT>
                    <a:lnB w="12700" cap="flat" cmpd="sng" algn="ctr">
                      <a:solidFill>
                        <a:srgbClr val="F9E4CF"/>
                      </a:solidFill>
                      <a:prstDash val="solid"/>
                      <a:round/>
                      <a:headEnd type="none" w="med" len="med"/>
                      <a:tailEnd type="none" w="med" len="med"/>
                    </a:lnB>
                  </a:tcPr>
                </a:tc>
                <a:tc>
                  <a:txBody>
                    <a:bodyPr/>
                    <a:lstStyle/>
                    <a:p>
                      <a:endParaRPr lang="en-AU" sz="900" dirty="0">
                        <a:solidFill>
                          <a:srgbClr val="000000"/>
                        </a:solidFill>
                        <a:latin typeface="+mn-lt"/>
                      </a:endParaRPr>
                    </a:p>
                  </a:txBody>
                  <a:tcPr marL="50413" marR="50413" marT="25199" marB="25199" anchor="ctr">
                    <a:lnL w="12700" cap="flat" cmpd="sng" algn="ctr">
                      <a:solidFill>
                        <a:srgbClr val="F9E4CF"/>
                      </a:solidFill>
                      <a:prstDash val="solid"/>
                      <a:round/>
                      <a:headEnd type="none" w="med" len="med"/>
                      <a:tailEnd type="none" w="med" len="med"/>
                    </a:lnL>
                    <a:lnR w="12700" cap="flat" cmpd="sng" algn="ctr">
                      <a:solidFill>
                        <a:srgbClr val="F9E4CF"/>
                      </a:solidFill>
                      <a:prstDash val="solid"/>
                      <a:round/>
                      <a:headEnd type="none" w="med" len="med"/>
                      <a:tailEnd type="none" w="med" len="med"/>
                    </a:lnR>
                    <a:lnT w="12700" cap="flat" cmpd="sng" algn="ctr">
                      <a:solidFill>
                        <a:srgbClr val="856451"/>
                      </a:solidFill>
                      <a:prstDash val="solid"/>
                      <a:round/>
                      <a:headEnd type="none" w="med" len="med"/>
                      <a:tailEnd type="none" w="med" len="med"/>
                    </a:lnT>
                    <a:lnB w="12700" cap="flat" cmpd="sng" algn="ctr">
                      <a:solidFill>
                        <a:srgbClr val="F9E4CF"/>
                      </a:solidFill>
                      <a:prstDash val="solid"/>
                      <a:round/>
                      <a:headEnd type="none" w="med" len="med"/>
                      <a:tailEnd type="none" w="med" len="med"/>
                    </a:lnB>
                  </a:tcPr>
                </a:tc>
                <a:tc>
                  <a:txBody>
                    <a:bodyPr/>
                    <a:lstStyle/>
                    <a:p>
                      <a:endParaRPr lang="en-AU" sz="900" dirty="0">
                        <a:solidFill>
                          <a:srgbClr val="000000"/>
                        </a:solidFill>
                        <a:latin typeface="+mn-lt"/>
                      </a:endParaRPr>
                    </a:p>
                  </a:txBody>
                  <a:tcPr marL="50413" marR="50413" marT="25199" marB="25199" anchor="ctr">
                    <a:lnL w="12700" cap="flat" cmpd="sng" algn="ctr">
                      <a:solidFill>
                        <a:srgbClr val="F9E4CF"/>
                      </a:solidFill>
                      <a:prstDash val="solid"/>
                      <a:round/>
                      <a:headEnd type="none" w="med" len="med"/>
                      <a:tailEnd type="none" w="med" len="med"/>
                    </a:lnL>
                    <a:lnR w="12700" cap="flat" cmpd="sng" algn="ctr">
                      <a:solidFill>
                        <a:srgbClr val="F9E4CF"/>
                      </a:solidFill>
                      <a:prstDash val="solid"/>
                      <a:round/>
                      <a:headEnd type="none" w="med" len="med"/>
                      <a:tailEnd type="none" w="med" len="med"/>
                    </a:lnR>
                    <a:lnT w="12700" cap="flat" cmpd="sng" algn="ctr">
                      <a:solidFill>
                        <a:srgbClr val="856451"/>
                      </a:solidFill>
                      <a:prstDash val="solid"/>
                      <a:round/>
                      <a:headEnd type="none" w="med" len="med"/>
                      <a:tailEnd type="none" w="med" len="med"/>
                    </a:lnT>
                    <a:lnB w="12700" cap="flat" cmpd="sng" algn="ctr">
                      <a:solidFill>
                        <a:srgbClr val="F9E4CF"/>
                      </a:solidFill>
                      <a:prstDash val="solid"/>
                      <a:round/>
                      <a:headEnd type="none" w="med" len="med"/>
                      <a:tailEnd type="none" w="med" len="med"/>
                    </a:lnB>
                  </a:tcPr>
                </a:tc>
                <a:tc>
                  <a:txBody>
                    <a:bodyPr/>
                    <a:lstStyle/>
                    <a:p>
                      <a:endParaRPr lang="en-AU" sz="900" dirty="0">
                        <a:solidFill>
                          <a:srgbClr val="000000"/>
                        </a:solidFill>
                        <a:latin typeface="+mn-lt"/>
                      </a:endParaRPr>
                    </a:p>
                  </a:txBody>
                  <a:tcPr marL="50413" marR="50413" marT="25199" marB="25199" anchor="ctr">
                    <a:lnL w="12700" cap="flat" cmpd="sng" algn="ctr">
                      <a:solidFill>
                        <a:srgbClr val="F9E4CF"/>
                      </a:solidFill>
                      <a:prstDash val="solid"/>
                      <a:round/>
                      <a:headEnd type="none" w="med" len="med"/>
                      <a:tailEnd type="none" w="med" len="med"/>
                    </a:lnL>
                    <a:lnR w="12700" cap="flat" cmpd="sng" algn="ctr">
                      <a:solidFill>
                        <a:srgbClr val="F9E4CF"/>
                      </a:solidFill>
                      <a:prstDash val="solid"/>
                      <a:round/>
                      <a:headEnd type="none" w="med" len="med"/>
                      <a:tailEnd type="none" w="med" len="med"/>
                    </a:lnR>
                    <a:lnT w="12700" cap="flat" cmpd="sng" algn="ctr">
                      <a:solidFill>
                        <a:srgbClr val="856451"/>
                      </a:solidFill>
                      <a:prstDash val="solid"/>
                      <a:round/>
                      <a:headEnd type="none" w="med" len="med"/>
                      <a:tailEnd type="none" w="med" len="med"/>
                    </a:lnT>
                    <a:lnB w="12700" cap="flat" cmpd="sng" algn="ctr">
                      <a:solidFill>
                        <a:srgbClr val="F9E4CF"/>
                      </a:solidFill>
                      <a:prstDash val="solid"/>
                      <a:round/>
                      <a:headEnd type="none" w="med" len="med"/>
                      <a:tailEnd type="none" w="med" len="med"/>
                    </a:lnB>
                  </a:tcPr>
                </a:tc>
                <a:tc rowSpan="3">
                  <a:txBody>
                    <a:bodyPr/>
                    <a:lstStyle/>
                    <a:p>
                      <a:pPr marL="72000" lvl="0" indent="-72000">
                        <a:buFont typeface="Wingdings" panose="05000000000000000000" pitchFamily="2" charset="2"/>
                        <a:buChar char="ü"/>
                      </a:pPr>
                      <a:endParaRPr lang="en-AU" sz="900" kern="1200" baseline="0" dirty="0" smtClean="0">
                        <a:solidFill>
                          <a:srgbClr val="000000"/>
                        </a:solidFill>
                        <a:effectLst/>
                      </a:endParaRPr>
                    </a:p>
                  </a:txBody>
                  <a:tcPr marL="50413" marR="50413" marT="25199" marB="25199" anchor="ctr">
                    <a:lnL w="12700" cap="flat" cmpd="sng" algn="ctr">
                      <a:solidFill>
                        <a:srgbClr val="F9E4CF"/>
                      </a:solidFill>
                      <a:prstDash val="solid"/>
                      <a:round/>
                      <a:headEnd type="none" w="med" len="med"/>
                      <a:tailEnd type="none" w="med" len="med"/>
                    </a:lnL>
                    <a:lnT w="12700" cap="flat" cmpd="sng" algn="ctr">
                      <a:solidFill>
                        <a:srgbClr val="856451"/>
                      </a:solidFill>
                      <a:prstDash val="solid"/>
                      <a:round/>
                      <a:headEnd type="none" w="med" len="med"/>
                      <a:tailEnd type="none" w="med" len="med"/>
                    </a:lnT>
                    <a:lnB w="12700" cap="flat" cmpd="sng" algn="ctr">
                      <a:solidFill>
                        <a:srgbClr val="856451"/>
                      </a:solidFill>
                      <a:prstDash val="solid"/>
                      <a:round/>
                      <a:headEnd type="none" w="med" len="med"/>
                      <a:tailEnd type="none" w="med" len="med"/>
                    </a:lnB>
                  </a:tcPr>
                </a:tc>
                <a:extLst>
                  <a:ext uri="{0D108BD9-81ED-4DB2-BD59-A6C34878D82A}">
                    <a16:rowId xmlns:a16="http://schemas.microsoft.com/office/drawing/2014/main" xmlns="" val="10005"/>
                  </a:ext>
                </a:extLst>
              </a:tr>
              <a:tr h="597514">
                <a:tc vMerge="1">
                  <a:txBody>
                    <a:bodyPr/>
                    <a:lstStyle/>
                    <a:p>
                      <a:endParaRPr lang="en-US"/>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AU" sz="900" dirty="0" smtClean="0"/>
                        <a:t>I</a:t>
                      </a:r>
                      <a:r>
                        <a:rPr lang="en-AU" sz="900" baseline="0" dirty="0" smtClean="0"/>
                        <a:t> seek to find mutually beneficial solutions: It’s more important that we find an outcome that benefits both of us.</a:t>
                      </a:r>
                      <a:endParaRPr lang="en-AU" sz="900" b="1" dirty="0" smtClean="0">
                        <a:solidFill>
                          <a:srgbClr val="000000"/>
                        </a:solidFill>
                        <a:latin typeface="+mn-lt"/>
                      </a:endParaRPr>
                    </a:p>
                  </a:txBody>
                  <a:tcPr marL="50413" marR="50413" marT="25199" marB="25199" anchor="ctr">
                    <a:lnR w="12700" cap="flat" cmpd="sng" algn="ctr">
                      <a:solidFill>
                        <a:srgbClr val="F9E4CF"/>
                      </a:solidFill>
                      <a:prstDash val="solid"/>
                      <a:round/>
                      <a:headEnd type="none" w="med" len="med"/>
                      <a:tailEnd type="none" w="med" len="med"/>
                    </a:lnR>
                  </a:tcPr>
                </a:tc>
                <a:tc>
                  <a:txBody>
                    <a:bodyPr/>
                    <a:lstStyle/>
                    <a:p>
                      <a:endParaRPr lang="en-AU" sz="900" dirty="0">
                        <a:solidFill>
                          <a:srgbClr val="000000"/>
                        </a:solidFill>
                        <a:latin typeface="+mn-lt"/>
                      </a:endParaRPr>
                    </a:p>
                  </a:txBody>
                  <a:tcPr marL="50413" marR="50413" marT="25199" marB="25199" anchor="ctr">
                    <a:lnL w="12700" cap="flat" cmpd="sng" algn="ctr">
                      <a:solidFill>
                        <a:srgbClr val="F9E4CF"/>
                      </a:solidFill>
                      <a:prstDash val="solid"/>
                      <a:round/>
                      <a:headEnd type="none" w="med" len="med"/>
                      <a:tailEnd type="none" w="med" len="med"/>
                    </a:lnL>
                    <a:lnR w="12700" cap="flat" cmpd="sng" algn="ctr">
                      <a:solidFill>
                        <a:srgbClr val="F9E4CF"/>
                      </a:solidFill>
                      <a:prstDash val="solid"/>
                      <a:round/>
                      <a:headEnd type="none" w="med" len="med"/>
                      <a:tailEnd type="none" w="med" len="med"/>
                    </a:lnR>
                    <a:lnT w="12700" cap="flat" cmpd="sng" algn="ctr">
                      <a:solidFill>
                        <a:srgbClr val="F9E4CF"/>
                      </a:solidFill>
                      <a:prstDash val="solid"/>
                      <a:round/>
                      <a:headEnd type="none" w="med" len="med"/>
                      <a:tailEnd type="none" w="med" len="med"/>
                    </a:lnT>
                    <a:lnB w="12700" cap="flat" cmpd="sng" algn="ctr">
                      <a:solidFill>
                        <a:srgbClr val="F9E4CF"/>
                      </a:solidFill>
                      <a:prstDash val="solid"/>
                      <a:round/>
                      <a:headEnd type="none" w="med" len="med"/>
                      <a:tailEnd type="none" w="med" len="med"/>
                    </a:lnB>
                  </a:tcPr>
                </a:tc>
                <a:tc>
                  <a:txBody>
                    <a:bodyPr/>
                    <a:lstStyle/>
                    <a:p>
                      <a:endParaRPr lang="en-US"/>
                    </a:p>
                  </a:txBody>
                  <a:tcPr marL="50413" marR="50413" marT="25199" marB="25199" anchor="ctr">
                    <a:lnL w="12700" cap="flat" cmpd="sng" algn="ctr">
                      <a:solidFill>
                        <a:srgbClr val="F9E4CF"/>
                      </a:solidFill>
                      <a:prstDash val="solid"/>
                      <a:round/>
                      <a:headEnd type="none" w="med" len="med"/>
                      <a:tailEnd type="none" w="med" len="med"/>
                    </a:lnL>
                    <a:lnR w="12700" cap="flat" cmpd="sng" algn="ctr">
                      <a:solidFill>
                        <a:srgbClr val="F9E4CF"/>
                      </a:solidFill>
                      <a:prstDash val="solid"/>
                      <a:round/>
                      <a:headEnd type="none" w="med" len="med"/>
                      <a:tailEnd type="none" w="med" len="med"/>
                    </a:lnR>
                    <a:lnT w="12700" cap="flat" cmpd="sng" algn="ctr">
                      <a:solidFill>
                        <a:srgbClr val="F9E4CF"/>
                      </a:solidFill>
                      <a:prstDash val="solid"/>
                      <a:round/>
                      <a:headEnd type="none" w="med" len="med"/>
                      <a:tailEnd type="none" w="med" len="med"/>
                    </a:lnT>
                    <a:lnB w="12700" cap="flat" cmpd="sng" algn="ctr">
                      <a:solidFill>
                        <a:srgbClr val="F9E4CF"/>
                      </a:solidFill>
                      <a:prstDash val="solid"/>
                      <a:round/>
                      <a:headEnd type="none" w="med" len="med"/>
                      <a:tailEnd type="none" w="med" len="med"/>
                    </a:lnB>
                  </a:tcPr>
                </a:tc>
                <a:tc>
                  <a:txBody>
                    <a:bodyPr/>
                    <a:lstStyle/>
                    <a:p>
                      <a:endParaRPr lang="en-AU" sz="900" dirty="0">
                        <a:solidFill>
                          <a:srgbClr val="000000"/>
                        </a:solidFill>
                        <a:latin typeface="+mn-lt"/>
                      </a:endParaRPr>
                    </a:p>
                  </a:txBody>
                  <a:tcPr marL="50413" marR="50413" marT="25199" marB="25199" anchor="ctr">
                    <a:lnL w="12700" cap="flat" cmpd="sng" algn="ctr">
                      <a:solidFill>
                        <a:srgbClr val="F9E4CF"/>
                      </a:solidFill>
                      <a:prstDash val="solid"/>
                      <a:round/>
                      <a:headEnd type="none" w="med" len="med"/>
                      <a:tailEnd type="none" w="med" len="med"/>
                    </a:lnL>
                    <a:lnR w="12700" cap="flat" cmpd="sng" algn="ctr">
                      <a:solidFill>
                        <a:srgbClr val="F9E4CF"/>
                      </a:solidFill>
                      <a:prstDash val="solid"/>
                      <a:round/>
                      <a:headEnd type="none" w="med" len="med"/>
                      <a:tailEnd type="none" w="med" len="med"/>
                    </a:lnR>
                    <a:lnT w="12700" cap="flat" cmpd="sng" algn="ctr">
                      <a:solidFill>
                        <a:srgbClr val="F9E4CF"/>
                      </a:solidFill>
                      <a:prstDash val="solid"/>
                      <a:round/>
                      <a:headEnd type="none" w="med" len="med"/>
                      <a:tailEnd type="none" w="med" len="med"/>
                    </a:lnT>
                    <a:lnB w="12700" cap="flat" cmpd="sng" algn="ctr">
                      <a:solidFill>
                        <a:srgbClr val="F9E4CF"/>
                      </a:solidFill>
                      <a:prstDash val="solid"/>
                      <a:round/>
                      <a:headEnd type="none" w="med" len="med"/>
                      <a:tailEnd type="none" w="med" len="med"/>
                    </a:lnB>
                  </a:tcPr>
                </a:tc>
                <a:tc>
                  <a:txBody>
                    <a:bodyPr/>
                    <a:lstStyle/>
                    <a:p>
                      <a:endParaRPr lang="en-AU" sz="900" dirty="0">
                        <a:solidFill>
                          <a:srgbClr val="000000"/>
                        </a:solidFill>
                        <a:latin typeface="+mn-lt"/>
                      </a:endParaRPr>
                    </a:p>
                  </a:txBody>
                  <a:tcPr marL="50413" marR="50413" marT="25199" marB="25199" anchor="ctr">
                    <a:lnL w="12700" cap="flat" cmpd="sng" algn="ctr">
                      <a:solidFill>
                        <a:srgbClr val="F9E4CF"/>
                      </a:solidFill>
                      <a:prstDash val="solid"/>
                      <a:round/>
                      <a:headEnd type="none" w="med" len="med"/>
                      <a:tailEnd type="none" w="med" len="med"/>
                    </a:lnL>
                    <a:lnR w="12700" cap="flat" cmpd="sng" algn="ctr">
                      <a:solidFill>
                        <a:srgbClr val="F9E4CF"/>
                      </a:solidFill>
                      <a:prstDash val="solid"/>
                      <a:round/>
                      <a:headEnd type="none" w="med" len="med"/>
                      <a:tailEnd type="none" w="med" len="med"/>
                    </a:lnR>
                    <a:lnT w="12700" cap="flat" cmpd="sng" algn="ctr">
                      <a:solidFill>
                        <a:srgbClr val="F9E4CF"/>
                      </a:solidFill>
                      <a:prstDash val="solid"/>
                      <a:round/>
                      <a:headEnd type="none" w="med" len="med"/>
                      <a:tailEnd type="none" w="med" len="med"/>
                    </a:lnT>
                    <a:lnB w="12700" cap="flat" cmpd="sng" algn="ctr">
                      <a:solidFill>
                        <a:srgbClr val="F9E4CF"/>
                      </a:solidFill>
                      <a:prstDash val="solid"/>
                      <a:round/>
                      <a:headEnd type="none" w="med" len="med"/>
                      <a:tailEnd type="none" w="med" len="med"/>
                    </a:lnB>
                  </a:tcPr>
                </a:tc>
                <a:tc>
                  <a:txBody>
                    <a:bodyPr/>
                    <a:lstStyle/>
                    <a:p>
                      <a:endParaRPr lang="en-AU" sz="900" dirty="0">
                        <a:solidFill>
                          <a:srgbClr val="000000"/>
                        </a:solidFill>
                        <a:latin typeface="+mn-lt"/>
                      </a:endParaRPr>
                    </a:p>
                  </a:txBody>
                  <a:tcPr marL="50413" marR="50413" marT="25199" marB="25199" anchor="ctr">
                    <a:lnL w="12700" cap="flat" cmpd="sng" algn="ctr">
                      <a:solidFill>
                        <a:srgbClr val="F9E4CF"/>
                      </a:solidFill>
                      <a:prstDash val="solid"/>
                      <a:round/>
                      <a:headEnd type="none" w="med" len="med"/>
                      <a:tailEnd type="none" w="med" len="med"/>
                    </a:lnL>
                    <a:lnR w="12700" cap="flat" cmpd="sng" algn="ctr">
                      <a:solidFill>
                        <a:srgbClr val="F9E4CF"/>
                      </a:solidFill>
                      <a:prstDash val="solid"/>
                      <a:round/>
                      <a:headEnd type="none" w="med" len="med"/>
                      <a:tailEnd type="none" w="med" len="med"/>
                    </a:lnR>
                    <a:lnT w="12700" cap="flat" cmpd="sng" algn="ctr">
                      <a:solidFill>
                        <a:srgbClr val="F9E4CF"/>
                      </a:solidFill>
                      <a:prstDash val="solid"/>
                      <a:round/>
                      <a:headEnd type="none" w="med" len="med"/>
                      <a:tailEnd type="none" w="med" len="med"/>
                    </a:lnT>
                    <a:lnB w="12700" cap="flat" cmpd="sng" algn="ctr">
                      <a:solidFill>
                        <a:srgbClr val="F9E4CF"/>
                      </a:solidFill>
                      <a:prstDash val="solid"/>
                      <a:round/>
                      <a:headEnd type="none" w="med" len="med"/>
                      <a:tailEnd type="none" w="med" len="med"/>
                    </a:lnB>
                  </a:tcPr>
                </a:tc>
                <a:tc vMerge="1">
                  <a:txBody>
                    <a:bodyPr/>
                    <a:lstStyle/>
                    <a:p>
                      <a:endParaRPr lang="en-AU"/>
                    </a:p>
                  </a:txBody>
                  <a:tcPr/>
                </a:tc>
                <a:extLst>
                  <a:ext uri="{0D108BD9-81ED-4DB2-BD59-A6C34878D82A}">
                    <a16:rowId xmlns:a16="http://schemas.microsoft.com/office/drawing/2014/main" xmlns="" val="10006"/>
                  </a:ext>
                </a:extLst>
              </a:tr>
              <a:tr h="473689">
                <a:tc vMerge="1">
                  <a:txBody>
                    <a:bodyPr/>
                    <a:lstStyle/>
                    <a:p>
                      <a:endParaRPr lang="en-US"/>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AU" sz="900" dirty="0" smtClean="0">
                          <a:effectLst/>
                        </a:rPr>
                        <a:t>I achieve my goals</a:t>
                      </a:r>
                      <a:r>
                        <a:rPr lang="en-AU" sz="900" baseline="0" dirty="0" smtClean="0">
                          <a:effectLst/>
                        </a:rPr>
                        <a:t> </a:t>
                      </a:r>
                      <a:r>
                        <a:rPr lang="en-AU" sz="900" dirty="0" smtClean="0">
                          <a:effectLst/>
                        </a:rPr>
                        <a:t>by helping</a:t>
                      </a:r>
                      <a:r>
                        <a:rPr lang="en-AU" sz="900" baseline="0" dirty="0" smtClean="0">
                          <a:effectLst/>
                        </a:rPr>
                        <a:t> others to achieve theirs: I like achieving, but I see it as an outcome not a goal.</a:t>
                      </a:r>
                      <a:endParaRPr lang="en-AU" sz="900" b="0" dirty="0" smtClean="0">
                        <a:solidFill>
                          <a:srgbClr val="000000"/>
                        </a:solidFill>
                        <a:effectLst/>
                        <a:latin typeface="+mn-lt"/>
                      </a:endParaRPr>
                    </a:p>
                  </a:txBody>
                  <a:tcPr marL="50413" marR="50413" marT="25199" marB="25199" anchor="ctr">
                    <a:lnR w="12700" cap="flat" cmpd="sng" algn="ctr">
                      <a:solidFill>
                        <a:srgbClr val="F9E4CF"/>
                      </a:solidFill>
                      <a:prstDash val="solid"/>
                      <a:round/>
                      <a:headEnd type="none" w="med" len="med"/>
                      <a:tailEnd type="none" w="med" len="med"/>
                    </a:lnR>
                    <a:lnB w="12700" cap="flat" cmpd="sng" algn="ctr">
                      <a:solidFill>
                        <a:srgbClr val="856451"/>
                      </a:solidFill>
                      <a:prstDash val="solid"/>
                      <a:round/>
                      <a:headEnd type="none" w="med" len="med"/>
                      <a:tailEnd type="none" w="med" len="med"/>
                    </a:lnB>
                  </a:tcPr>
                </a:tc>
                <a:tc>
                  <a:txBody>
                    <a:bodyPr/>
                    <a:lstStyle/>
                    <a:p>
                      <a:endParaRPr lang="en-AU" sz="900" dirty="0">
                        <a:solidFill>
                          <a:srgbClr val="000000"/>
                        </a:solidFill>
                        <a:latin typeface="+mn-lt"/>
                      </a:endParaRPr>
                    </a:p>
                  </a:txBody>
                  <a:tcPr marL="50413" marR="50413" marT="25199" marB="25199" anchor="ctr">
                    <a:lnL w="12700" cap="flat" cmpd="sng" algn="ctr">
                      <a:solidFill>
                        <a:srgbClr val="F9E4CF"/>
                      </a:solidFill>
                      <a:prstDash val="solid"/>
                      <a:round/>
                      <a:headEnd type="none" w="med" len="med"/>
                      <a:tailEnd type="none" w="med" len="med"/>
                    </a:lnL>
                    <a:lnR w="12700" cap="flat" cmpd="sng" algn="ctr">
                      <a:solidFill>
                        <a:srgbClr val="F9E4CF"/>
                      </a:solidFill>
                      <a:prstDash val="solid"/>
                      <a:round/>
                      <a:headEnd type="none" w="med" len="med"/>
                      <a:tailEnd type="none" w="med" len="med"/>
                    </a:lnR>
                    <a:lnT w="12700" cap="flat" cmpd="sng" algn="ctr">
                      <a:solidFill>
                        <a:srgbClr val="F9E4CF"/>
                      </a:solidFill>
                      <a:prstDash val="solid"/>
                      <a:round/>
                      <a:headEnd type="none" w="med" len="med"/>
                      <a:tailEnd type="none" w="med" len="med"/>
                    </a:lnT>
                    <a:lnB w="12700" cap="flat" cmpd="sng" algn="ctr">
                      <a:solidFill>
                        <a:srgbClr val="856451"/>
                      </a:solidFill>
                      <a:prstDash val="solid"/>
                      <a:round/>
                      <a:headEnd type="none" w="med" len="med"/>
                      <a:tailEnd type="none" w="med" len="med"/>
                    </a:lnB>
                  </a:tcPr>
                </a:tc>
                <a:tc>
                  <a:txBody>
                    <a:bodyPr/>
                    <a:lstStyle/>
                    <a:p>
                      <a:endParaRPr lang="en-US"/>
                    </a:p>
                  </a:txBody>
                  <a:tcPr marL="50413" marR="50413" marT="25199" marB="25199" anchor="ctr">
                    <a:lnL w="12700" cap="flat" cmpd="sng" algn="ctr">
                      <a:solidFill>
                        <a:srgbClr val="F9E4CF"/>
                      </a:solidFill>
                      <a:prstDash val="solid"/>
                      <a:round/>
                      <a:headEnd type="none" w="med" len="med"/>
                      <a:tailEnd type="none" w="med" len="med"/>
                    </a:lnL>
                    <a:lnR w="12700" cap="flat" cmpd="sng" algn="ctr">
                      <a:solidFill>
                        <a:srgbClr val="F9E4CF"/>
                      </a:solidFill>
                      <a:prstDash val="solid"/>
                      <a:round/>
                      <a:headEnd type="none" w="med" len="med"/>
                      <a:tailEnd type="none" w="med" len="med"/>
                    </a:lnR>
                    <a:lnT w="12700" cap="flat" cmpd="sng" algn="ctr">
                      <a:solidFill>
                        <a:srgbClr val="F9E4CF"/>
                      </a:solidFill>
                      <a:prstDash val="solid"/>
                      <a:round/>
                      <a:headEnd type="none" w="med" len="med"/>
                      <a:tailEnd type="none" w="med" len="med"/>
                    </a:lnT>
                    <a:lnB w="12700" cap="flat" cmpd="sng" algn="ctr">
                      <a:solidFill>
                        <a:srgbClr val="856451"/>
                      </a:solidFill>
                      <a:prstDash val="solid"/>
                      <a:round/>
                      <a:headEnd type="none" w="med" len="med"/>
                      <a:tailEnd type="none" w="med" len="med"/>
                    </a:lnB>
                  </a:tcPr>
                </a:tc>
                <a:tc>
                  <a:txBody>
                    <a:bodyPr/>
                    <a:lstStyle/>
                    <a:p>
                      <a:endParaRPr lang="en-AU" sz="900" dirty="0">
                        <a:solidFill>
                          <a:srgbClr val="000000"/>
                        </a:solidFill>
                        <a:latin typeface="+mn-lt"/>
                      </a:endParaRPr>
                    </a:p>
                  </a:txBody>
                  <a:tcPr marL="50413" marR="50413" marT="25199" marB="25199" anchor="ctr">
                    <a:lnL w="12700" cap="flat" cmpd="sng" algn="ctr">
                      <a:solidFill>
                        <a:srgbClr val="F9E4CF"/>
                      </a:solidFill>
                      <a:prstDash val="solid"/>
                      <a:round/>
                      <a:headEnd type="none" w="med" len="med"/>
                      <a:tailEnd type="none" w="med" len="med"/>
                    </a:lnL>
                    <a:lnR w="12700" cap="flat" cmpd="sng" algn="ctr">
                      <a:solidFill>
                        <a:srgbClr val="F9E4CF"/>
                      </a:solidFill>
                      <a:prstDash val="solid"/>
                      <a:round/>
                      <a:headEnd type="none" w="med" len="med"/>
                      <a:tailEnd type="none" w="med" len="med"/>
                    </a:lnR>
                    <a:lnT w="12700" cap="flat" cmpd="sng" algn="ctr">
                      <a:solidFill>
                        <a:srgbClr val="F9E4CF"/>
                      </a:solidFill>
                      <a:prstDash val="solid"/>
                      <a:round/>
                      <a:headEnd type="none" w="med" len="med"/>
                      <a:tailEnd type="none" w="med" len="med"/>
                    </a:lnT>
                    <a:lnB w="12700" cap="flat" cmpd="sng" algn="ctr">
                      <a:solidFill>
                        <a:srgbClr val="856451"/>
                      </a:solidFill>
                      <a:prstDash val="solid"/>
                      <a:round/>
                      <a:headEnd type="none" w="med" len="med"/>
                      <a:tailEnd type="none" w="med" len="med"/>
                    </a:lnB>
                  </a:tcPr>
                </a:tc>
                <a:tc>
                  <a:txBody>
                    <a:bodyPr/>
                    <a:lstStyle/>
                    <a:p>
                      <a:endParaRPr lang="en-AU" sz="900" dirty="0">
                        <a:solidFill>
                          <a:srgbClr val="000000"/>
                        </a:solidFill>
                        <a:latin typeface="+mn-lt"/>
                      </a:endParaRPr>
                    </a:p>
                  </a:txBody>
                  <a:tcPr marL="50413" marR="50413" marT="25199" marB="25199" anchor="ctr">
                    <a:lnL w="12700" cap="flat" cmpd="sng" algn="ctr">
                      <a:solidFill>
                        <a:srgbClr val="F9E4CF"/>
                      </a:solidFill>
                      <a:prstDash val="solid"/>
                      <a:round/>
                      <a:headEnd type="none" w="med" len="med"/>
                      <a:tailEnd type="none" w="med" len="med"/>
                    </a:lnL>
                    <a:lnR w="12700" cap="flat" cmpd="sng" algn="ctr">
                      <a:solidFill>
                        <a:srgbClr val="F9E4CF"/>
                      </a:solidFill>
                      <a:prstDash val="solid"/>
                      <a:round/>
                      <a:headEnd type="none" w="med" len="med"/>
                      <a:tailEnd type="none" w="med" len="med"/>
                    </a:lnR>
                    <a:lnT w="12700" cap="flat" cmpd="sng" algn="ctr">
                      <a:solidFill>
                        <a:srgbClr val="F9E4CF"/>
                      </a:solidFill>
                      <a:prstDash val="solid"/>
                      <a:round/>
                      <a:headEnd type="none" w="med" len="med"/>
                      <a:tailEnd type="none" w="med" len="med"/>
                    </a:lnT>
                    <a:lnB w="12700" cap="flat" cmpd="sng" algn="ctr">
                      <a:solidFill>
                        <a:srgbClr val="856451"/>
                      </a:solidFill>
                      <a:prstDash val="solid"/>
                      <a:round/>
                      <a:headEnd type="none" w="med" len="med"/>
                      <a:tailEnd type="none" w="med" len="med"/>
                    </a:lnB>
                  </a:tcPr>
                </a:tc>
                <a:tc>
                  <a:txBody>
                    <a:bodyPr/>
                    <a:lstStyle/>
                    <a:p>
                      <a:endParaRPr lang="en-AU" sz="900" dirty="0">
                        <a:solidFill>
                          <a:srgbClr val="000000"/>
                        </a:solidFill>
                        <a:latin typeface="+mn-lt"/>
                      </a:endParaRPr>
                    </a:p>
                  </a:txBody>
                  <a:tcPr marL="50413" marR="50413" marT="25199" marB="25199" anchor="ctr">
                    <a:lnL w="12700" cap="flat" cmpd="sng" algn="ctr">
                      <a:solidFill>
                        <a:srgbClr val="F9E4CF"/>
                      </a:solidFill>
                      <a:prstDash val="solid"/>
                      <a:round/>
                      <a:headEnd type="none" w="med" len="med"/>
                      <a:tailEnd type="none" w="med" len="med"/>
                    </a:lnL>
                    <a:lnR w="12700" cap="flat" cmpd="sng" algn="ctr">
                      <a:solidFill>
                        <a:srgbClr val="F9E4CF"/>
                      </a:solidFill>
                      <a:prstDash val="solid"/>
                      <a:round/>
                      <a:headEnd type="none" w="med" len="med"/>
                      <a:tailEnd type="none" w="med" len="med"/>
                    </a:lnR>
                    <a:lnT w="12700" cap="flat" cmpd="sng" algn="ctr">
                      <a:solidFill>
                        <a:srgbClr val="F9E4CF"/>
                      </a:solidFill>
                      <a:prstDash val="solid"/>
                      <a:round/>
                      <a:headEnd type="none" w="med" len="med"/>
                      <a:tailEnd type="none" w="med" len="med"/>
                    </a:lnT>
                    <a:lnB w="12700" cap="flat" cmpd="sng" algn="ctr">
                      <a:solidFill>
                        <a:srgbClr val="856451"/>
                      </a:solidFill>
                      <a:prstDash val="solid"/>
                      <a:round/>
                      <a:headEnd type="none" w="med" len="med"/>
                      <a:tailEnd type="none" w="med" len="med"/>
                    </a:lnB>
                  </a:tcPr>
                </a:tc>
                <a:tc vMerge="1">
                  <a:txBody>
                    <a:bodyPr/>
                    <a:lstStyle/>
                    <a:p>
                      <a:endParaRPr lang="en-AU"/>
                    </a:p>
                  </a:txBody>
                  <a:tcPr/>
                </a:tc>
                <a:extLst>
                  <a:ext uri="{0D108BD9-81ED-4DB2-BD59-A6C34878D82A}">
                    <a16:rowId xmlns:a16="http://schemas.microsoft.com/office/drawing/2014/main" xmlns="" val="10007"/>
                  </a:ext>
                </a:extLst>
              </a:tr>
              <a:tr h="473689">
                <a:tc rowSpan="3">
                  <a:txBody>
                    <a:bodyPr/>
                    <a:lstStyle/>
                    <a:p>
                      <a:pPr algn="ctr">
                        <a:spcAft>
                          <a:spcPts val="600"/>
                        </a:spcAft>
                      </a:pPr>
                      <a:r>
                        <a:rPr lang="en-AU" sz="900" dirty="0" smtClean="0"/>
                        <a:t>Sincerity</a:t>
                      </a:r>
                    </a:p>
                  </a:txBody>
                  <a:tcPr marL="50413" marR="50413" marT="25199" marB="25199" anchor="ctr">
                    <a:lnT w="12700" cap="flat" cmpd="sng" algn="ctr">
                      <a:solidFill>
                        <a:srgbClr val="856451"/>
                      </a:solidFill>
                      <a:prstDash val="solid"/>
                      <a:round/>
                      <a:headEnd type="none" w="med" len="med"/>
                      <a:tailEnd type="none" w="med" len="med"/>
                    </a:lnT>
                    <a:lnB w="12700" cap="flat" cmpd="sng" algn="ctr">
                      <a:solidFill>
                        <a:srgbClr val="856451"/>
                      </a:solidFill>
                      <a:prstDash val="solid"/>
                      <a:round/>
                      <a:headEnd type="none" w="med" len="med"/>
                      <a:tailEnd type="none" w="med" len="med"/>
                    </a:lnB>
                  </a:tcPr>
                </a:tc>
                <a:tc>
                  <a:txBody>
                    <a:bodyPr/>
                    <a:lstStyle/>
                    <a:p>
                      <a:pPr marL="0" lvl="0" indent="0" algn="l">
                        <a:lnSpc>
                          <a:spcPct val="100000"/>
                        </a:lnSpc>
                        <a:spcBef>
                          <a:spcPts val="0"/>
                        </a:spcBef>
                        <a:spcAft>
                          <a:spcPts val="0"/>
                        </a:spcAft>
                        <a:buFont typeface="Symbol"/>
                        <a:buNone/>
                      </a:pPr>
                      <a:r>
                        <a:rPr lang="en-AU" sz="900" dirty="0" smtClean="0">
                          <a:effectLst/>
                        </a:rPr>
                        <a:t>I make an effort to get to know people</a:t>
                      </a:r>
                      <a:r>
                        <a:rPr lang="en-AU" sz="900" baseline="0" dirty="0" smtClean="0">
                          <a:effectLst/>
                        </a:rPr>
                        <a:t>: I take an interest in others, I ask questions to find out what’s important to them. </a:t>
                      </a:r>
                      <a:endParaRPr lang="en-AU" sz="900" baseline="0" dirty="0" smtClean="0">
                        <a:solidFill>
                          <a:srgbClr val="000000"/>
                        </a:solidFill>
                        <a:effectLst/>
                      </a:endParaRPr>
                    </a:p>
                  </a:txBody>
                  <a:tcPr marL="50413" marR="50413" marT="25199" marB="25199" anchor="ctr">
                    <a:lnR w="12700" cap="flat" cmpd="sng" algn="ctr">
                      <a:solidFill>
                        <a:srgbClr val="F9E4CF"/>
                      </a:solidFill>
                      <a:prstDash val="solid"/>
                      <a:round/>
                      <a:headEnd type="none" w="med" len="med"/>
                      <a:tailEnd type="none" w="med" len="med"/>
                    </a:lnR>
                    <a:lnT w="12700" cap="flat" cmpd="sng" algn="ctr">
                      <a:solidFill>
                        <a:srgbClr val="856451"/>
                      </a:solidFill>
                      <a:prstDash val="solid"/>
                      <a:round/>
                      <a:headEnd type="none" w="med" len="med"/>
                      <a:tailEnd type="none" w="med" len="med"/>
                    </a:lnT>
                  </a:tcPr>
                </a:tc>
                <a:tc>
                  <a:txBody>
                    <a:bodyPr/>
                    <a:lstStyle/>
                    <a:p>
                      <a:endParaRPr lang="en-US" sz="900"/>
                    </a:p>
                  </a:txBody>
                  <a:tcPr marL="50413" marR="50413" marT="25199" marB="25199" anchor="ctr">
                    <a:lnL w="12700" cap="flat" cmpd="sng" algn="ctr">
                      <a:solidFill>
                        <a:srgbClr val="F9E4CF"/>
                      </a:solidFill>
                      <a:prstDash val="solid"/>
                      <a:round/>
                      <a:headEnd type="none" w="med" len="med"/>
                      <a:tailEnd type="none" w="med" len="med"/>
                    </a:lnL>
                    <a:lnR w="12700" cap="flat" cmpd="sng" algn="ctr">
                      <a:solidFill>
                        <a:srgbClr val="F9E4CF"/>
                      </a:solidFill>
                      <a:prstDash val="solid"/>
                      <a:round/>
                      <a:headEnd type="none" w="med" len="med"/>
                      <a:tailEnd type="none" w="med" len="med"/>
                    </a:lnR>
                    <a:lnT w="12700" cap="flat" cmpd="sng" algn="ctr">
                      <a:solidFill>
                        <a:srgbClr val="856451"/>
                      </a:solidFill>
                      <a:prstDash val="solid"/>
                      <a:round/>
                      <a:headEnd type="none" w="med" len="med"/>
                      <a:tailEnd type="none" w="med" len="med"/>
                    </a:lnT>
                    <a:lnB w="12700" cap="flat" cmpd="sng" algn="ctr">
                      <a:solidFill>
                        <a:srgbClr val="F9E4CF"/>
                      </a:solidFill>
                      <a:prstDash val="solid"/>
                      <a:round/>
                      <a:headEnd type="none" w="med" len="med"/>
                      <a:tailEnd type="none" w="med" len="med"/>
                    </a:lnB>
                  </a:tcPr>
                </a:tc>
                <a:tc>
                  <a:txBody>
                    <a:bodyPr/>
                    <a:lstStyle/>
                    <a:p>
                      <a:endParaRPr lang="en-US"/>
                    </a:p>
                  </a:txBody>
                  <a:tcPr marL="50413" marR="50413" marT="25199" marB="25199" anchor="ctr">
                    <a:lnL w="12700" cap="flat" cmpd="sng" algn="ctr">
                      <a:solidFill>
                        <a:srgbClr val="F9E4CF"/>
                      </a:solidFill>
                      <a:prstDash val="solid"/>
                      <a:round/>
                      <a:headEnd type="none" w="med" len="med"/>
                      <a:tailEnd type="none" w="med" len="med"/>
                    </a:lnL>
                    <a:lnR w="12700" cap="flat" cmpd="sng" algn="ctr">
                      <a:solidFill>
                        <a:srgbClr val="F9E4CF"/>
                      </a:solidFill>
                      <a:prstDash val="solid"/>
                      <a:round/>
                      <a:headEnd type="none" w="med" len="med"/>
                      <a:tailEnd type="none" w="med" len="med"/>
                    </a:lnR>
                    <a:lnT w="12700" cap="flat" cmpd="sng" algn="ctr">
                      <a:solidFill>
                        <a:srgbClr val="856451"/>
                      </a:solidFill>
                      <a:prstDash val="solid"/>
                      <a:round/>
                      <a:headEnd type="none" w="med" len="med"/>
                      <a:tailEnd type="none" w="med" len="med"/>
                    </a:lnT>
                    <a:lnB w="12700" cap="flat" cmpd="sng" algn="ctr">
                      <a:solidFill>
                        <a:srgbClr val="F9E4CF"/>
                      </a:solidFill>
                      <a:prstDash val="solid"/>
                      <a:round/>
                      <a:headEnd type="none" w="med" len="med"/>
                      <a:tailEnd type="none" w="med" len="med"/>
                    </a:lnB>
                  </a:tcPr>
                </a:tc>
                <a:tc>
                  <a:txBody>
                    <a:bodyPr/>
                    <a:lstStyle/>
                    <a:p>
                      <a:endParaRPr lang="en-US" sz="900"/>
                    </a:p>
                  </a:txBody>
                  <a:tcPr marL="50413" marR="50413" marT="25199" marB="25199" anchor="ctr">
                    <a:lnL w="12700" cap="flat" cmpd="sng" algn="ctr">
                      <a:solidFill>
                        <a:srgbClr val="F9E4CF"/>
                      </a:solidFill>
                      <a:prstDash val="solid"/>
                      <a:round/>
                      <a:headEnd type="none" w="med" len="med"/>
                      <a:tailEnd type="none" w="med" len="med"/>
                    </a:lnL>
                    <a:lnR w="12700" cap="flat" cmpd="sng" algn="ctr">
                      <a:solidFill>
                        <a:srgbClr val="F9E4CF"/>
                      </a:solidFill>
                      <a:prstDash val="solid"/>
                      <a:round/>
                      <a:headEnd type="none" w="med" len="med"/>
                      <a:tailEnd type="none" w="med" len="med"/>
                    </a:lnR>
                    <a:lnT w="12700" cap="flat" cmpd="sng" algn="ctr">
                      <a:solidFill>
                        <a:srgbClr val="856451"/>
                      </a:solidFill>
                      <a:prstDash val="solid"/>
                      <a:round/>
                      <a:headEnd type="none" w="med" len="med"/>
                      <a:tailEnd type="none" w="med" len="med"/>
                    </a:lnT>
                    <a:lnB w="12700" cap="flat" cmpd="sng" algn="ctr">
                      <a:solidFill>
                        <a:srgbClr val="F9E4CF"/>
                      </a:solidFill>
                      <a:prstDash val="solid"/>
                      <a:round/>
                      <a:headEnd type="none" w="med" len="med"/>
                      <a:tailEnd type="none" w="med" len="med"/>
                    </a:lnB>
                  </a:tcPr>
                </a:tc>
                <a:tc>
                  <a:txBody>
                    <a:bodyPr/>
                    <a:lstStyle/>
                    <a:p>
                      <a:endParaRPr lang="en-US" sz="900" dirty="0"/>
                    </a:p>
                  </a:txBody>
                  <a:tcPr marL="50413" marR="50413" marT="25199" marB="25199" anchor="ctr">
                    <a:lnL w="12700" cap="flat" cmpd="sng" algn="ctr">
                      <a:solidFill>
                        <a:srgbClr val="F9E4CF"/>
                      </a:solidFill>
                      <a:prstDash val="solid"/>
                      <a:round/>
                      <a:headEnd type="none" w="med" len="med"/>
                      <a:tailEnd type="none" w="med" len="med"/>
                    </a:lnL>
                    <a:lnR w="12700" cap="flat" cmpd="sng" algn="ctr">
                      <a:solidFill>
                        <a:srgbClr val="F9E4CF"/>
                      </a:solidFill>
                      <a:prstDash val="solid"/>
                      <a:round/>
                      <a:headEnd type="none" w="med" len="med"/>
                      <a:tailEnd type="none" w="med" len="med"/>
                    </a:lnR>
                    <a:lnT w="12700" cap="flat" cmpd="sng" algn="ctr">
                      <a:solidFill>
                        <a:srgbClr val="856451"/>
                      </a:solidFill>
                      <a:prstDash val="solid"/>
                      <a:round/>
                      <a:headEnd type="none" w="med" len="med"/>
                      <a:tailEnd type="none" w="med" len="med"/>
                    </a:lnT>
                    <a:lnB w="12700" cap="flat" cmpd="sng" algn="ctr">
                      <a:solidFill>
                        <a:srgbClr val="F9E4CF"/>
                      </a:solidFill>
                      <a:prstDash val="solid"/>
                      <a:round/>
                      <a:headEnd type="none" w="med" len="med"/>
                      <a:tailEnd type="none" w="med" len="med"/>
                    </a:lnB>
                  </a:tcPr>
                </a:tc>
                <a:tc>
                  <a:txBody>
                    <a:bodyPr/>
                    <a:lstStyle/>
                    <a:p>
                      <a:endParaRPr lang="en-US" sz="900" dirty="0"/>
                    </a:p>
                  </a:txBody>
                  <a:tcPr marL="50413" marR="50413" marT="25199" marB="25199" anchor="ctr">
                    <a:lnL w="12700" cap="flat" cmpd="sng" algn="ctr">
                      <a:solidFill>
                        <a:srgbClr val="F9E4CF"/>
                      </a:solidFill>
                      <a:prstDash val="solid"/>
                      <a:round/>
                      <a:headEnd type="none" w="med" len="med"/>
                      <a:tailEnd type="none" w="med" len="med"/>
                    </a:lnL>
                    <a:lnR w="12700" cap="flat" cmpd="sng" algn="ctr">
                      <a:solidFill>
                        <a:srgbClr val="F9E4CF"/>
                      </a:solidFill>
                      <a:prstDash val="solid"/>
                      <a:round/>
                      <a:headEnd type="none" w="med" len="med"/>
                      <a:tailEnd type="none" w="med" len="med"/>
                    </a:lnR>
                    <a:lnT w="12700" cap="flat" cmpd="sng" algn="ctr">
                      <a:solidFill>
                        <a:srgbClr val="856451"/>
                      </a:solidFill>
                      <a:prstDash val="solid"/>
                      <a:round/>
                      <a:headEnd type="none" w="med" len="med"/>
                      <a:tailEnd type="none" w="med" len="med"/>
                    </a:lnT>
                    <a:lnB w="12700" cap="flat" cmpd="sng" algn="ctr">
                      <a:solidFill>
                        <a:srgbClr val="F9E4CF"/>
                      </a:solidFill>
                      <a:prstDash val="solid"/>
                      <a:round/>
                      <a:headEnd type="none" w="med" len="med"/>
                      <a:tailEnd type="none" w="med" len="med"/>
                    </a:lnB>
                  </a:tcPr>
                </a:tc>
                <a:tc rowSpan="3">
                  <a:txBody>
                    <a:bodyPr/>
                    <a:lstStyle/>
                    <a:p>
                      <a:pPr marL="72000" marR="0" lvl="0" indent="-72000" algn="l" defTabSz="457200" rtl="0" eaLnBrk="1" fontAlgn="auto" latinLnBrk="0" hangingPunct="1">
                        <a:lnSpc>
                          <a:spcPct val="100000"/>
                        </a:lnSpc>
                        <a:spcBef>
                          <a:spcPts val="0"/>
                        </a:spcBef>
                        <a:spcAft>
                          <a:spcPts val="0"/>
                        </a:spcAft>
                        <a:buClrTx/>
                        <a:buSzTx/>
                        <a:buFont typeface="Wingdings" panose="05000000000000000000" pitchFamily="2" charset="2"/>
                        <a:buChar char="ü"/>
                        <a:tabLst/>
                        <a:defRPr/>
                      </a:pPr>
                      <a:endParaRPr lang="en-AU" sz="900" baseline="0" dirty="0" smtClean="0">
                        <a:solidFill>
                          <a:srgbClr val="000000"/>
                        </a:solidFill>
                        <a:latin typeface="+mn-lt"/>
                      </a:endParaRPr>
                    </a:p>
                  </a:txBody>
                  <a:tcPr marL="50413" marR="50413" marT="25199" marB="25199" anchor="ctr">
                    <a:lnL w="12700" cap="flat" cmpd="sng" algn="ctr">
                      <a:solidFill>
                        <a:srgbClr val="F9E4CF"/>
                      </a:solidFill>
                      <a:prstDash val="solid"/>
                      <a:round/>
                      <a:headEnd type="none" w="med" len="med"/>
                      <a:tailEnd type="none" w="med" len="med"/>
                    </a:lnL>
                    <a:lnT w="12700" cap="flat" cmpd="sng" algn="ctr">
                      <a:solidFill>
                        <a:srgbClr val="856451"/>
                      </a:solidFill>
                      <a:prstDash val="solid"/>
                      <a:round/>
                      <a:headEnd type="none" w="med" len="med"/>
                      <a:tailEnd type="none" w="med" len="med"/>
                    </a:lnT>
                    <a:lnB w="12700" cap="flat" cmpd="sng" algn="ctr">
                      <a:solidFill>
                        <a:srgbClr val="856451"/>
                      </a:solidFill>
                      <a:prstDash val="solid"/>
                      <a:round/>
                      <a:headEnd type="none" w="med" len="med"/>
                      <a:tailEnd type="none" w="med" len="med"/>
                    </a:lnB>
                  </a:tcPr>
                </a:tc>
              </a:tr>
              <a:tr h="423898">
                <a:tc vMerge="1">
                  <a:txBody>
                    <a:bodyPr/>
                    <a:lstStyle/>
                    <a:p>
                      <a:pPr algn="ctr">
                        <a:spcAft>
                          <a:spcPts val="600"/>
                        </a:spcAft>
                      </a:pPr>
                      <a:endParaRPr lang="en-AU" sz="800" b="0" i="1" dirty="0">
                        <a:solidFill>
                          <a:srgbClr val="000000"/>
                        </a:solidFill>
                        <a:latin typeface="+mj-lt"/>
                      </a:endParaRPr>
                    </a:p>
                  </a:txBody>
                  <a:tcPr marL="50413" marR="50413" marT="25199" marB="25199" vert="vert270" anchor="ct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AU" sz="900" dirty="0" smtClean="0"/>
                        <a:t>I’m known to be discreet: People</a:t>
                      </a:r>
                      <a:r>
                        <a:rPr lang="en-AU" sz="900" baseline="0" dirty="0" smtClean="0"/>
                        <a:t> talk to me about personal or professional issues, because they know I keep things confidential. </a:t>
                      </a:r>
                      <a:endParaRPr lang="en-AU" sz="900" dirty="0" smtClean="0">
                        <a:solidFill>
                          <a:srgbClr val="000000"/>
                        </a:solidFill>
                        <a:latin typeface="+mn-lt"/>
                      </a:endParaRPr>
                    </a:p>
                  </a:txBody>
                  <a:tcPr marL="50413" marR="50413" marT="25199" marB="25199" anchor="ctr">
                    <a:lnR w="12700" cap="flat" cmpd="sng" algn="ctr">
                      <a:solidFill>
                        <a:srgbClr val="F9E4CF"/>
                      </a:solidFill>
                      <a:prstDash val="solid"/>
                      <a:round/>
                      <a:headEnd type="none" w="med" len="med"/>
                      <a:tailEnd type="none" w="med" len="med"/>
                    </a:lnR>
                  </a:tcPr>
                </a:tc>
                <a:tc>
                  <a:txBody>
                    <a:bodyPr/>
                    <a:lstStyle/>
                    <a:p>
                      <a:endParaRPr lang="en-US" sz="900" dirty="0"/>
                    </a:p>
                  </a:txBody>
                  <a:tcPr marL="50413" marR="50413" marT="25199" marB="25199" anchor="ctr">
                    <a:lnL w="12700" cap="flat" cmpd="sng" algn="ctr">
                      <a:solidFill>
                        <a:srgbClr val="F9E4CF"/>
                      </a:solidFill>
                      <a:prstDash val="solid"/>
                      <a:round/>
                      <a:headEnd type="none" w="med" len="med"/>
                      <a:tailEnd type="none" w="med" len="med"/>
                    </a:lnL>
                    <a:lnR w="12700" cap="flat" cmpd="sng" algn="ctr">
                      <a:solidFill>
                        <a:srgbClr val="F9E4CF"/>
                      </a:solidFill>
                      <a:prstDash val="solid"/>
                      <a:round/>
                      <a:headEnd type="none" w="med" len="med"/>
                      <a:tailEnd type="none" w="med" len="med"/>
                    </a:lnR>
                    <a:lnT w="12700" cap="flat" cmpd="sng" algn="ctr">
                      <a:solidFill>
                        <a:srgbClr val="F9E4CF"/>
                      </a:solidFill>
                      <a:prstDash val="solid"/>
                      <a:round/>
                      <a:headEnd type="none" w="med" len="med"/>
                      <a:tailEnd type="none" w="med" len="med"/>
                    </a:lnT>
                    <a:lnB w="12700" cap="flat" cmpd="sng" algn="ctr">
                      <a:solidFill>
                        <a:srgbClr val="F9E4CF"/>
                      </a:solidFill>
                      <a:prstDash val="solid"/>
                      <a:round/>
                      <a:headEnd type="none" w="med" len="med"/>
                      <a:tailEnd type="none" w="med" len="med"/>
                    </a:lnB>
                  </a:tcPr>
                </a:tc>
                <a:tc>
                  <a:txBody>
                    <a:bodyPr/>
                    <a:lstStyle/>
                    <a:p>
                      <a:endParaRPr lang="en-US"/>
                    </a:p>
                  </a:txBody>
                  <a:tcPr marL="50413" marR="50413" marT="25199" marB="25199" anchor="ctr">
                    <a:lnL w="12700" cap="flat" cmpd="sng" algn="ctr">
                      <a:solidFill>
                        <a:srgbClr val="F9E4CF"/>
                      </a:solidFill>
                      <a:prstDash val="solid"/>
                      <a:round/>
                      <a:headEnd type="none" w="med" len="med"/>
                      <a:tailEnd type="none" w="med" len="med"/>
                    </a:lnL>
                    <a:lnR w="12700" cap="flat" cmpd="sng" algn="ctr">
                      <a:solidFill>
                        <a:srgbClr val="F9E4CF"/>
                      </a:solidFill>
                      <a:prstDash val="solid"/>
                      <a:round/>
                      <a:headEnd type="none" w="med" len="med"/>
                      <a:tailEnd type="none" w="med" len="med"/>
                    </a:lnR>
                    <a:lnT w="12700" cap="flat" cmpd="sng" algn="ctr">
                      <a:solidFill>
                        <a:srgbClr val="F9E4CF"/>
                      </a:solidFill>
                      <a:prstDash val="solid"/>
                      <a:round/>
                      <a:headEnd type="none" w="med" len="med"/>
                      <a:tailEnd type="none" w="med" len="med"/>
                    </a:lnT>
                    <a:lnB w="12700" cap="flat" cmpd="sng" algn="ctr">
                      <a:solidFill>
                        <a:srgbClr val="F9E4CF"/>
                      </a:solidFill>
                      <a:prstDash val="solid"/>
                      <a:round/>
                      <a:headEnd type="none" w="med" len="med"/>
                      <a:tailEnd type="none" w="med" len="med"/>
                    </a:lnB>
                  </a:tcPr>
                </a:tc>
                <a:tc>
                  <a:txBody>
                    <a:bodyPr/>
                    <a:lstStyle/>
                    <a:p>
                      <a:endParaRPr lang="en-US" sz="900" dirty="0"/>
                    </a:p>
                  </a:txBody>
                  <a:tcPr marL="50413" marR="50413" marT="25199" marB="25199" anchor="ctr">
                    <a:lnL w="12700" cap="flat" cmpd="sng" algn="ctr">
                      <a:solidFill>
                        <a:srgbClr val="F9E4CF"/>
                      </a:solidFill>
                      <a:prstDash val="solid"/>
                      <a:round/>
                      <a:headEnd type="none" w="med" len="med"/>
                      <a:tailEnd type="none" w="med" len="med"/>
                    </a:lnL>
                    <a:lnR w="12700" cap="flat" cmpd="sng" algn="ctr">
                      <a:solidFill>
                        <a:srgbClr val="F9E4CF"/>
                      </a:solidFill>
                      <a:prstDash val="solid"/>
                      <a:round/>
                      <a:headEnd type="none" w="med" len="med"/>
                      <a:tailEnd type="none" w="med" len="med"/>
                    </a:lnR>
                    <a:lnT w="12700" cap="flat" cmpd="sng" algn="ctr">
                      <a:solidFill>
                        <a:srgbClr val="F9E4CF"/>
                      </a:solidFill>
                      <a:prstDash val="solid"/>
                      <a:round/>
                      <a:headEnd type="none" w="med" len="med"/>
                      <a:tailEnd type="none" w="med" len="med"/>
                    </a:lnT>
                    <a:lnB w="12700" cap="flat" cmpd="sng" algn="ctr">
                      <a:solidFill>
                        <a:srgbClr val="F9E4CF"/>
                      </a:solidFill>
                      <a:prstDash val="solid"/>
                      <a:round/>
                      <a:headEnd type="none" w="med" len="med"/>
                      <a:tailEnd type="none" w="med" len="med"/>
                    </a:lnB>
                  </a:tcPr>
                </a:tc>
                <a:tc>
                  <a:txBody>
                    <a:bodyPr/>
                    <a:lstStyle/>
                    <a:p>
                      <a:endParaRPr lang="en-US" sz="900" dirty="0"/>
                    </a:p>
                  </a:txBody>
                  <a:tcPr marL="50413" marR="50413" marT="25199" marB="25199" anchor="ctr">
                    <a:lnL w="12700" cap="flat" cmpd="sng" algn="ctr">
                      <a:solidFill>
                        <a:srgbClr val="F9E4CF"/>
                      </a:solidFill>
                      <a:prstDash val="solid"/>
                      <a:round/>
                      <a:headEnd type="none" w="med" len="med"/>
                      <a:tailEnd type="none" w="med" len="med"/>
                    </a:lnL>
                    <a:lnR w="12700" cap="flat" cmpd="sng" algn="ctr">
                      <a:solidFill>
                        <a:srgbClr val="F9E4CF"/>
                      </a:solidFill>
                      <a:prstDash val="solid"/>
                      <a:round/>
                      <a:headEnd type="none" w="med" len="med"/>
                      <a:tailEnd type="none" w="med" len="med"/>
                    </a:lnR>
                    <a:lnT w="12700" cap="flat" cmpd="sng" algn="ctr">
                      <a:solidFill>
                        <a:srgbClr val="F9E4CF"/>
                      </a:solidFill>
                      <a:prstDash val="solid"/>
                      <a:round/>
                      <a:headEnd type="none" w="med" len="med"/>
                      <a:tailEnd type="none" w="med" len="med"/>
                    </a:lnT>
                    <a:lnB w="12700" cap="flat" cmpd="sng" algn="ctr">
                      <a:solidFill>
                        <a:srgbClr val="F9E4CF"/>
                      </a:solidFill>
                      <a:prstDash val="solid"/>
                      <a:round/>
                      <a:headEnd type="none" w="med" len="med"/>
                      <a:tailEnd type="none" w="med" len="med"/>
                    </a:lnB>
                  </a:tcPr>
                </a:tc>
                <a:tc>
                  <a:txBody>
                    <a:bodyPr/>
                    <a:lstStyle/>
                    <a:p>
                      <a:endParaRPr lang="en-US" sz="900" dirty="0"/>
                    </a:p>
                  </a:txBody>
                  <a:tcPr marL="50413" marR="50413" marT="25199" marB="25199" anchor="ctr">
                    <a:lnL w="12700" cap="flat" cmpd="sng" algn="ctr">
                      <a:solidFill>
                        <a:srgbClr val="F9E4CF"/>
                      </a:solidFill>
                      <a:prstDash val="solid"/>
                      <a:round/>
                      <a:headEnd type="none" w="med" len="med"/>
                      <a:tailEnd type="none" w="med" len="med"/>
                    </a:lnL>
                    <a:lnR w="12700" cap="flat" cmpd="sng" algn="ctr">
                      <a:solidFill>
                        <a:srgbClr val="F9E4CF"/>
                      </a:solidFill>
                      <a:prstDash val="solid"/>
                      <a:round/>
                      <a:headEnd type="none" w="med" len="med"/>
                      <a:tailEnd type="none" w="med" len="med"/>
                    </a:lnR>
                    <a:lnT w="12700" cap="flat" cmpd="sng" algn="ctr">
                      <a:solidFill>
                        <a:srgbClr val="F9E4CF"/>
                      </a:solidFill>
                      <a:prstDash val="solid"/>
                      <a:round/>
                      <a:headEnd type="none" w="med" len="med"/>
                      <a:tailEnd type="none" w="med" len="med"/>
                    </a:lnT>
                    <a:lnB w="12700" cap="flat" cmpd="sng" algn="ctr">
                      <a:solidFill>
                        <a:srgbClr val="F9E4CF"/>
                      </a:solidFill>
                      <a:prstDash val="solid"/>
                      <a:round/>
                      <a:headEnd type="none" w="med" len="med"/>
                      <a:tailEnd type="none" w="med" len="med"/>
                    </a:lnB>
                  </a:tcPr>
                </a:tc>
                <a:tc vMerge="1">
                  <a:txBody>
                    <a:bodyPr/>
                    <a:lstStyle/>
                    <a:p>
                      <a:pPr marL="72000" lvl="0" indent="-72000">
                        <a:buFont typeface="Wingdings" panose="05000000000000000000" pitchFamily="2" charset="2"/>
                        <a:buChar char="ü"/>
                      </a:pPr>
                      <a:endParaRPr lang="en-AU" sz="700" baseline="0" dirty="0">
                        <a:solidFill>
                          <a:srgbClr val="000000"/>
                        </a:solidFill>
                        <a:latin typeface="+mn-lt"/>
                      </a:endParaRPr>
                    </a:p>
                  </a:txBody>
                  <a:tcPr marL="50413" marR="50413" marT="25199" marB="25199" anchor="ctr"/>
                </a:tc>
              </a:tr>
              <a:tr h="473689">
                <a:tc vMerge="1">
                  <a:txBody>
                    <a:bodyPr/>
                    <a:lstStyle/>
                    <a:p>
                      <a:pPr algn="ctr">
                        <a:spcAft>
                          <a:spcPts val="600"/>
                        </a:spcAft>
                      </a:pPr>
                      <a:endParaRPr lang="en-AU" sz="800" b="0" i="1" dirty="0">
                        <a:solidFill>
                          <a:srgbClr val="000000"/>
                        </a:solidFill>
                        <a:latin typeface="+mj-lt"/>
                      </a:endParaRPr>
                    </a:p>
                  </a:txBody>
                  <a:tcPr marL="50413" marR="50413" marT="25199" marB="25199" vert="vert270" anchor="ct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AU" sz="900" dirty="0" smtClean="0"/>
                        <a:t>I’m honest and open with others: I</a:t>
                      </a:r>
                      <a:r>
                        <a:rPr lang="en-AU" sz="900" baseline="0" dirty="0" smtClean="0"/>
                        <a:t> share how I feel honestly and openly; people feel like I’m giving them the whole picture. </a:t>
                      </a:r>
                      <a:endParaRPr lang="en-AU" sz="900" b="1" dirty="0" smtClean="0">
                        <a:solidFill>
                          <a:srgbClr val="000000"/>
                        </a:solidFill>
                      </a:endParaRPr>
                    </a:p>
                  </a:txBody>
                  <a:tcPr marL="50413" marR="50413" marT="25199" marB="25199" anchor="ctr">
                    <a:lnR w="12700" cap="flat" cmpd="sng" algn="ctr">
                      <a:solidFill>
                        <a:srgbClr val="F9E4CF"/>
                      </a:solidFill>
                      <a:prstDash val="solid"/>
                      <a:round/>
                      <a:headEnd type="none" w="med" len="med"/>
                      <a:tailEnd type="none" w="med" len="med"/>
                    </a:lnR>
                    <a:lnB w="12700" cap="flat" cmpd="sng" algn="ctr">
                      <a:solidFill>
                        <a:srgbClr val="856451"/>
                      </a:solidFill>
                      <a:prstDash val="solid"/>
                      <a:round/>
                      <a:headEnd type="none" w="med" len="med"/>
                      <a:tailEnd type="none" w="med" len="med"/>
                    </a:lnB>
                  </a:tcPr>
                </a:tc>
                <a:tc>
                  <a:txBody>
                    <a:bodyPr/>
                    <a:lstStyle/>
                    <a:p>
                      <a:endParaRPr lang="en-US" sz="900"/>
                    </a:p>
                  </a:txBody>
                  <a:tcPr marL="50413" marR="50413" marT="25199" marB="25199" anchor="ctr">
                    <a:lnL w="12700" cap="flat" cmpd="sng" algn="ctr">
                      <a:solidFill>
                        <a:srgbClr val="F9E4CF"/>
                      </a:solidFill>
                      <a:prstDash val="solid"/>
                      <a:round/>
                      <a:headEnd type="none" w="med" len="med"/>
                      <a:tailEnd type="none" w="med" len="med"/>
                    </a:lnL>
                    <a:lnR w="12700" cap="flat" cmpd="sng" algn="ctr">
                      <a:solidFill>
                        <a:srgbClr val="F9E4CF"/>
                      </a:solidFill>
                      <a:prstDash val="solid"/>
                      <a:round/>
                      <a:headEnd type="none" w="med" len="med"/>
                      <a:tailEnd type="none" w="med" len="med"/>
                    </a:lnR>
                    <a:lnT w="12700" cap="flat" cmpd="sng" algn="ctr">
                      <a:solidFill>
                        <a:srgbClr val="F9E4CF"/>
                      </a:solidFill>
                      <a:prstDash val="solid"/>
                      <a:round/>
                      <a:headEnd type="none" w="med" len="med"/>
                      <a:tailEnd type="none" w="med" len="med"/>
                    </a:lnT>
                    <a:lnB w="12700" cap="flat" cmpd="sng" algn="ctr">
                      <a:solidFill>
                        <a:srgbClr val="856451"/>
                      </a:solidFill>
                      <a:prstDash val="solid"/>
                      <a:round/>
                      <a:headEnd type="none" w="med" len="med"/>
                      <a:tailEnd type="none" w="med" len="med"/>
                    </a:lnB>
                  </a:tcPr>
                </a:tc>
                <a:tc>
                  <a:txBody>
                    <a:bodyPr/>
                    <a:lstStyle/>
                    <a:p>
                      <a:endParaRPr lang="en-US"/>
                    </a:p>
                  </a:txBody>
                  <a:tcPr marL="50413" marR="50413" marT="25199" marB="25199" anchor="ctr">
                    <a:lnL w="12700" cap="flat" cmpd="sng" algn="ctr">
                      <a:solidFill>
                        <a:srgbClr val="F9E4CF"/>
                      </a:solidFill>
                      <a:prstDash val="solid"/>
                      <a:round/>
                      <a:headEnd type="none" w="med" len="med"/>
                      <a:tailEnd type="none" w="med" len="med"/>
                    </a:lnL>
                    <a:lnR w="12700" cap="flat" cmpd="sng" algn="ctr">
                      <a:solidFill>
                        <a:srgbClr val="F9E4CF"/>
                      </a:solidFill>
                      <a:prstDash val="solid"/>
                      <a:round/>
                      <a:headEnd type="none" w="med" len="med"/>
                      <a:tailEnd type="none" w="med" len="med"/>
                    </a:lnR>
                    <a:lnT w="12700" cap="flat" cmpd="sng" algn="ctr">
                      <a:solidFill>
                        <a:srgbClr val="F9E4CF"/>
                      </a:solidFill>
                      <a:prstDash val="solid"/>
                      <a:round/>
                      <a:headEnd type="none" w="med" len="med"/>
                      <a:tailEnd type="none" w="med" len="med"/>
                    </a:lnT>
                    <a:lnB w="12700" cap="flat" cmpd="sng" algn="ctr">
                      <a:solidFill>
                        <a:srgbClr val="856451"/>
                      </a:solidFill>
                      <a:prstDash val="solid"/>
                      <a:round/>
                      <a:headEnd type="none" w="med" len="med"/>
                      <a:tailEnd type="none" w="med" len="med"/>
                    </a:lnB>
                  </a:tcPr>
                </a:tc>
                <a:tc>
                  <a:txBody>
                    <a:bodyPr/>
                    <a:lstStyle/>
                    <a:p>
                      <a:endParaRPr lang="en-US" sz="900"/>
                    </a:p>
                  </a:txBody>
                  <a:tcPr marL="50413" marR="50413" marT="25199" marB="25199" anchor="ctr">
                    <a:lnL w="12700" cap="flat" cmpd="sng" algn="ctr">
                      <a:solidFill>
                        <a:srgbClr val="F9E4CF"/>
                      </a:solidFill>
                      <a:prstDash val="solid"/>
                      <a:round/>
                      <a:headEnd type="none" w="med" len="med"/>
                      <a:tailEnd type="none" w="med" len="med"/>
                    </a:lnL>
                    <a:lnR w="12700" cap="flat" cmpd="sng" algn="ctr">
                      <a:solidFill>
                        <a:srgbClr val="F9E4CF"/>
                      </a:solidFill>
                      <a:prstDash val="solid"/>
                      <a:round/>
                      <a:headEnd type="none" w="med" len="med"/>
                      <a:tailEnd type="none" w="med" len="med"/>
                    </a:lnR>
                    <a:lnT w="12700" cap="flat" cmpd="sng" algn="ctr">
                      <a:solidFill>
                        <a:srgbClr val="F9E4CF"/>
                      </a:solidFill>
                      <a:prstDash val="solid"/>
                      <a:round/>
                      <a:headEnd type="none" w="med" len="med"/>
                      <a:tailEnd type="none" w="med" len="med"/>
                    </a:lnT>
                    <a:lnB w="12700" cap="flat" cmpd="sng" algn="ctr">
                      <a:solidFill>
                        <a:srgbClr val="856451"/>
                      </a:solidFill>
                      <a:prstDash val="solid"/>
                      <a:round/>
                      <a:headEnd type="none" w="med" len="med"/>
                      <a:tailEnd type="none" w="med" len="med"/>
                    </a:lnB>
                  </a:tcPr>
                </a:tc>
                <a:tc>
                  <a:txBody>
                    <a:bodyPr/>
                    <a:lstStyle/>
                    <a:p>
                      <a:endParaRPr lang="en-US" sz="900" dirty="0"/>
                    </a:p>
                  </a:txBody>
                  <a:tcPr marL="50413" marR="50413" marT="25199" marB="25199" anchor="ctr">
                    <a:lnL w="12700" cap="flat" cmpd="sng" algn="ctr">
                      <a:solidFill>
                        <a:srgbClr val="F9E4CF"/>
                      </a:solidFill>
                      <a:prstDash val="solid"/>
                      <a:round/>
                      <a:headEnd type="none" w="med" len="med"/>
                      <a:tailEnd type="none" w="med" len="med"/>
                    </a:lnL>
                    <a:lnR w="12700" cap="flat" cmpd="sng" algn="ctr">
                      <a:solidFill>
                        <a:srgbClr val="F9E4CF"/>
                      </a:solidFill>
                      <a:prstDash val="solid"/>
                      <a:round/>
                      <a:headEnd type="none" w="med" len="med"/>
                      <a:tailEnd type="none" w="med" len="med"/>
                    </a:lnR>
                    <a:lnT w="12700" cap="flat" cmpd="sng" algn="ctr">
                      <a:solidFill>
                        <a:srgbClr val="F9E4CF"/>
                      </a:solidFill>
                      <a:prstDash val="solid"/>
                      <a:round/>
                      <a:headEnd type="none" w="med" len="med"/>
                      <a:tailEnd type="none" w="med" len="med"/>
                    </a:lnT>
                    <a:lnB w="12700" cap="flat" cmpd="sng" algn="ctr">
                      <a:solidFill>
                        <a:srgbClr val="856451"/>
                      </a:solidFill>
                      <a:prstDash val="solid"/>
                      <a:round/>
                      <a:headEnd type="none" w="med" len="med"/>
                      <a:tailEnd type="none" w="med" len="med"/>
                    </a:lnB>
                  </a:tcPr>
                </a:tc>
                <a:tc>
                  <a:txBody>
                    <a:bodyPr/>
                    <a:lstStyle/>
                    <a:p>
                      <a:endParaRPr lang="en-US" sz="900" dirty="0"/>
                    </a:p>
                  </a:txBody>
                  <a:tcPr marL="50413" marR="50413" marT="25199" marB="25199" anchor="ctr">
                    <a:lnL w="12700" cap="flat" cmpd="sng" algn="ctr">
                      <a:solidFill>
                        <a:srgbClr val="F9E4CF"/>
                      </a:solidFill>
                      <a:prstDash val="solid"/>
                      <a:round/>
                      <a:headEnd type="none" w="med" len="med"/>
                      <a:tailEnd type="none" w="med" len="med"/>
                    </a:lnL>
                    <a:lnR w="12700" cap="flat" cmpd="sng" algn="ctr">
                      <a:solidFill>
                        <a:srgbClr val="F9E4CF"/>
                      </a:solidFill>
                      <a:prstDash val="solid"/>
                      <a:round/>
                      <a:headEnd type="none" w="med" len="med"/>
                      <a:tailEnd type="none" w="med" len="med"/>
                    </a:lnR>
                    <a:lnT w="12700" cap="flat" cmpd="sng" algn="ctr">
                      <a:solidFill>
                        <a:srgbClr val="F9E4CF"/>
                      </a:solidFill>
                      <a:prstDash val="solid"/>
                      <a:round/>
                      <a:headEnd type="none" w="med" len="med"/>
                      <a:tailEnd type="none" w="med" len="med"/>
                    </a:lnT>
                    <a:lnB w="12700" cap="flat" cmpd="sng" algn="ctr">
                      <a:solidFill>
                        <a:srgbClr val="856451"/>
                      </a:solidFill>
                      <a:prstDash val="solid"/>
                      <a:round/>
                      <a:headEnd type="none" w="med" len="med"/>
                      <a:tailEnd type="none" w="med" len="med"/>
                    </a:lnB>
                  </a:tcPr>
                </a:tc>
                <a:tc vMerge="1">
                  <a:txBody>
                    <a:bodyPr/>
                    <a:lstStyle/>
                    <a:p>
                      <a:pPr marL="72000" lvl="0" indent="-72000">
                        <a:buFont typeface="Wingdings" panose="05000000000000000000" pitchFamily="2" charset="2"/>
                        <a:buChar char="ü"/>
                      </a:pPr>
                      <a:endParaRPr lang="en-AU" sz="700" baseline="0" dirty="0">
                        <a:solidFill>
                          <a:srgbClr val="000000"/>
                        </a:solidFill>
                        <a:latin typeface="+mn-lt"/>
                      </a:endParaRPr>
                    </a:p>
                  </a:txBody>
                  <a:tcPr marL="50413" marR="50413" marT="25199" marB="25199" anchor="ctr">
                    <a:lnL w="12700" cap="flat" cmpd="sng" algn="ctr">
                      <a:solidFill>
                        <a:schemeClr val="accent4"/>
                      </a:solidFill>
                      <a:prstDash val="solid"/>
                      <a:round/>
                      <a:headEnd type="none" w="med" len="med"/>
                      <a:tailEnd type="none" w="med" len="med"/>
                    </a:lnL>
                  </a:tcPr>
                </a:tc>
              </a:tr>
              <a:tr h="146081">
                <a:tc rowSpan="3">
                  <a:txBody>
                    <a:bodyPr/>
                    <a:lstStyle/>
                    <a:p>
                      <a:pPr algn="ctr">
                        <a:spcAft>
                          <a:spcPts val="600"/>
                        </a:spcAft>
                      </a:pPr>
                      <a:r>
                        <a:rPr lang="en-AU" sz="900" dirty="0" smtClean="0"/>
                        <a:t>Competence</a:t>
                      </a:r>
                      <a:endParaRPr lang="en-AU" sz="900" dirty="0"/>
                    </a:p>
                  </a:txBody>
                  <a:tcPr marL="50413" marR="50413" marT="25199" marB="25199" anchor="ctr">
                    <a:lnT w="12700" cap="flat" cmpd="sng" algn="ctr">
                      <a:solidFill>
                        <a:srgbClr val="856451"/>
                      </a:solidFill>
                      <a:prstDash val="solid"/>
                      <a:round/>
                      <a:headEnd type="none" w="med" len="med"/>
                      <a:tailEnd type="none" w="med" len="med"/>
                    </a:lnT>
                    <a:lnB w="12700" cap="flat" cmpd="sng" algn="ctr">
                      <a:solidFill>
                        <a:srgbClr val="856451"/>
                      </a:solidFill>
                      <a:prstDash val="solid"/>
                      <a:round/>
                      <a:headEnd type="none" w="med" len="med"/>
                      <a:tailEnd type="none" w="med" len="med"/>
                    </a:lnB>
                  </a:tcPr>
                </a:tc>
                <a:tc>
                  <a:txBody>
                    <a:bodyPr/>
                    <a:lstStyle/>
                    <a:p>
                      <a:pPr marL="0" lvl="0" indent="0" algn="l">
                        <a:lnSpc>
                          <a:spcPct val="100000"/>
                        </a:lnSpc>
                        <a:spcBef>
                          <a:spcPts val="0"/>
                        </a:spcBef>
                        <a:spcAft>
                          <a:spcPts val="0"/>
                        </a:spcAft>
                        <a:buFont typeface="Arial" panose="020B0604020202020204" pitchFamily="34" charset="0"/>
                        <a:buNone/>
                      </a:pPr>
                      <a:r>
                        <a:rPr lang="en-AU" sz="900" dirty="0" smtClean="0">
                          <a:effectLst/>
                        </a:rPr>
                        <a:t>I am really good at what I do: I have a lot of expertise in my area, and people recognise me for that</a:t>
                      </a:r>
                      <a:endParaRPr lang="en-AU" sz="900" dirty="0">
                        <a:solidFill>
                          <a:srgbClr val="000000"/>
                        </a:solidFill>
                        <a:effectLst/>
                        <a:latin typeface="+mn-lt"/>
                        <a:ea typeface="Times New Roman"/>
                        <a:cs typeface="Times New Roman"/>
                      </a:endParaRPr>
                    </a:p>
                  </a:txBody>
                  <a:tcPr marL="50413" marR="50413" marT="25199" marB="25199" anchor="ctr">
                    <a:lnR w="12700" cap="flat" cmpd="sng" algn="ctr">
                      <a:solidFill>
                        <a:srgbClr val="F9E4CF"/>
                      </a:solidFill>
                      <a:prstDash val="solid"/>
                      <a:round/>
                      <a:headEnd type="none" w="med" len="med"/>
                      <a:tailEnd type="none" w="med" len="med"/>
                    </a:lnR>
                    <a:lnT w="12700" cap="flat" cmpd="sng" algn="ctr">
                      <a:solidFill>
                        <a:srgbClr val="856451"/>
                      </a:solidFill>
                      <a:prstDash val="solid"/>
                      <a:round/>
                      <a:headEnd type="none" w="med" len="med"/>
                      <a:tailEnd type="none" w="med" len="med"/>
                    </a:lnT>
                  </a:tcPr>
                </a:tc>
                <a:tc>
                  <a:txBody>
                    <a:bodyPr/>
                    <a:lstStyle/>
                    <a:p>
                      <a:endParaRPr lang="en-AU" sz="900" dirty="0">
                        <a:solidFill>
                          <a:srgbClr val="000000"/>
                        </a:solidFill>
                        <a:latin typeface="+mn-lt"/>
                      </a:endParaRPr>
                    </a:p>
                  </a:txBody>
                  <a:tcPr marL="50413" marR="50413" marT="25199" marB="25199" anchor="ctr">
                    <a:lnL w="12700" cap="flat" cmpd="sng" algn="ctr">
                      <a:solidFill>
                        <a:srgbClr val="F9E4CF"/>
                      </a:solidFill>
                      <a:prstDash val="solid"/>
                      <a:round/>
                      <a:headEnd type="none" w="med" len="med"/>
                      <a:tailEnd type="none" w="med" len="med"/>
                    </a:lnL>
                    <a:lnR w="12700" cap="flat" cmpd="sng" algn="ctr">
                      <a:solidFill>
                        <a:srgbClr val="F9E4CF"/>
                      </a:solidFill>
                      <a:prstDash val="solid"/>
                      <a:round/>
                      <a:headEnd type="none" w="med" len="med"/>
                      <a:tailEnd type="none" w="med" len="med"/>
                    </a:lnR>
                    <a:lnT w="12700" cap="flat" cmpd="sng" algn="ctr">
                      <a:solidFill>
                        <a:srgbClr val="856451"/>
                      </a:solidFill>
                      <a:prstDash val="solid"/>
                      <a:round/>
                      <a:headEnd type="none" w="med" len="med"/>
                      <a:tailEnd type="none" w="med" len="med"/>
                    </a:lnT>
                    <a:lnB w="12700" cap="flat" cmpd="sng" algn="ctr">
                      <a:solidFill>
                        <a:srgbClr val="F9E4CF"/>
                      </a:solidFill>
                      <a:prstDash val="solid"/>
                      <a:round/>
                      <a:headEnd type="none" w="med" len="med"/>
                      <a:tailEnd type="none" w="med" len="med"/>
                    </a:lnB>
                  </a:tcPr>
                </a:tc>
                <a:tc>
                  <a:txBody>
                    <a:bodyPr/>
                    <a:lstStyle/>
                    <a:p>
                      <a:endParaRPr lang="en-US"/>
                    </a:p>
                  </a:txBody>
                  <a:tcPr marL="50413" marR="50413" marT="25199" marB="25199" anchor="ctr">
                    <a:lnL w="12700" cap="flat" cmpd="sng" algn="ctr">
                      <a:solidFill>
                        <a:srgbClr val="F9E4CF"/>
                      </a:solidFill>
                      <a:prstDash val="solid"/>
                      <a:round/>
                      <a:headEnd type="none" w="med" len="med"/>
                      <a:tailEnd type="none" w="med" len="med"/>
                    </a:lnL>
                    <a:lnR w="12700" cap="flat" cmpd="sng" algn="ctr">
                      <a:solidFill>
                        <a:srgbClr val="F9E4CF"/>
                      </a:solidFill>
                      <a:prstDash val="solid"/>
                      <a:round/>
                      <a:headEnd type="none" w="med" len="med"/>
                      <a:tailEnd type="none" w="med" len="med"/>
                    </a:lnR>
                    <a:lnT w="12700" cap="flat" cmpd="sng" algn="ctr">
                      <a:solidFill>
                        <a:srgbClr val="856451"/>
                      </a:solidFill>
                      <a:prstDash val="solid"/>
                      <a:round/>
                      <a:headEnd type="none" w="med" len="med"/>
                      <a:tailEnd type="none" w="med" len="med"/>
                    </a:lnT>
                    <a:lnB w="12700" cap="flat" cmpd="sng" algn="ctr">
                      <a:solidFill>
                        <a:srgbClr val="F9E4CF"/>
                      </a:solidFill>
                      <a:prstDash val="solid"/>
                      <a:round/>
                      <a:headEnd type="none" w="med" len="med"/>
                      <a:tailEnd type="none" w="med" len="med"/>
                    </a:lnB>
                  </a:tcPr>
                </a:tc>
                <a:tc>
                  <a:txBody>
                    <a:bodyPr/>
                    <a:lstStyle/>
                    <a:p>
                      <a:endParaRPr lang="en-AU" sz="900" dirty="0">
                        <a:solidFill>
                          <a:srgbClr val="000000"/>
                        </a:solidFill>
                        <a:latin typeface="+mn-lt"/>
                      </a:endParaRPr>
                    </a:p>
                  </a:txBody>
                  <a:tcPr marL="50413" marR="50413" marT="25199" marB="25199" anchor="ctr">
                    <a:lnL w="12700" cap="flat" cmpd="sng" algn="ctr">
                      <a:solidFill>
                        <a:srgbClr val="F9E4CF"/>
                      </a:solidFill>
                      <a:prstDash val="solid"/>
                      <a:round/>
                      <a:headEnd type="none" w="med" len="med"/>
                      <a:tailEnd type="none" w="med" len="med"/>
                    </a:lnL>
                    <a:lnR w="12700" cap="flat" cmpd="sng" algn="ctr">
                      <a:solidFill>
                        <a:srgbClr val="F9E4CF"/>
                      </a:solidFill>
                      <a:prstDash val="solid"/>
                      <a:round/>
                      <a:headEnd type="none" w="med" len="med"/>
                      <a:tailEnd type="none" w="med" len="med"/>
                    </a:lnR>
                    <a:lnT w="12700" cap="flat" cmpd="sng" algn="ctr">
                      <a:solidFill>
                        <a:srgbClr val="856451"/>
                      </a:solidFill>
                      <a:prstDash val="solid"/>
                      <a:round/>
                      <a:headEnd type="none" w="med" len="med"/>
                      <a:tailEnd type="none" w="med" len="med"/>
                    </a:lnT>
                    <a:lnB w="12700" cap="flat" cmpd="sng" algn="ctr">
                      <a:solidFill>
                        <a:srgbClr val="F9E4CF"/>
                      </a:solidFill>
                      <a:prstDash val="solid"/>
                      <a:round/>
                      <a:headEnd type="none" w="med" len="med"/>
                      <a:tailEnd type="none" w="med" len="med"/>
                    </a:lnB>
                  </a:tcPr>
                </a:tc>
                <a:tc>
                  <a:txBody>
                    <a:bodyPr/>
                    <a:lstStyle/>
                    <a:p>
                      <a:endParaRPr lang="en-AU" sz="900" dirty="0">
                        <a:solidFill>
                          <a:srgbClr val="000000"/>
                        </a:solidFill>
                        <a:latin typeface="+mn-lt"/>
                      </a:endParaRPr>
                    </a:p>
                  </a:txBody>
                  <a:tcPr marL="50413" marR="50413" marT="25199" marB="25199" anchor="ctr">
                    <a:lnL w="12700" cap="flat" cmpd="sng" algn="ctr">
                      <a:solidFill>
                        <a:srgbClr val="F9E4CF"/>
                      </a:solidFill>
                      <a:prstDash val="solid"/>
                      <a:round/>
                      <a:headEnd type="none" w="med" len="med"/>
                      <a:tailEnd type="none" w="med" len="med"/>
                    </a:lnL>
                    <a:lnR w="12700" cap="flat" cmpd="sng" algn="ctr">
                      <a:solidFill>
                        <a:srgbClr val="F9E4CF"/>
                      </a:solidFill>
                      <a:prstDash val="solid"/>
                      <a:round/>
                      <a:headEnd type="none" w="med" len="med"/>
                      <a:tailEnd type="none" w="med" len="med"/>
                    </a:lnR>
                    <a:lnT w="12700" cap="flat" cmpd="sng" algn="ctr">
                      <a:solidFill>
                        <a:srgbClr val="856451"/>
                      </a:solidFill>
                      <a:prstDash val="solid"/>
                      <a:round/>
                      <a:headEnd type="none" w="med" len="med"/>
                      <a:tailEnd type="none" w="med" len="med"/>
                    </a:lnT>
                    <a:lnB w="12700" cap="flat" cmpd="sng" algn="ctr">
                      <a:solidFill>
                        <a:srgbClr val="F9E4CF"/>
                      </a:solidFill>
                      <a:prstDash val="solid"/>
                      <a:round/>
                      <a:headEnd type="none" w="med" len="med"/>
                      <a:tailEnd type="none" w="med" len="med"/>
                    </a:lnB>
                  </a:tcPr>
                </a:tc>
                <a:tc>
                  <a:txBody>
                    <a:bodyPr/>
                    <a:lstStyle/>
                    <a:p>
                      <a:endParaRPr lang="en-AU" sz="900" dirty="0">
                        <a:solidFill>
                          <a:srgbClr val="000000"/>
                        </a:solidFill>
                        <a:latin typeface="+mn-lt"/>
                      </a:endParaRPr>
                    </a:p>
                  </a:txBody>
                  <a:tcPr marL="50413" marR="50413" marT="25199" marB="25199" anchor="ctr">
                    <a:lnL w="12700" cap="flat" cmpd="sng" algn="ctr">
                      <a:solidFill>
                        <a:srgbClr val="F9E4CF"/>
                      </a:solidFill>
                      <a:prstDash val="solid"/>
                      <a:round/>
                      <a:headEnd type="none" w="med" len="med"/>
                      <a:tailEnd type="none" w="med" len="med"/>
                    </a:lnL>
                    <a:lnR w="12700" cap="flat" cmpd="sng" algn="ctr">
                      <a:solidFill>
                        <a:srgbClr val="F9E4CF"/>
                      </a:solidFill>
                      <a:prstDash val="solid"/>
                      <a:round/>
                      <a:headEnd type="none" w="med" len="med"/>
                      <a:tailEnd type="none" w="med" len="med"/>
                    </a:lnR>
                    <a:lnT w="12700" cap="flat" cmpd="sng" algn="ctr">
                      <a:solidFill>
                        <a:srgbClr val="856451"/>
                      </a:solidFill>
                      <a:prstDash val="solid"/>
                      <a:round/>
                      <a:headEnd type="none" w="med" len="med"/>
                      <a:tailEnd type="none" w="med" len="med"/>
                    </a:lnT>
                    <a:lnB w="12700" cap="flat" cmpd="sng" algn="ctr">
                      <a:solidFill>
                        <a:srgbClr val="F9E4CF"/>
                      </a:solidFill>
                      <a:prstDash val="solid"/>
                      <a:round/>
                      <a:headEnd type="none" w="med" len="med"/>
                      <a:tailEnd type="none" w="med" len="med"/>
                    </a:lnB>
                  </a:tcPr>
                </a:tc>
                <a:tc rowSpan="3">
                  <a:txBody>
                    <a:bodyPr/>
                    <a:lstStyle/>
                    <a:p>
                      <a:pPr marL="72000" lvl="0" indent="-72000">
                        <a:buFont typeface="Wingdings" panose="05000000000000000000" pitchFamily="2" charset="2"/>
                        <a:buChar char="ü"/>
                      </a:pPr>
                      <a:endParaRPr lang="en-AU" sz="900" dirty="0">
                        <a:solidFill>
                          <a:srgbClr val="000000"/>
                        </a:solidFill>
                        <a:latin typeface="+mn-lt"/>
                      </a:endParaRPr>
                    </a:p>
                  </a:txBody>
                  <a:tcPr marL="50413" marR="50413" marT="25199" marB="25199" anchor="ctr">
                    <a:lnL w="12700" cap="flat" cmpd="sng" algn="ctr">
                      <a:solidFill>
                        <a:srgbClr val="F9E4CF"/>
                      </a:solidFill>
                      <a:prstDash val="solid"/>
                      <a:round/>
                      <a:headEnd type="none" w="med" len="med"/>
                      <a:tailEnd type="none" w="med" len="med"/>
                    </a:lnL>
                    <a:lnT w="12700" cap="flat" cmpd="sng" algn="ctr">
                      <a:solidFill>
                        <a:srgbClr val="856451"/>
                      </a:solidFill>
                      <a:prstDash val="solid"/>
                      <a:round/>
                      <a:headEnd type="none" w="med" len="med"/>
                      <a:tailEnd type="none" w="med" len="med"/>
                    </a:lnT>
                    <a:lnB w="12700" cap="flat" cmpd="sng" algn="ctr">
                      <a:solidFill>
                        <a:srgbClr val="856451"/>
                      </a:solidFill>
                      <a:prstDash val="solid"/>
                      <a:round/>
                      <a:headEnd type="none" w="med" len="med"/>
                      <a:tailEnd type="none" w="med" len="med"/>
                    </a:lnB>
                  </a:tcPr>
                </a:tc>
              </a:tr>
              <a:tr h="401833">
                <a:tc vMerge="1">
                  <a:txBody>
                    <a:bodyPr/>
                    <a:lstStyle/>
                    <a:p>
                      <a:endParaRPr lang="en-AU"/>
                    </a:p>
                  </a:txBody>
                  <a:tcPr>
                    <a:lnR w="12700" cap="flat" cmpd="sng" algn="ctr">
                      <a:solidFill>
                        <a:schemeClr val="accent4"/>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l">
                        <a:lnSpc>
                          <a:spcPct val="100000"/>
                        </a:lnSpc>
                        <a:spcBef>
                          <a:spcPts val="0"/>
                        </a:spcBef>
                        <a:spcAft>
                          <a:spcPts val="0"/>
                        </a:spcAft>
                        <a:buFont typeface="Arial" panose="020B0604020202020204" pitchFamily="34" charset="0"/>
                        <a:buNone/>
                      </a:pPr>
                      <a:r>
                        <a:rPr lang="en-AU" sz="900" dirty="0" smtClean="0">
                          <a:effectLst/>
                        </a:rPr>
                        <a:t>I have strong credentials:</a:t>
                      </a:r>
                      <a:r>
                        <a:rPr lang="en-AU" sz="900" baseline="0" dirty="0" smtClean="0">
                          <a:effectLst/>
                        </a:rPr>
                        <a:t> My education and experience are viewed positively by others .</a:t>
                      </a:r>
                      <a:endParaRPr lang="en-AU" sz="900" b="0" dirty="0">
                        <a:solidFill>
                          <a:srgbClr val="000000"/>
                        </a:solidFill>
                        <a:effectLst/>
                        <a:latin typeface="+mn-lt"/>
                        <a:ea typeface="Times New Roman"/>
                        <a:cs typeface="Times New Roman"/>
                      </a:endParaRPr>
                    </a:p>
                  </a:txBody>
                  <a:tcPr marL="50413" marR="50413" marT="25199" marB="25199" anchor="ctr">
                    <a:lnR w="12700" cap="flat" cmpd="sng" algn="ctr">
                      <a:solidFill>
                        <a:srgbClr val="F9E4CF"/>
                      </a:solidFill>
                      <a:prstDash val="solid"/>
                      <a:round/>
                      <a:headEnd type="none" w="med" len="med"/>
                      <a:tailEnd type="none" w="med" len="med"/>
                    </a:lnR>
                  </a:tcPr>
                </a:tc>
                <a:tc>
                  <a:txBody>
                    <a:bodyPr/>
                    <a:lstStyle/>
                    <a:p>
                      <a:endParaRPr lang="en-AU" sz="900" dirty="0" smtClean="0">
                        <a:solidFill>
                          <a:srgbClr val="000000"/>
                        </a:solidFill>
                        <a:latin typeface="+mn-lt"/>
                      </a:endParaRPr>
                    </a:p>
                    <a:p>
                      <a:endParaRPr lang="en-AU" sz="900" dirty="0" smtClean="0">
                        <a:solidFill>
                          <a:srgbClr val="000000"/>
                        </a:solidFill>
                        <a:latin typeface="+mn-lt"/>
                      </a:endParaRPr>
                    </a:p>
                    <a:p>
                      <a:endParaRPr lang="en-AU" sz="900" dirty="0">
                        <a:solidFill>
                          <a:srgbClr val="000000"/>
                        </a:solidFill>
                        <a:latin typeface="+mn-lt"/>
                      </a:endParaRPr>
                    </a:p>
                  </a:txBody>
                  <a:tcPr marL="50413" marR="50413" marT="25199" marB="25199" anchor="ctr">
                    <a:lnL w="12700" cap="flat" cmpd="sng" algn="ctr">
                      <a:solidFill>
                        <a:srgbClr val="F9E4CF"/>
                      </a:solidFill>
                      <a:prstDash val="solid"/>
                      <a:round/>
                      <a:headEnd type="none" w="med" len="med"/>
                      <a:tailEnd type="none" w="med" len="med"/>
                    </a:lnL>
                    <a:lnR w="12700" cap="flat" cmpd="sng" algn="ctr">
                      <a:solidFill>
                        <a:srgbClr val="F9E4CF"/>
                      </a:solidFill>
                      <a:prstDash val="solid"/>
                      <a:round/>
                      <a:headEnd type="none" w="med" len="med"/>
                      <a:tailEnd type="none" w="med" len="med"/>
                    </a:lnR>
                    <a:lnT w="12700" cap="flat" cmpd="sng" algn="ctr">
                      <a:solidFill>
                        <a:srgbClr val="F9E4CF"/>
                      </a:solidFill>
                      <a:prstDash val="solid"/>
                      <a:round/>
                      <a:headEnd type="none" w="med" len="med"/>
                      <a:tailEnd type="none" w="med" len="med"/>
                    </a:lnT>
                    <a:lnB w="12700" cap="flat" cmpd="sng" algn="ctr">
                      <a:solidFill>
                        <a:srgbClr val="F9E4CF"/>
                      </a:solidFill>
                      <a:prstDash val="solid"/>
                      <a:round/>
                      <a:headEnd type="none" w="med" len="med"/>
                      <a:tailEnd type="none" w="med" len="med"/>
                    </a:lnB>
                  </a:tcPr>
                </a:tc>
                <a:tc>
                  <a:txBody>
                    <a:bodyPr/>
                    <a:lstStyle/>
                    <a:p>
                      <a:endParaRPr lang="en-US"/>
                    </a:p>
                  </a:txBody>
                  <a:tcPr marL="50413" marR="50413" marT="25199" marB="25199" anchor="ctr">
                    <a:lnL w="12700" cap="flat" cmpd="sng" algn="ctr">
                      <a:solidFill>
                        <a:srgbClr val="F9E4CF"/>
                      </a:solidFill>
                      <a:prstDash val="solid"/>
                      <a:round/>
                      <a:headEnd type="none" w="med" len="med"/>
                      <a:tailEnd type="none" w="med" len="med"/>
                    </a:lnL>
                    <a:lnR w="12700" cap="flat" cmpd="sng" algn="ctr">
                      <a:solidFill>
                        <a:srgbClr val="F9E4CF"/>
                      </a:solidFill>
                      <a:prstDash val="solid"/>
                      <a:round/>
                      <a:headEnd type="none" w="med" len="med"/>
                      <a:tailEnd type="none" w="med" len="med"/>
                    </a:lnR>
                    <a:lnT w="12700" cap="flat" cmpd="sng" algn="ctr">
                      <a:solidFill>
                        <a:srgbClr val="F9E4CF"/>
                      </a:solidFill>
                      <a:prstDash val="solid"/>
                      <a:round/>
                      <a:headEnd type="none" w="med" len="med"/>
                      <a:tailEnd type="none" w="med" len="med"/>
                    </a:lnT>
                    <a:lnB w="12700" cap="flat" cmpd="sng" algn="ctr">
                      <a:solidFill>
                        <a:srgbClr val="F9E4CF"/>
                      </a:solidFill>
                      <a:prstDash val="solid"/>
                      <a:round/>
                      <a:headEnd type="none" w="med" len="med"/>
                      <a:tailEnd type="none" w="med" len="med"/>
                    </a:lnB>
                  </a:tcPr>
                </a:tc>
                <a:tc>
                  <a:txBody>
                    <a:bodyPr/>
                    <a:lstStyle/>
                    <a:p>
                      <a:endParaRPr lang="en-AU" sz="900" dirty="0">
                        <a:solidFill>
                          <a:srgbClr val="000000"/>
                        </a:solidFill>
                        <a:latin typeface="+mn-lt"/>
                      </a:endParaRPr>
                    </a:p>
                  </a:txBody>
                  <a:tcPr marL="50413" marR="50413" marT="25199" marB="25199" anchor="ctr">
                    <a:lnL w="12700" cap="flat" cmpd="sng" algn="ctr">
                      <a:solidFill>
                        <a:srgbClr val="F9E4CF"/>
                      </a:solidFill>
                      <a:prstDash val="solid"/>
                      <a:round/>
                      <a:headEnd type="none" w="med" len="med"/>
                      <a:tailEnd type="none" w="med" len="med"/>
                    </a:lnL>
                    <a:lnR w="12700" cap="flat" cmpd="sng" algn="ctr">
                      <a:solidFill>
                        <a:srgbClr val="F9E4CF"/>
                      </a:solidFill>
                      <a:prstDash val="solid"/>
                      <a:round/>
                      <a:headEnd type="none" w="med" len="med"/>
                      <a:tailEnd type="none" w="med" len="med"/>
                    </a:lnR>
                    <a:lnT w="12700" cap="flat" cmpd="sng" algn="ctr">
                      <a:solidFill>
                        <a:srgbClr val="F9E4CF"/>
                      </a:solidFill>
                      <a:prstDash val="solid"/>
                      <a:round/>
                      <a:headEnd type="none" w="med" len="med"/>
                      <a:tailEnd type="none" w="med" len="med"/>
                    </a:lnT>
                    <a:lnB w="12700" cap="flat" cmpd="sng" algn="ctr">
                      <a:solidFill>
                        <a:srgbClr val="F9E4CF"/>
                      </a:solidFill>
                      <a:prstDash val="solid"/>
                      <a:round/>
                      <a:headEnd type="none" w="med" len="med"/>
                      <a:tailEnd type="none" w="med" len="med"/>
                    </a:lnB>
                  </a:tcPr>
                </a:tc>
                <a:tc>
                  <a:txBody>
                    <a:bodyPr/>
                    <a:lstStyle/>
                    <a:p>
                      <a:endParaRPr lang="en-AU" sz="900" dirty="0">
                        <a:solidFill>
                          <a:srgbClr val="000000"/>
                        </a:solidFill>
                        <a:latin typeface="+mn-lt"/>
                      </a:endParaRPr>
                    </a:p>
                  </a:txBody>
                  <a:tcPr marL="50413" marR="50413" marT="25199" marB="25199" anchor="ctr">
                    <a:lnL w="12700" cap="flat" cmpd="sng" algn="ctr">
                      <a:solidFill>
                        <a:srgbClr val="F9E4CF"/>
                      </a:solidFill>
                      <a:prstDash val="solid"/>
                      <a:round/>
                      <a:headEnd type="none" w="med" len="med"/>
                      <a:tailEnd type="none" w="med" len="med"/>
                    </a:lnL>
                    <a:lnR w="12700" cap="flat" cmpd="sng" algn="ctr">
                      <a:solidFill>
                        <a:srgbClr val="F9E4CF"/>
                      </a:solidFill>
                      <a:prstDash val="solid"/>
                      <a:round/>
                      <a:headEnd type="none" w="med" len="med"/>
                      <a:tailEnd type="none" w="med" len="med"/>
                    </a:lnR>
                    <a:lnT w="12700" cap="flat" cmpd="sng" algn="ctr">
                      <a:solidFill>
                        <a:srgbClr val="F9E4CF"/>
                      </a:solidFill>
                      <a:prstDash val="solid"/>
                      <a:round/>
                      <a:headEnd type="none" w="med" len="med"/>
                      <a:tailEnd type="none" w="med" len="med"/>
                    </a:lnT>
                    <a:lnB w="12700" cap="flat" cmpd="sng" algn="ctr">
                      <a:solidFill>
                        <a:srgbClr val="F9E4CF"/>
                      </a:solidFill>
                      <a:prstDash val="solid"/>
                      <a:round/>
                      <a:headEnd type="none" w="med" len="med"/>
                      <a:tailEnd type="none" w="med" len="med"/>
                    </a:lnB>
                  </a:tcPr>
                </a:tc>
                <a:tc>
                  <a:txBody>
                    <a:bodyPr/>
                    <a:lstStyle/>
                    <a:p>
                      <a:endParaRPr lang="en-AU" sz="900" dirty="0">
                        <a:solidFill>
                          <a:srgbClr val="000000"/>
                        </a:solidFill>
                        <a:latin typeface="+mn-lt"/>
                      </a:endParaRPr>
                    </a:p>
                  </a:txBody>
                  <a:tcPr marL="50413" marR="50413" marT="25199" marB="25199" anchor="ctr">
                    <a:lnL w="12700" cap="flat" cmpd="sng" algn="ctr">
                      <a:solidFill>
                        <a:srgbClr val="F9E4CF"/>
                      </a:solidFill>
                      <a:prstDash val="solid"/>
                      <a:round/>
                      <a:headEnd type="none" w="med" len="med"/>
                      <a:tailEnd type="none" w="med" len="med"/>
                    </a:lnL>
                    <a:lnR w="12700" cap="flat" cmpd="sng" algn="ctr">
                      <a:solidFill>
                        <a:srgbClr val="F9E4CF"/>
                      </a:solidFill>
                      <a:prstDash val="solid"/>
                      <a:round/>
                      <a:headEnd type="none" w="med" len="med"/>
                      <a:tailEnd type="none" w="med" len="med"/>
                    </a:lnR>
                    <a:lnT w="12700" cap="flat" cmpd="sng" algn="ctr">
                      <a:solidFill>
                        <a:srgbClr val="F9E4CF"/>
                      </a:solidFill>
                      <a:prstDash val="solid"/>
                      <a:round/>
                      <a:headEnd type="none" w="med" len="med"/>
                      <a:tailEnd type="none" w="med" len="med"/>
                    </a:lnT>
                    <a:lnB w="12700" cap="flat" cmpd="sng" algn="ctr">
                      <a:solidFill>
                        <a:srgbClr val="F9E4CF"/>
                      </a:solidFill>
                      <a:prstDash val="solid"/>
                      <a:round/>
                      <a:headEnd type="none" w="med" len="med"/>
                      <a:tailEnd type="none" w="med" len="med"/>
                    </a:lnB>
                  </a:tcPr>
                </a:tc>
                <a:tc vMerge="1">
                  <a:txBody>
                    <a:bodyPr/>
                    <a:lstStyle/>
                    <a:p>
                      <a:endParaRPr lang="en-AU"/>
                    </a:p>
                  </a:txBody>
                  <a:tcPr>
                    <a:lnL w="12700" cap="flat" cmpd="sng" algn="ctr">
                      <a:solidFill>
                        <a:schemeClr val="accent4"/>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73689">
                <a:tc vMerge="1">
                  <a:txBody>
                    <a:bodyPr/>
                    <a:lstStyle/>
                    <a:p>
                      <a:endParaRPr lang="en-US"/>
                    </a:p>
                  </a:txBody>
                  <a:tcPr/>
                </a:tc>
                <a:tc>
                  <a:txBody>
                    <a:bodyPr/>
                    <a:lstStyle/>
                    <a:p>
                      <a:pPr marL="0" lvl="0" indent="0" algn="l">
                        <a:lnSpc>
                          <a:spcPct val="100000"/>
                        </a:lnSpc>
                        <a:spcBef>
                          <a:spcPts val="0"/>
                        </a:spcBef>
                        <a:spcAft>
                          <a:spcPts val="0"/>
                        </a:spcAft>
                        <a:buFont typeface="Arial" panose="020B0604020202020204" pitchFamily="34" charset="0"/>
                        <a:buNone/>
                      </a:pPr>
                      <a:r>
                        <a:rPr lang="en-AU" sz="900" dirty="0" smtClean="0">
                          <a:effectLst/>
                        </a:rPr>
                        <a:t>I communicate logically and clearly: What I say makes sense to others, and people complement me on it. </a:t>
                      </a:r>
                      <a:r>
                        <a:rPr lang="en-AU" sz="900" baseline="0" dirty="0" smtClean="0">
                          <a:effectLst/>
                        </a:rPr>
                        <a:t> </a:t>
                      </a:r>
                      <a:endParaRPr lang="en-AU" sz="900" dirty="0">
                        <a:solidFill>
                          <a:srgbClr val="000000"/>
                        </a:solidFill>
                        <a:effectLst/>
                        <a:latin typeface="+mn-lt"/>
                        <a:ea typeface="Times New Roman"/>
                        <a:cs typeface="Times New Roman"/>
                      </a:endParaRPr>
                    </a:p>
                  </a:txBody>
                  <a:tcPr marL="50413" marR="50413" marT="25199" marB="25199" anchor="ctr">
                    <a:lnR w="12700" cap="flat" cmpd="sng" algn="ctr">
                      <a:solidFill>
                        <a:srgbClr val="F9E4CF"/>
                      </a:solidFill>
                      <a:prstDash val="solid"/>
                      <a:round/>
                      <a:headEnd type="none" w="med" len="med"/>
                      <a:tailEnd type="none" w="med" len="med"/>
                    </a:lnR>
                    <a:lnB w="12700" cap="flat" cmpd="sng" algn="ctr">
                      <a:solidFill>
                        <a:srgbClr val="856451"/>
                      </a:solidFill>
                      <a:prstDash val="solid"/>
                      <a:round/>
                      <a:headEnd type="none" w="med" len="med"/>
                      <a:tailEnd type="none" w="med" len="med"/>
                    </a:lnB>
                  </a:tcPr>
                </a:tc>
                <a:tc>
                  <a:txBody>
                    <a:bodyPr/>
                    <a:lstStyle/>
                    <a:p>
                      <a:endParaRPr lang="en-US"/>
                    </a:p>
                  </a:txBody>
                  <a:tcPr marL="50413" marR="50413" marT="25199" marB="25199" anchor="ctr">
                    <a:lnL w="12700" cap="flat" cmpd="sng" algn="ctr">
                      <a:solidFill>
                        <a:srgbClr val="F9E4CF"/>
                      </a:solidFill>
                      <a:prstDash val="solid"/>
                      <a:round/>
                      <a:headEnd type="none" w="med" len="med"/>
                      <a:tailEnd type="none" w="med" len="med"/>
                    </a:lnL>
                    <a:lnR w="12700" cap="flat" cmpd="sng" algn="ctr">
                      <a:solidFill>
                        <a:srgbClr val="F9E4CF"/>
                      </a:solidFill>
                      <a:prstDash val="solid"/>
                      <a:round/>
                      <a:headEnd type="none" w="med" len="med"/>
                      <a:tailEnd type="none" w="med" len="med"/>
                    </a:lnR>
                    <a:lnT w="12700" cap="flat" cmpd="sng" algn="ctr">
                      <a:solidFill>
                        <a:srgbClr val="F9E4CF"/>
                      </a:solidFill>
                      <a:prstDash val="solid"/>
                      <a:round/>
                      <a:headEnd type="none" w="med" len="med"/>
                      <a:tailEnd type="none" w="med" len="med"/>
                    </a:lnT>
                    <a:lnB w="12700" cap="flat" cmpd="sng" algn="ctr">
                      <a:solidFill>
                        <a:srgbClr val="856451"/>
                      </a:solidFill>
                      <a:prstDash val="solid"/>
                      <a:round/>
                      <a:headEnd type="none" w="med" len="med"/>
                      <a:tailEnd type="none" w="med" len="med"/>
                    </a:lnB>
                  </a:tcPr>
                </a:tc>
                <a:tc>
                  <a:txBody>
                    <a:bodyPr/>
                    <a:lstStyle/>
                    <a:p>
                      <a:endParaRPr lang="en-US"/>
                    </a:p>
                  </a:txBody>
                  <a:tcPr marL="50413" marR="50413" marT="25199" marB="25199" anchor="ctr">
                    <a:lnL w="12700" cap="flat" cmpd="sng" algn="ctr">
                      <a:solidFill>
                        <a:srgbClr val="F9E4CF"/>
                      </a:solidFill>
                      <a:prstDash val="solid"/>
                      <a:round/>
                      <a:headEnd type="none" w="med" len="med"/>
                      <a:tailEnd type="none" w="med" len="med"/>
                    </a:lnL>
                    <a:lnR w="12700" cap="flat" cmpd="sng" algn="ctr">
                      <a:solidFill>
                        <a:srgbClr val="F9E4CF"/>
                      </a:solidFill>
                      <a:prstDash val="solid"/>
                      <a:round/>
                      <a:headEnd type="none" w="med" len="med"/>
                      <a:tailEnd type="none" w="med" len="med"/>
                    </a:lnR>
                    <a:lnT w="12700" cap="flat" cmpd="sng" algn="ctr">
                      <a:solidFill>
                        <a:srgbClr val="F9E4CF"/>
                      </a:solidFill>
                      <a:prstDash val="solid"/>
                      <a:round/>
                      <a:headEnd type="none" w="med" len="med"/>
                      <a:tailEnd type="none" w="med" len="med"/>
                    </a:lnT>
                    <a:lnB w="12700" cap="flat" cmpd="sng" algn="ctr">
                      <a:solidFill>
                        <a:srgbClr val="856451"/>
                      </a:solidFill>
                      <a:prstDash val="solid"/>
                      <a:round/>
                      <a:headEnd type="none" w="med" len="med"/>
                      <a:tailEnd type="none" w="med" len="med"/>
                    </a:lnB>
                  </a:tcPr>
                </a:tc>
                <a:tc>
                  <a:txBody>
                    <a:bodyPr/>
                    <a:lstStyle/>
                    <a:p>
                      <a:endParaRPr lang="en-US"/>
                    </a:p>
                  </a:txBody>
                  <a:tcPr marL="50413" marR="50413" marT="25199" marB="25199" anchor="ctr">
                    <a:lnL w="12700" cap="flat" cmpd="sng" algn="ctr">
                      <a:solidFill>
                        <a:srgbClr val="F9E4CF"/>
                      </a:solidFill>
                      <a:prstDash val="solid"/>
                      <a:round/>
                      <a:headEnd type="none" w="med" len="med"/>
                      <a:tailEnd type="none" w="med" len="med"/>
                    </a:lnL>
                    <a:lnR w="12700" cap="flat" cmpd="sng" algn="ctr">
                      <a:solidFill>
                        <a:srgbClr val="F9E4CF"/>
                      </a:solidFill>
                      <a:prstDash val="solid"/>
                      <a:round/>
                      <a:headEnd type="none" w="med" len="med"/>
                      <a:tailEnd type="none" w="med" len="med"/>
                    </a:lnR>
                    <a:lnT w="12700" cap="flat" cmpd="sng" algn="ctr">
                      <a:solidFill>
                        <a:srgbClr val="F9E4CF"/>
                      </a:solidFill>
                      <a:prstDash val="solid"/>
                      <a:round/>
                      <a:headEnd type="none" w="med" len="med"/>
                      <a:tailEnd type="none" w="med" len="med"/>
                    </a:lnT>
                    <a:lnB w="12700" cap="flat" cmpd="sng" algn="ctr">
                      <a:solidFill>
                        <a:srgbClr val="856451"/>
                      </a:solidFill>
                      <a:prstDash val="solid"/>
                      <a:round/>
                      <a:headEnd type="none" w="med" len="med"/>
                      <a:tailEnd type="none" w="med" len="med"/>
                    </a:lnB>
                  </a:tcPr>
                </a:tc>
                <a:tc>
                  <a:txBody>
                    <a:bodyPr/>
                    <a:lstStyle/>
                    <a:p>
                      <a:endParaRPr lang="en-US"/>
                    </a:p>
                  </a:txBody>
                  <a:tcPr marL="50413" marR="50413" marT="25199" marB="25199" anchor="ctr">
                    <a:lnL w="12700" cap="flat" cmpd="sng" algn="ctr">
                      <a:solidFill>
                        <a:srgbClr val="F9E4CF"/>
                      </a:solidFill>
                      <a:prstDash val="solid"/>
                      <a:round/>
                      <a:headEnd type="none" w="med" len="med"/>
                      <a:tailEnd type="none" w="med" len="med"/>
                    </a:lnL>
                    <a:lnR w="12700" cap="flat" cmpd="sng" algn="ctr">
                      <a:solidFill>
                        <a:srgbClr val="F9E4CF"/>
                      </a:solidFill>
                      <a:prstDash val="solid"/>
                      <a:round/>
                      <a:headEnd type="none" w="med" len="med"/>
                      <a:tailEnd type="none" w="med" len="med"/>
                    </a:lnR>
                    <a:lnT w="12700" cap="flat" cmpd="sng" algn="ctr">
                      <a:solidFill>
                        <a:srgbClr val="F9E4CF"/>
                      </a:solidFill>
                      <a:prstDash val="solid"/>
                      <a:round/>
                      <a:headEnd type="none" w="med" len="med"/>
                      <a:tailEnd type="none" w="med" len="med"/>
                    </a:lnT>
                    <a:lnB w="12700" cap="flat" cmpd="sng" algn="ctr">
                      <a:solidFill>
                        <a:srgbClr val="856451"/>
                      </a:solidFill>
                      <a:prstDash val="solid"/>
                      <a:round/>
                      <a:headEnd type="none" w="med" len="med"/>
                      <a:tailEnd type="none" w="med" len="med"/>
                    </a:lnB>
                  </a:tcPr>
                </a:tc>
                <a:tc>
                  <a:txBody>
                    <a:bodyPr/>
                    <a:lstStyle/>
                    <a:p>
                      <a:endParaRPr lang="en-US" dirty="0"/>
                    </a:p>
                  </a:txBody>
                  <a:tcPr marL="50413" marR="50413" marT="25199" marB="25199" anchor="ctr">
                    <a:lnL w="12700" cap="flat" cmpd="sng" algn="ctr">
                      <a:solidFill>
                        <a:srgbClr val="F9E4CF"/>
                      </a:solidFill>
                      <a:prstDash val="solid"/>
                      <a:round/>
                      <a:headEnd type="none" w="med" len="med"/>
                      <a:tailEnd type="none" w="med" len="med"/>
                    </a:lnL>
                    <a:lnR w="12700" cap="flat" cmpd="sng" algn="ctr">
                      <a:solidFill>
                        <a:srgbClr val="F9E4CF"/>
                      </a:solidFill>
                      <a:prstDash val="solid"/>
                      <a:round/>
                      <a:headEnd type="none" w="med" len="med"/>
                      <a:tailEnd type="none" w="med" len="med"/>
                    </a:lnR>
                    <a:lnT w="12700" cap="flat" cmpd="sng" algn="ctr">
                      <a:solidFill>
                        <a:srgbClr val="F9E4CF"/>
                      </a:solidFill>
                      <a:prstDash val="solid"/>
                      <a:round/>
                      <a:headEnd type="none" w="med" len="med"/>
                      <a:tailEnd type="none" w="med" len="med"/>
                    </a:lnT>
                    <a:lnB w="12700" cap="flat" cmpd="sng" algn="ctr">
                      <a:solidFill>
                        <a:srgbClr val="856451"/>
                      </a:solidFill>
                      <a:prstDash val="solid"/>
                      <a:round/>
                      <a:headEnd type="none" w="med" len="med"/>
                      <a:tailEnd type="none" w="med" len="med"/>
                    </a:lnB>
                  </a:tcPr>
                </a:tc>
                <a:tc vMerge="1">
                  <a:txBody>
                    <a:bodyPr/>
                    <a:lstStyle/>
                    <a:p>
                      <a:endParaRPr lang="en-US"/>
                    </a:p>
                  </a:txBody>
                  <a:tcPr/>
                </a:tc>
              </a:tr>
            </a:tbl>
          </a:graphicData>
        </a:graphic>
      </p:graphicFrame>
      <p:sp>
        <p:nvSpPr>
          <p:cNvPr id="17" name="Title 1"/>
          <p:cNvSpPr>
            <a:spLocks noGrp="1"/>
          </p:cNvSpPr>
          <p:nvPr>
            <p:ph type="title"/>
          </p:nvPr>
        </p:nvSpPr>
        <p:spPr>
          <a:xfrm>
            <a:off x="236220" y="205390"/>
            <a:ext cx="6307455" cy="623455"/>
          </a:xfrm>
        </p:spPr>
        <p:txBody>
          <a:bodyPr>
            <a:normAutofit/>
          </a:bodyPr>
          <a:lstStyle/>
          <a:p>
            <a:r>
              <a:rPr lang="en-AU" sz="2400" dirty="0" smtClean="0">
                <a:solidFill>
                  <a:srgbClr val="856451"/>
                </a:solidFill>
                <a:latin typeface="MillerBanner Roman" panose="02000503080000020003" pitchFamily="2" charset="0"/>
              </a:rPr>
              <a:t>Understand Your Leadership RISC Profile</a:t>
            </a:r>
            <a:endParaRPr lang="en-AU" sz="2400" dirty="0">
              <a:solidFill>
                <a:srgbClr val="856451"/>
              </a:solidFill>
              <a:latin typeface="MillerBanner Roman" panose="02000503080000020003" pitchFamily="2" charset="0"/>
            </a:endParaRPr>
          </a:p>
        </p:txBody>
      </p:sp>
      <p:sp>
        <p:nvSpPr>
          <p:cNvPr id="19" name="TextBox 18"/>
          <p:cNvSpPr txBox="1"/>
          <p:nvPr/>
        </p:nvSpPr>
        <p:spPr>
          <a:xfrm>
            <a:off x="165212" y="8693362"/>
            <a:ext cx="6286499" cy="430887"/>
          </a:xfrm>
          <a:prstGeom prst="rect">
            <a:avLst/>
          </a:prstGeom>
          <a:noFill/>
        </p:spPr>
        <p:txBody>
          <a:bodyPr wrap="square" rtlCol="0">
            <a:spAutoFit/>
          </a:bodyPr>
          <a:lstStyle/>
          <a:p>
            <a:pPr algn="just">
              <a:spcAft>
                <a:spcPts val="600"/>
              </a:spcAft>
            </a:pPr>
            <a:r>
              <a:rPr lang="en-AU" sz="1100" dirty="0" smtClean="0"/>
              <a:t>Turn over to see some practical strategies to close the gap between your strong and not so strong RISC areas.</a:t>
            </a:r>
          </a:p>
        </p:txBody>
      </p:sp>
      <p:pic>
        <p:nvPicPr>
          <p:cNvPr id="10" name="Picture 9"/>
          <p:cNvPicPr/>
          <p:nvPr/>
        </p:nvPicPr>
        <p:blipFill>
          <a:blip r:embed="rId4">
            <a:duotone>
              <a:schemeClr val="accent2">
                <a:shade val="45000"/>
                <a:satMod val="135000"/>
              </a:schemeClr>
              <a:prstClr val="white"/>
            </a:duotone>
            <a:extLst>
              <a:ext uri="{BEBA8EAE-BF5A-486C-A8C5-ECC9F3942E4B}">
                <a14:imgProps xmlns:a14="http://schemas.microsoft.com/office/drawing/2010/main">
                  <a14:imgLayer r:embed="rId5">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5960651" y="82669"/>
            <a:ext cx="840105" cy="705485"/>
          </a:xfrm>
          <a:prstGeom prst="rect">
            <a:avLst/>
          </a:prstGeom>
        </p:spPr>
      </p:pic>
    </p:spTree>
    <p:extLst>
      <p:ext uri="{BB962C8B-B14F-4D97-AF65-F5344CB8AC3E}">
        <p14:creationId xmlns:p14="http://schemas.microsoft.com/office/powerpoint/2010/main" val="12287615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6220" y="205390"/>
            <a:ext cx="6307455" cy="623455"/>
          </a:xfrm>
        </p:spPr>
        <p:txBody>
          <a:bodyPr>
            <a:normAutofit/>
          </a:bodyPr>
          <a:lstStyle/>
          <a:p>
            <a:r>
              <a:rPr lang="en-AU" sz="2400" dirty="0" smtClean="0">
                <a:solidFill>
                  <a:srgbClr val="856451"/>
                </a:solidFill>
                <a:latin typeface="MillerBanner Roman" panose="02000503080000020003" pitchFamily="2" charset="0"/>
              </a:rPr>
              <a:t>Quick Tips to Enhance Your RISC Profile</a:t>
            </a:r>
            <a:endParaRPr lang="en-AU" sz="2400" dirty="0">
              <a:solidFill>
                <a:srgbClr val="856451"/>
              </a:solidFill>
              <a:latin typeface="MillerBanner Roman" panose="02000503080000020003" pitchFamily="2"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09403" y="9426943"/>
            <a:ext cx="1239195" cy="354056"/>
          </a:xfrm>
          <a:prstGeom prst="rect">
            <a:avLst/>
          </a:prstGeom>
        </p:spPr>
      </p:pic>
      <p:graphicFrame>
        <p:nvGraphicFramePr>
          <p:cNvPr id="21" name="Chart 20"/>
          <p:cNvGraphicFramePr/>
          <p:nvPr>
            <p:extLst>
              <p:ext uri="{D42A27DB-BD31-4B8C-83A1-F6EECF244321}">
                <p14:modId xmlns:p14="http://schemas.microsoft.com/office/powerpoint/2010/main" val="692637996"/>
              </p:ext>
            </p:extLst>
          </p:nvPr>
        </p:nvGraphicFramePr>
        <p:xfrm>
          <a:off x="3458843" y="6842385"/>
          <a:ext cx="1852930" cy="1191260"/>
        </p:xfrm>
        <a:graphic>
          <a:graphicData uri="http://schemas.openxmlformats.org/drawingml/2006/chart">
            <c:chart xmlns:c="http://schemas.openxmlformats.org/drawingml/2006/chart" xmlns:r="http://schemas.openxmlformats.org/officeDocument/2006/relationships" r:id="rId4"/>
          </a:graphicData>
        </a:graphic>
      </p:graphicFrame>
      <p:sp>
        <p:nvSpPr>
          <p:cNvPr id="27" name="TextBox 26"/>
          <p:cNvSpPr txBox="1"/>
          <p:nvPr/>
        </p:nvSpPr>
        <p:spPr>
          <a:xfrm>
            <a:off x="283070" y="1089905"/>
            <a:ext cx="6260605" cy="430887"/>
          </a:xfrm>
          <a:prstGeom prst="rect">
            <a:avLst/>
          </a:prstGeom>
          <a:noFill/>
        </p:spPr>
        <p:txBody>
          <a:bodyPr wrap="square" rtlCol="0">
            <a:spAutoFit/>
          </a:bodyPr>
          <a:lstStyle/>
          <a:p>
            <a:pPr algn="just">
              <a:spcAft>
                <a:spcPts val="600"/>
              </a:spcAft>
            </a:pPr>
            <a:r>
              <a:rPr lang="en-AU" sz="1100" dirty="0" smtClean="0">
                <a:latin typeface="Calibri" charset="0"/>
                <a:ea typeface="Calibri" charset="0"/>
                <a:cs typeface="Calibri" charset="0"/>
              </a:rPr>
              <a:t>Below are descriptions of the key areas of the RISC leadership Profile, as well as some quick tips to enhance each area. Try adding your own tip to each section. </a:t>
            </a:r>
            <a:endParaRPr lang="en-AU" sz="1100" dirty="0">
              <a:latin typeface="Calibri" charset="0"/>
              <a:ea typeface="Calibri" charset="0"/>
              <a:cs typeface="Calibri" charset="0"/>
            </a:endParaRPr>
          </a:p>
        </p:txBody>
      </p:sp>
      <p:graphicFrame>
        <p:nvGraphicFramePr>
          <p:cNvPr id="33" name="Chart 32"/>
          <p:cNvGraphicFramePr/>
          <p:nvPr>
            <p:extLst>
              <p:ext uri="{D42A27DB-BD31-4B8C-83A1-F6EECF244321}">
                <p14:modId xmlns:p14="http://schemas.microsoft.com/office/powerpoint/2010/main" val="1462792228"/>
              </p:ext>
            </p:extLst>
          </p:nvPr>
        </p:nvGraphicFramePr>
        <p:xfrm>
          <a:off x="4974272" y="6826065"/>
          <a:ext cx="1852930" cy="1191260"/>
        </p:xfrm>
        <a:graphic>
          <a:graphicData uri="http://schemas.openxmlformats.org/drawingml/2006/chart">
            <c:chart xmlns:c="http://schemas.openxmlformats.org/drawingml/2006/chart" xmlns:r="http://schemas.openxmlformats.org/officeDocument/2006/relationships" r:id="rId5"/>
          </a:graphicData>
        </a:graphic>
      </p:graphicFrame>
      <p:sp>
        <p:nvSpPr>
          <p:cNvPr id="37" name="TextBox 36"/>
          <p:cNvSpPr txBox="1"/>
          <p:nvPr/>
        </p:nvSpPr>
        <p:spPr>
          <a:xfrm>
            <a:off x="2552700" y="7114162"/>
            <a:ext cx="409575" cy="369332"/>
          </a:xfrm>
          <a:prstGeom prst="rect">
            <a:avLst/>
          </a:prstGeom>
          <a:noFill/>
        </p:spPr>
        <p:txBody>
          <a:bodyPr wrap="square" rtlCol="0" anchor="ctr">
            <a:spAutoFit/>
          </a:bodyPr>
          <a:lstStyle/>
          <a:p>
            <a:r>
              <a:rPr lang="en-AU" dirty="0" smtClean="0">
                <a:solidFill>
                  <a:schemeClr val="bg1"/>
                </a:solidFill>
                <a:latin typeface="MillerBanner Black" panose="02000504090000020003" pitchFamily="2" charset="0"/>
              </a:rPr>
              <a:t>=</a:t>
            </a:r>
            <a:endParaRPr lang="en-AU" dirty="0">
              <a:solidFill>
                <a:schemeClr val="bg1"/>
              </a:solidFill>
              <a:latin typeface="MillerBanner Black" panose="02000504090000020003" pitchFamily="2" charset="0"/>
            </a:endParaRPr>
          </a:p>
        </p:txBody>
      </p:sp>
      <p:sp>
        <p:nvSpPr>
          <p:cNvPr id="38" name="TextBox 37"/>
          <p:cNvSpPr txBox="1"/>
          <p:nvPr/>
        </p:nvSpPr>
        <p:spPr>
          <a:xfrm>
            <a:off x="4524374" y="7036435"/>
            <a:ext cx="409575" cy="369332"/>
          </a:xfrm>
          <a:prstGeom prst="rect">
            <a:avLst/>
          </a:prstGeom>
          <a:noFill/>
        </p:spPr>
        <p:txBody>
          <a:bodyPr wrap="square" rtlCol="0" anchor="ctr">
            <a:spAutoFit/>
          </a:bodyPr>
          <a:lstStyle/>
          <a:p>
            <a:r>
              <a:rPr lang="en-AU" dirty="0">
                <a:solidFill>
                  <a:schemeClr val="bg1"/>
                </a:solidFill>
                <a:latin typeface="MillerBanner Black" panose="02000504090000020003" pitchFamily="2" charset="0"/>
              </a:rPr>
              <a:t>+</a:t>
            </a:r>
          </a:p>
        </p:txBody>
      </p:sp>
      <p:sp>
        <p:nvSpPr>
          <p:cNvPr id="39" name="TextBox 38"/>
          <p:cNvSpPr txBox="1"/>
          <p:nvPr/>
        </p:nvSpPr>
        <p:spPr>
          <a:xfrm>
            <a:off x="5695949" y="7548745"/>
            <a:ext cx="409575" cy="369332"/>
          </a:xfrm>
          <a:prstGeom prst="rect">
            <a:avLst/>
          </a:prstGeom>
          <a:noFill/>
        </p:spPr>
        <p:txBody>
          <a:bodyPr wrap="square" rtlCol="0" anchor="ctr">
            <a:spAutoFit/>
          </a:bodyPr>
          <a:lstStyle/>
          <a:p>
            <a:pPr algn="ctr"/>
            <a:r>
              <a:rPr lang="en-AU" dirty="0">
                <a:solidFill>
                  <a:schemeClr val="bg1"/>
                </a:solidFill>
                <a:latin typeface="MillerBanner Black" panose="02000504090000020003" pitchFamily="2" charset="0"/>
              </a:rPr>
              <a:t>-</a:t>
            </a:r>
          </a:p>
        </p:txBody>
      </p:sp>
      <p:sp>
        <p:nvSpPr>
          <p:cNvPr id="12" name="Rectangle 11"/>
          <p:cNvSpPr/>
          <p:nvPr/>
        </p:nvSpPr>
        <p:spPr>
          <a:xfrm>
            <a:off x="283070" y="1689256"/>
            <a:ext cx="6260605" cy="6334811"/>
          </a:xfrm>
          <a:prstGeom prst="rect">
            <a:avLst/>
          </a:prstGeom>
          <a:ln>
            <a:noFill/>
          </a:ln>
        </p:spPr>
        <p:txBody>
          <a:bodyPr wrap="square">
            <a:spAutoFit/>
          </a:bodyPr>
          <a:lstStyle/>
          <a:p>
            <a:pPr>
              <a:spcAft>
                <a:spcPts val="0"/>
              </a:spcAft>
            </a:pPr>
            <a:r>
              <a:rPr lang="en-GB" sz="1300" dirty="0" smtClean="0">
                <a:solidFill>
                  <a:srgbClr val="E2987E"/>
                </a:solidFill>
                <a:latin typeface="MillerBanner Roman" charset="0"/>
                <a:ea typeface="MillerBanner Roman" charset="0"/>
                <a:cs typeface="MillerBanner Roman" charset="0"/>
              </a:rPr>
              <a:t>Reliability</a:t>
            </a:r>
          </a:p>
          <a:p>
            <a:pPr>
              <a:spcAft>
                <a:spcPts val="0"/>
              </a:spcAft>
            </a:pPr>
            <a:r>
              <a:rPr lang="en-GB" sz="1100" dirty="0" smtClean="0">
                <a:latin typeface="Calibri" charset="0"/>
                <a:ea typeface="Calibri" charset="0"/>
                <a:cs typeface="Calibri" charset="0"/>
              </a:rPr>
              <a:t>Reliability </a:t>
            </a:r>
            <a:r>
              <a:rPr lang="en-GB" sz="1100" dirty="0">
                <a:latin typeface="Calibri" charset="0"/>
                <a:ea typeface="Calibri" charset="0"/>
                <a:cs typeface="Calibri" charset="0"/>
              </a:rPr>
              <a:t>is about whether </a:t>
            </a:r>
            <a:r>
              <a:rPr lang="en-GB" sz="1100" dirty="0" smtClean="0">
                <a:latin typeface="Calibri" charset="0"/>
                <a:ea typeface="Calibri" charset="0"/>
                <a:cs typeface="Calibri" charset="0"/>
              </a:rPr>
              <a:t>people </a:t>
            </a:r>
            <a:r>
              <a:rPr lang="en-GB" sz="1100" dirty="0">
                <a:latin typeface="Calibri" charset="0"/>
                <a:ea typeface="Calibri" charset="0"/>
                <a:cs typeface="Calibri" charset="0"/>
              </a:rPr>
              <a:t>think you are dependable and can be trusted to behave in consistent ways. </a:t>
            </a:r>
          </a:p>
          <a:p>
            <a:pPr>
              <a:spcAft>
                <a:spcPts val="0"/>
              </a:spcAft>
            </a:pPr>
            <a:r>
              <a:rPr lang="en-GB" sz="1100" dirty="0">
                <a:latin typeface="Calibri" charset="0"/>
                <a:ea typeface="Calibri" charset="0"/>
                <a:cs typeface="Calibri" charset="0"/>
              </a:rPr>
              <a:t>A few ways to enhance </a:t>
            </a:r>
            <a:r>
              <a:rPr lang="en-GB" sz="1100" dirty="0" smtClean="0">
                <a:latin typeface="Calibri" charset="0"/>
                <a:ea typeface="Calibri" charset="0"/>
                <a:cs typeface="Calibri" charset="0"/>
              </a:rPr>
              <a:t>Reliability:</a:t>
            </a:r>
          </a:p>
          <a:p>
            <a:pPr marL="228600" indent="-228600">
              <a:spcAft>
                <a:spcPts val="0"/>
              </a:spcAft>
              <a:buFont typeface="+mj-lt"/>
              <a:buAutoNum type="arabicPeriod"/>
            </a:pPr>
            <a:r>
              <a:rPr lang="en-AU" sz="1100" dirty="0" smtClean="0">
                <a:latin typeface="Calibri" charset="0"/>
                <a:ea typeface="Calibri" charset="0"/>
                <a:cs typeface="Calibri" charset="0"/>
              </a:rPr>
              <a:t>Be </a:t>
            </a:r>
            <a:r>
              <a:rPr lang="en-AU" sz="1100" dirty="0">
                <a:latin typeface="Calibri" charset="0"/>
                <a:ea typeface="Calibri" charset="0"/>
                <a:cs typeface="Calibri" charset="0"/>
              </a:rPr>
              <a:t>consistent </a:t>
            </a:r>
            <a:endParaRPr lang="en-AU" sz="1100" dirty="0" smtClean="0">
              <a:latin typeface="Calibri" charset="0"/>
              <a:ea typeface="Calibri" charset="0"/>
              <a:cs typeface="Calibri" charset="0"/>
            </a:endParaRPr>
          </a:p>
          <a:p>
            <a:pPr marL="228600" indent="-228600">
              <a:spcAft>
                <a:spcPts val="0"/>
              </a:spcAft>
              <a:buFont typeface="+mj-lt"/>
              <a:buAutoNum type="arabicPeriod"/>
            </a:pPr>
            <a:r>
              <a:rPr lang="en-AU" sz="1100" dirty="0" smtClean="0">
                <a:latin typeface="Calibri" charset="0"/>
                <a:ea typeface="Calibri" charset="0"/>
                <a:cs typeface="Calibri" charset="0"/>
              </a:rPr>
              <a:t>Stick </a:t>
            </a:r>
            <a:r>
              <a:rPr lang="en-AU" sz="1100" dirty="0">
                <a:latin typeface="Calibri" charset="0"/>
                <a:ea typeface="Calibri" charset="0"/>
                <a:cs typeface="Calibri" charset="0"/>
              </a:rPr>
              <a:t>to commitments, whether large or </a:t>
            </a:r>
            <a:r>
              <a:rPr lang="en-AU" sz="1100" dirty="0" smtClean="0">
                <a:latin typeface="Calibri" charset="0"/>
                <a:ea typeface="Calibri" charset="0"/>
                <a:cs typeface="Calibri" charset="0"/>
              </a:rPr>
              <a:t>small</a:t>
            </a:r>
          </a:p>
          <a:p>
            <a:pPr marL="228600" indent="-228600">
              <a:spcAft>
                <a:spcPts val="0"/>
              </a:spcAft>
              <a:buFont typeface="+mj-lt"/>
              <a:buAutoNum type="arabicPeriod"/>
            </a:pPr>
            <a:r>
              <a:rPr lang="en-AU" sz="1100" dirty="0" smtClean="0">
                <a:latin typeface="Calibri" charset="0"/>
                <a:ea typeface="Calibri" charset="0"/>
                <a:cs typeface="Calibri" charset="0"/>
              </a:rPr>
              <a:t>Make </a:t>
            </a:r>
            <a:r>
              <a:rPr lang="en-AU" sz="1100" dirty="0">
                <a:latin typeface="Calibri" charset="0"/>
                <a:ea typeface="Calibri" charset="0"/>
                <a:cs typeface="Calibri" charset="0"/>
              </a:rPr>
              <a:t>sure meetings have clear goals, not just agendas, and ensure goals are </a:t>
            </a:r>
            <a:r>
              <a:rPr lang="en-AU" sz="1100" dirty="0" smtClean="0">
                <a:latin typeface="Calibri" charset="0"/>
                <a:ea typeface="Calibri" charset="0"/>
                <a:cs typeface="Calibri" charset="0"/>
              </a:rPr>
              <a:t>met</a:t>
            </a:r>
          </a:p>
          <a:p>
            <a:pPr marL="228600" indent="-228600">
              <a:spcAft>
                <a:spcPts val="0"/>
              </a:spcAft>
              <a:buFont typeface="+mj-lt"/>
              <a:buAutoNum type="arabicPeriod"/>
            </a:pPr>
            <a:r>
              <a:rPr lang="en-AU" sz="1100" u="sng" dirty="0">
                <a:latin typeface="Calibri" charset="0"/>
                <a:ea typeface="Calibri" charset="0"/>
                <a:cs typeface="Calibri" charset="0"/>
              </a:rPr>
              <a:t> </a:t>
            </a:r>
            <a:r>
              <a:rPr lang="en-AU" sz="1100" u="sng" dirty="0" smtClean="0">
                <a:latin typeface="Calibri" charset="0"/>
                <a:ea typeface="Calibri" charset="0"/>
                <a:cs typeface="Calibri" charset="0"/>
              </a:rPr>
              <a:t>		 	</a:t>
            </a:r>
            <a:r>
              <a:rPr lang="en-AU" sz="1100" u="sng" dirty="0">
                <a:latin typeface="Calibri" charset="0"/>
                <a:ea typeface="Calibri" charset="0"/>
                <a:cs typeface="Calibri" charset="0"/>
              </a:rPr>
              <a:t> 	 	 	 </a:t>
            </a:r>
            <a:r>
              <a:rPr lang="en-AU" sz="1100" u="sng" dirty="0" smtClean="0">
                <a:latin typeface="Calibri" charset="0"/>
                <a:ea typeface="Calibri" charset="0"/>
                <a:cs typeface="Calibri" charset="0"/>
              </a:rPr>
              <a:t> </a:t>
            </a:r>
          </a:p>
          <a:p>
            <a:pPr marL="342900" lvl="0" indent="-342900">
              <a:lnSpc>
                <a:spcPct val="115000"/>
              </a:lnSpc>
              <a:spcAft>
                <a:spcPts val="0"/>
              </a:spcAft>
              <a:buFont typeface="+mj-lt"/>
              <a:buAutoNum type="arabicPeriod"/>
            </a:pPr>
            <a:endParaRPr lang="en-GB" sz="1100" dirty="0">
              <a:latin typeface="Calibri" charset="0"/>
              <a:ea typeface="Calibri" charset="0"/>
              <a:cs typeface="Calibri" charset="0"/>
            </a:endParaRPr>
          </a:p>
          <a:p>
            <a:pPr>
              <a:spcAft>
                <a:spcPts val="0"/>
              </a:spcAft>
            </a:pPr>
            <a:r>
              <a:rPr lang="en-GB" sz="1300" dirty="0" smtClean="0">
                <a:solidFill>
                  <a:srgbClr val="E2987E"/>
                </a:solidFill>
                <a:latin typeface="MillerBanner Roman" charset="0"/>
                <a:ea typeface="MillerBanner Roman" charset="0"/>
                <a:cs typeface="MillerBanner Roman" charset="0"/>
              </a:rPr>
              <a:t>Involvement</a:t>
            </a:r>
            <a:endParaRPr lang="en-GB" sz="1300" dirty="0" smtClean="0">
              <a:latin typeface="MillerBanner Roman" charset="0"/>
              <a:ea typeface="MillerBanner Roman" charset="0"/>
              <a:cs typeface="MillerBanner Roman" charset="0"/>
            </a:endParaRPr>
          </a:p>
          <a:p>
            <a:pPr>
              <a:spcAft>
                <a:spcPts val="0"/>
              </a:spcAft>
            </a:pPr>
            <a:r>
              <a:rPr lang="en-GB" sz="1100" dirty="0" smtClean="0">
                <a:latin typeface="Calibri" charset="0"/>
                <a:ea typeface="Calibri" charset="0"/>
                <a:cs typeface="Calibri" charset="0"/>
              </a:rPr>
              <a:t>Involvement refers to the safety or security that we feel when entrusting someone with something</a:t>
            </a:r>
            <a:r>
              <a:rPr lang="en-GB" sz="1100" i="1" dirty="0" smtClean="0">
                <a:latin typeface="Calibri" charset="0"/>
                <a:ea typeface="Calibri" charset="0"/>
                <a:cs typeface="Calibri" charset="0"/>
              </a:rPr>
              <a:t>. </a:t>
            </a:r>
            <a:r>
              <a:rPr lang="en-GB" sz="1100" dirty="0" smtClean="0">
                <a:latin typeface="Calibri" charset="0"/>
                <a:ea typeface="Calibri" charset="0"/>
                <a:cs typeface="Calibri" charset="0"/>
              </a:rPr>
              <a:t>It also includes how often we seek the advice and consideration of others for decisions that have an impact on them.</a:t>
            </a:r>
          </a:p>
          <a:p>
            <a:pPr>
              <a:spcAft>
                <a:spcPts val="0"/>
              </a:spcAft>
            </a:pPr>
            <a:r>
              <a:rPr lang="en-GB" sz="1100" dirty="0">
                <a:latin typeface="Calibri" charset="0"/>
                <a:ea typeface="Calibri" charset="0"/>
                <a:cs typeface="Calibri" charset="0"/>
              </a:rPr>
              <a:t>A few ways to demonstrate </a:t>
            </a:r>
            <a:r>
              <a:rPr lang="en-GB" sz="1100" dirty="0" smtClean="0">
                <a:latin typeface="Calibri" charset="0"/>
                <a:ea typeface="Calibri" charset="0"/>
                <a:cs typeface="Calibri" charset="0"/>
              </a:rPr>
              <a:t>involvement:</a:t>
            </a:r>
            <a:endParaRPr lang="en-GB" sz="1100" dirty="0">
              <a:latin typeface="Calibri" charset="0"/>
              <a:ea typeface="Calibri" charset="0"/>
              <a:cs typeface="Calibri" charset="0"/>
            </a:endParaRPr>
          </a:p>
          <a:p>
            <a:pPr marL="228600" indent="-228600">
              <a:spcAft>
                <a:spcPts val="0"/>
              </a:spcAft>
              <a:buFont typeface="+mj-lt"/>
              <a:buAutoNum type="arabicPeriod"/>
            </a:pPr>
            <a:r>
              <a:rPr lang="en-AU" sz="1100" dirty="0">
                <a:latin typeface="Calibri" charset="0"/>
                <a:ea typeface="Calibri" charset="0"/>
                <a:cs typeface="Calibri" charset="0"/>
              </a:rPr>
              <a:t>Let the other person fill the empty spaces in conversations (be comfortable with silences)</a:t>
            </a:r>
          </a:p>
          <a:p>
            <a:pPr marL="228600" indent="-228600">
              <a:spcAft>
                <a:spcPts val="0"/>
              </a:spcAft>
              <a:buFont typeface="+mj-lt"/>
              <a:buAutoNum type="arabicPeriod"/>
            </a:pPr>
            <a:r>
              <a:rPr lang="en-AU" sz="1100" dirty="0">
                <a:latin typeface="Calibri" charset="0"/>
                <a:ea typeface="Calibri" charset="0"/>
                <a:cs typeface="Calibri" charset="0"/>
              </a:rPr>
              <a:t>Use open-ended questions</a:t>
            </a:r>
          </a:p>
          <a:p>
            <a:pPr marL="228600" indent="-228600">
              <a:spcAft>
                <a:spcPts val="0"/>
              </a:spcAft>
              <a:buFont typeface="+mj-lt"/>
              <a:buAutoNum type="arabicPeriod"/>
            </a:pPr>
            <a:r>
              <a:rPr lang="en-AU" sz="1100" dirty="0">
                <a:latin typeface="Calibri" charset="0"/>
                <a:ea typeface="Calibri" charset="0"/>
                <a:cs typeface="Calibri" charset="0"/>
              </a:rPr>
              <a:t>Focus on defining the problem, not guessing the </a:t>
            </a:r>
            <a:r>
              <a:rPr lang="en-AU" sz="1100" dirty="0" smtClean="0">
                <a:latin typeface="Calibri" charset="0"/>
                <a:ea typeface="Calibri" charset="0"/>
                <a:cs typeface="Calibri" charset="0"/>
              </a:rPr>
              <a:t>solution</a:t>
            </a:r>
            <a:endParaRPr lang="en-AU" sz="1100" dirty="0">
              <a:latin typeface="Calibri" charset="0"/>
              <a:ea typeface="Calibri" charset="0"/>
              <a:cs typeface="Calibri" charset="0"/>
            </a:endParaRPr>
          </a:p>
          <a:p>
            <a:pPr marL="228600" indent="-228600">
              <a:buFont typeface="+mj-lt"/>
              <a:buAutoNum type="arabicPeriod"/>
            </a:pPr>
            <a:r>
              <a:rPr lang="en-AU" sz="1100" u="sng" dirty="0">
                <a:latin typeface="Calibri" charset="0"/>
                <a:ea typeface="Calibri" charset="0"/>
                <a:cs typeface="Calibri" charset="0"/>
              </a:rPr>
              <a:t> 		 	 	 	 	  </a:t>
            </a:r>
          </a:p>
          <a:p>
            <a:pPr marL="228600" indent="-228600">
              <a:spcAft>
                <a:spcPts val="0"/>
              </a:spcAft>
              <a:buFont typeface="+mj-lt"/>
              <a:buAutoNum type="arabicPeriod"/>
            </a:pPr>
            <a:endParaRPr lang="en-GB" sz="1100" dirty="0">
              <a:solidFill>
                <a:srgbClr val="000000"/>
              </a:solidFill>
              <a:effectLst/>
              <a:latin typeface="Calibri" charset="0"/>
              <a:ea typeface="Calibri" charset="0"/>
              <a:cs typeface="Calibri" charset="0"/>
            </a:endParaRPr>
          </a:p>
          <a:p>
            <a:pPr>
              <a:spcAft>
                <a:spcPts val="0"/>
              </a:spcAft>
            </a:pPr>
            <a:r>
              <a:rPr lang="en-GB" sz="1300" dirty="0" smtClean="0">
                <a:solidFill>
                  <a:srgbClr val="E2987E"/>
                </a:solidFill>
                <a:latin typeface="MillerBanner Roman" charset="0"/>
                <a:ea typeface="MillerBanner Roman" charset="0"/>
                <a:cs typeface="MillerBanner Roman" charset="0"/>
              </a:rPr>
              <a:t>Sincerity</a:t>
            </a:r>
            <a:endParaRPr lang="en-GB" sz="1300" dirty="0">
              <a:latin typeface="MillerBanner Roman" charset="0"/>
              <a:ea typeface="MillerBanner Roman" charset="0"/>
              <a:cs typeface="MillerBanner Roman" charset="0"/>
            </a:endParaRPr>
          </a:p>
          <a:p>
            <a:pPr>
              <a:spcAft>
                <a:spcPts val="0"/>
              </a:spcAft>
            </a:pPr>
            <a:r>
              <a:rPr lang="en-GB" sz="1100" dirty="0">
                <a:latin typeface="Calibri" charset="0"/>
                <a:ea typeface="Calibri" charset="0"/>
                <a:cs typeface="Calibri" charset="0"/>
              </a:rPr>
              <a:t>There is no greater source of distrust than people who appear as insincere. S</a:t>
            </a:r>
            <a:r>
              <a:rPr lang="en-GB" sz="1100" dirty="0" smtClean="0">
                <a:latin typeface="Calibri" charset="0"/>
                <a:ea typeface="Calibri" charset="0"/>
                <a:cs typeface="Calibri" charset="0"/>
              </a:rPr>
              <a:t>incerity is all about behaving and acting in a way that is authentic. </a:t>
            </a:r>
            <a:endParaRPr lang="en-GB" sz="1100" dirty="0">
              <a:latin typeface="Calibri" charset="0"/>
              <a:ea typeface="Calibri" charset="0"/>
              <a:cs typeface="Calibri" charset="0"/>
            </a:endParaRPr>
          </a:p>
          <a:p>
            <a:pPr>
              <a:spcAft>
                <a:spcPts val="0"/>
              </a:spcAft>
            </a:pPr>
            <a:endParaRPr lang="en-GB" sz="1100" dirty="0">
              <a:latin typeface="Calibri" charset="0"/>
              <a:ea typeface="Calibri" charset="0"/>
              <a:cs typeface="Calibri" charset="0"/>
            </a:endParaRPr>
          </a:p>
          <a:p>
            <a:pPr>
              <a:spcAft>
                <a:spcPts val="0"/>
              </a:spcAft>
            </a:pPr>
            <a:r>
              <a:rPr lang="en-GB" sz="1100" dirty="0">
                <a:latin typeface="Calibri" charset="0"/>
                <a:ea typeface="Calibri" charset="0"/>
                <a:cs typeface="Calibri" charset="0"/>
              </a:rPr>
              <a:t>A few ways to enhance </a:t>
            </a:r>
            <a:r>
              <a:rPr lang="en-GB" sz="1100" dirty="0" smtClean="0">
                <a:latin typeface="Calibri" charset="0"/>
                <a:ea typeface="Calibri" charset="0"/>
                <a:cs typeface="Calibri" charset="0"/>
              </a:rPr>
              <a:t>sincerity:</a:t>
            </a:r>
            <a:endParaRPr lang="en-GB" sz="1100" dirty="0">
              <a:latin typeface="Calibri" charset="0"/>
              <a:ea typeface="Calibri" charset="0"/>
              <a:cs typeface="Calibri" charset="0"/>
            </a:endParaRPr>
          </a:p>
          <a:p>
            <a:pPr marL="228600" indent="-228600">
              <a:spcAft>
                <a:spcPts val="0"/>
              </a:spcAft>
              <a:buFont typeface="+mj-lt"/>
              <a:buAutoNum type="arabicPeriod"/>
            </a:pPr>
            <a:r>
              <a:rPr lang="en-AU" sz="1100" dirty="0">
                <a:latin typeface="Calibri" charset="0"/>
                <a:ea typeface="Calibri" charset="0"/>
                <a:cs typeface="Calibri" charset="0"/>
              </a:rPr>
              <a:t>Build relationships with people</a:t>
            </a:r>
            <a:endParaRPr lang="en-GB" sz="1100" dirty="0">
              <a:latin typeface="Calibri" charset="0"/>
              <a:ea typeface="Calibri" charset="0"/>
              <a:cs typeface="Calibri" charset="0"/>
            </a:endParaRPr>
          </a:p>
          <a:p>
            <a:pPr marL="228600" indent="-228600">
              <a:spcAft>
                <a:spcPts val="0"/>
              </a:spcAft>
              <a:buFont typeface="+mj-lt"/>
              <a:buAutoNum type="arabicPeriod"/>
            </a:pPr>
            <a:r>
              <a:rPr lang="en-AU" sz="1100" dirty="0">
                <a:latin typeface="Calibri" charset="0"/>
                <a:ea typeface="Calibri" charset="0"/>
                <a:cs typeface="Calibri" charset="0"/>
              </a:rPr>
              <a:t>Be genuine </a:t>
            </a:r>
            <a:r>
              <a:rPr lang="en-GB" sz="1100" dirty="0">
                <a:solidFill>
                  <a:srgbClr val="000000"/>
                </a:solidFill>
                <a:latin typeface="Calibri" charset="0"/>
                <a:ea typeface="Calibri" charset="0"/>
                <a:cs typeface="Calibri" charset="0"/>
              </a:rPr>
              <a:t> </a:t>
            </a:r>
          </a:p>
          <a:p>
            <a:pPr marL="228600" indent="-228600">
              <a:spcAft>
                <a:spcPts val="0"/>
              </a:spcAft>
              <a:buFont typeface="+mj-lt"/>
              <a:buAutoNum type="arabicPeriod"/>
            </a:pPr>
            <a:r>
              <a:rPr lang="en-GB" sz="1100" dirty="0" smtClean="0">
                <a:solidFill>
                  <a:srgbClr val="000000"/>
                </a:solidFill>
                <a:latin typeface="Calibri" charset="0"/>
                <a:ea typeface="Calibri" charset="0"/>
                <a:cs typeface="Calibri" charset="0"/>
              </a:rPr>
              <a:t>Be transparent</a:t>
            </a:r>
            <a:endParaRPr lang="en-GB" sz="1100" dirty="0">
              <a:solidFill>
                <a:srgbClr val="000000"/>
              </a:solidFill>
              <a:latin typeface="Calibri" charset="0"/>
              <a:ea typeface="Calibri" charset="0"/>
              <a:cs typeface="Calibri" charset="0"/>
            </a:endParaRPr>
          </a:p>
          <a:p>
            <a:pPr marL="228600" indent="-228600">
              <a:buFont typeface="+mj-lt"/>
              <a:buAutoNum type="arabicPeriod"/>
            </a:pPr>
            <a:r>
              <a:rPr lang="en-AU" sz="1100" u="sng" dirty="0">
                <a:latin typeface="Calibri" charset="0"/>
                <a:ea typeface="Calibri" charset="0"/>
                <a:cs typeface="Calibri" charset="0"/>
              </a:rPr>
              <a:t> 		 	 	 	 	  </a:t>
            </a:r>
          </a:p>
          <a:p>
            <a:pPr>
              <a:spcAft>
                <a:spcPts val="0"/>
              </a:spcAft>
            </a:pPr>
            <a:endParaRPr lang="en-GB" sz="1100" dirty="0" smtClean="0">
              <a:latin typeface="Calibri" charset="0"/>
              <a:ea typeface="Calibri" charset="0"/>
              <a:cs typeface="Calibri" charset="0"/>
            </a:endParaRPr>
          </a:p>
          <a:p>
            <a:pPr>
              <a:spcAft>
                <a:spcPts val="0"/>
              </a:spcAft>
            </a:pPr>
            <a:r>
              <a:rPr lang="en-GB" sz="1300" dirty="0" smtClean="0">
                <a:solidFill>
                  <a:srgbClr val="E2987E"/>
                </a:solidFill>
                <a:latin typeface="MillerBanner Roman" charset="0"/>
                <a:ea typeface="MillerBanner Roman" charset="0"/>
                <a:cs typeface="MillerBanner Roman" charset="0"/>
              </a:rPr>
              <a:t>Competence</a:t>
            </a:r>
            <a:endParaRPr lang="en-GB" sz="1300" dirty="0">
              <a:latin typeface="MillerBanner Roman" charset="0"/>
              <a:ea typeface="MillerBanner Roman" charset="0"/>
              <a:cs typeface="MillerBanner Roman" charset="0"/>
            </a:endParaRPr>
          </a:p>
          <a:p>
            <a:pPr>
              <a:spcAft>
                <a:spcPts val="0"/>
              </a:spcAft>
            </a:pPr>
            <a:r>
              <a:rPr lang="en-GB" sz="1100" dirty="0">
                <a:latin typeface="Calibri" charset="0"/>
                <a:ea typeface="Calibri" charset="0"/>
                <a:cs typeface="Calibri" charset="0"/>
              </a:rPr>
              <a:t>Competence is the area most commonly achieved. It focuses on technical expertise and presence. </a:t>
            </a:r>
          </a:p>
          <a:p>
            <a:pPr>
              <a:spcAft>
                <a:spcPts val="0"/>
              </a:spcAft>
            </a:pPr>
            <a:r>
              <a:rPr lang="en-GB" sz="1100" dirty="0" smtClean="0">
                <a:latin typeface="Calibri" charset="0"/>
                <a:ea typeface="Calibri" charset="0"/>
                <a:cs typeface="Calibri" charset="0"/>
              </a:rPr>
              <a:t>A </a:t>
            </a:r>
            <a:r>
              <a:rPr lang="en-GB" sz="1100" dirty="0">
                <a:latin typeface="Calibri" charset="0"/>
                <a:ea typeface="Calibri" charset="0"/>
                <a:cs typeface="Calibri" charset="0"/>
              </a:rPr>
              <a:t>few ways to enhance competence:</a:t>
            </a:r>
          </a:p>
          <a:p>
            <a:pPr marL="228600" indent="-228600">
              <a:spcAft>
                <a:spcPts val="0"/>
              </a:spcAft>
              <a:buFont typeface="+mj-lt"/>
              <a:buAutoNum type="arabicPeriod"/>
            </a:pPr>
            <a:r>
              <a:rPr lang="en-AU" sz="1100" dirty="0" smtClean="0">
                <a:latin typeface="Calibri" charset="0"/>
                <a:ea typeface="Calibri" charset="0"/>
                <a:cs typeface="Calibri" charset="0"/>
              </a:rPr>
              <a:t>Take the time to learn and teach things properly</a:t>
            </a:r>
            <a:endParaRPr lang="en-GB" sz="1100" dirty="0">
              <a:latin typeface="Calibri" charset="0"/>
              <a:ea typeface="Calibri" charset="0"/>
              <a:cs typeface="Calibri" charset="0"/>
            </a:endParaRPr>
          </a:p>
          <a:p>
            <a:pPr marL="228600" indent="-228600">
              <a:spcAft>
                <a:spcPts val="0"/>
              </a:spcAft>
              <a:buFont typeface="+mj-lt"/>
              <a:buAutoNum type="arabicPeriod"/>
            </a:pPr>
            <a:r>
              <a:rPr lang="en-AU" sz="1100" dirty="0">
                <a:latin typeface="Calibri" charset="0"/>
                <a:ea typeface="Calibri" charset="0"/>
                <a:cs typeface="Calibri" charset="0"/>
              </a:rPr>
              <a:t>Avoid saying things that others may construe as </a:t>
            </a:r>
            <a:r>
              <a:rPr lang="en-AU" sz="1100" dirty="0" smtClean="0">
                <a:latin typeface="Calibri" charset="0"/>
                <a:ea typeface="Calibri" charset="0"/>
                <a:cs typeface="Calibri" charset="0"/>
              </a:rPr>
              <a:t>misinformation</a:t>
            </a:r>
          </a:p>
          <a:p>
            <a:pPr marL="228600" indent="-228600">
              <a:spcAft>
                <a:spcPts val="0"/>
              </a:spcAft>
              <a:buFont typeface="+mj-lt"/>
              <a:buAutoNum type="arabicPeriod"/>
            </a:pPr>
            <a:r>
              <a:rPr lang="en-AU" sz="1100" dirty="0" smtClean="0">
                <a:latin typeface="Calibri" charset="0"/>
                <a:ea typeface="Calibri" charset="0"/>
                <a:cs typeface="Calibri" charset="0"/>
              </a:rPr>
              <a:t>Know where your skill gaps are and put in effort to developing these</a:t>
            </a:r>
          </a:p>
          <a:p>
            <a:pPr marL="228600" indent="-228600">
              <a:buFont typeface="+mj-lt"/>
              <a:buAutoNum type="arabicPeriod"/>
            </a:pPr>
            <a:r>
              <a:rPr lang="en-AU" sz="1100" u="sng" dirty="0">
                <a:latin typeface="Calibri" charset="0"/>
                <a:ea typeface="Calibri" charset="0"/>
                <a:cs typeface="Calibri" charset="0"/>
              </a:rPr>
              <a:t> </a:t>
            </a:r>
            <a:r>
              <a:rPr lang="en-AU" sz="1100" u="sng" dirty="0" smtClean="0">
                <a:latin typeface="Calibri" charset="0"/>
                <a:ea typeface="Calibri" charset="0"/>
                <a:cs typeface="Calibri" charset="0"/>
              </a:rPr>
              <a:t>	</a:t>
            </a:r>
            <a:r>
              <a:rPr lang="en-AU" sz="1100" u="sng" dirty="0">
                <a:latin typeface="Calibri" charset="0"/>
                <a:ea typeface="Calibri" charset="0"/>
                <a:cs typeface="Calibri" charset="0"/>
              </a:rPr>
              <a:t>	 	 	 	 	  </a:t>
            </a:r>
            <a:endParaRPr lang="en-GB" sz="1100" dirty="0">
              <a:latin typeface="Calibri" charset="0"/>
              <a:ea typeface="Calibri" charset="0"/>
              <a:cs typeface="Calibri" charset="0"/>
            </a:endParaRPr>
          </a:p>
        </p:txBody>
      </p:sp>
      <p:sp>
        <p:nvSpPr>
          <p:cNvPr id="11" name="TextBox 10"/>
          <p:cNvSpPr txBox="1"/>
          <p:nvPr/>
        </p:nvSpPr>
        <p:spPr>
          <a:xfrm>
            <a:off x="283070" y="8128447"/>
            <a:ext cx="6286499" cy="1523494"/>
          </a:xfrm>
          <a:prstGeom prst="rect">
            <a:avLst/>
          </a:prstGeom>
          <a:noFill/>
        </p:spPr>
        <p:txBody>
          <a:bodyPr wrap="square" rtlCol="0">
            <a:spAutoFit/>
          </a:bodyPr>
          <a:lstStyle/>
          <a:p>
            <a:pPr algn="just">
              <a:spcAft>
                <a:spcPts val="600"/>
              </a:spcAft>
            </a:pPr>
            <a:r>
              <a:rPr lang="en-AU" sz="1300" dirty="0" smtClean="0">
                <a:solidFill>
                  <a:srgbClr val="DE8A6C"/>
                </a:solidFill>
                <a:latin typeface="MillerBanner Roman" charset="0"/>
                <a:ea typeface="MillerBanner Roman" charset="0"/>
                <a:cs typeface="MillerBanner Roman" charset="0"/>
              </a:rPr>
              <a:t>Stop and Reflect</a:t>
            </a:r>
            <a:endParaRPr lang="en-AU" sz="1300" dirty="0" smtClean="0">
              <a:latin typeface="MillerBanner Roman" charset="0"/>
              <a:ea typeface="MillerBanner Roman" charset="0"/>
              <a:cs typeface="MillerBanner Roman" charset="0"/>
            </a:endParaRPr>
          </a:p>
          <a:p>
            <a:pPr marL="171450" indent="-171450" algn="just">
              <a:spcAft>
                <a:spcPts val="600"/>
              </a:spcAft>
              <a:buFont typeface="Arial" charset="0"/>
              <a:buChar char="•"/>
            </a:pPr>
            <a:r>
              <a:rPr lang="en-AU" sz="1100" dirty="0" smtClean="0"/>
              <a:t>Which area do you need to work on the most? </a:t>
            </a:r>
          </a:p>
          <a:p>
            <a:pPr marL="171450" indent="-171450" algn="just">
              <a:spcAft>
                <a:spcPts val="600"/>
              </a:spcAft>
              <a:buFont typeface="Arial" charset="0"/>
              <a:buChar char="•"/>
            </a:pPr>
            <a:r>
              <a:rPr lang="en-AU" sz="1100" dirty="0" smtClean="0"/>
              <a:t>What was your strongest area? </a:t>
            </a:r>
          </a:p>
          <a:p>
            <a:pPr marL="171450" indent="-171450" algn="just">
              <a:spcAft>
                <a:spcPts val="600"/>
              </a:spcAft>
              <a:buFont typeface="Arial" charset="0"/>
              <a:buChar char="•"/>
            </a:pPr>
            <a:r>
              <a:rPr lang="en-AU" sz="1100" dirty="0" smtClean="0"/>
              <a:t>Can you use your strengths to help you develop in another area?  </a:t>
            </a:r>
          </a:p>
          <a:p>
            <a:pPr marL="171450" indent="-171450" algn="just">
              <a:spcAft>
                <a:spcPts val="600"/>
              </a:spcAft>
              <a:buFont typeface="Arial" charset="0"/>
              <a:buChar char="•"/>
            </a:pPr>
            <a:endParaRPr lang="en-AU" sz="1100" dirty="0" smtClean="0"/>
          </a:p>
          <a:p>
            <a:pPr marL="171450" indent="-171450" algn="just">
              <a:spcAft>
                <a:spcPts val="600"/>
              </a:spcAft>
              <a:buFont typeface="Arial" charset="0"/>
              <a:buChar char="•"/>
            </a:pPr>
            <a:endParaRPr lang="en-AU" sz="1100" dirty="0" smtClean="0"/>
          </a:p>
        </p:txBody>
      </p:sp>
    </p:spTree>
    <p:extLst>
      <p:ext uri="{BB962C8B-B14F-4D97-AF65-F5344CB8AC3E}">
        <p14:creationId xmlns:p14="http://schemas.microsoft.com/office/powerpoint/2010/main" val="21101614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10630</TotalTime>
  <Words>519</Words>
  <Application>Microsoft Macintosh PowerPoint</Application>
  <PresentationFormat>A4 Paper (210x297 mm)</PresentationFormat>
  <Paragraphs>78</Paragraphs>
  <Slides>2</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vt:i4>
      </vt:variant>
    </vt:vector>
  </HeadingPairs>
  <TitlesOfParts>
    <vt:vector size="11" baseType="lpstr">
      <vt:lpstr>Calibri</vt:lpstr>
      <vt:lpstr>Calibri Light</vt:lpstr>
      <vt:lpstr>MillerBanner Black</vt:lpstr>
      <vt:lpstr>MillerBanner Roman</vt:lpstr>
      <vt:lpstr>Symbol</vt:lpstr>
      <vt:lpstr>Times New Roman</vt:lpstr>
      <vt:lpstr>Wingdings</vt:lpstr>
      <vt:lpstr>Arial</vt:lpstr>
      <vt:lpstr>Office Theme</vt:lpstr>
      <vt:lpstr>Understand Your Leadership RISC Profile</vt:lpstr>
      <vt:lpstr>Quick Tips to Enhance Your RISC Profile</vt:lpstr>
    </vt:vector>
  </TitlesOfParts>
  <Company/>
  <LinksUpToDate>false</LinksUpToDate>
  <SharedDoc>false</SharedDoc>
  <HyperlinksChanged>false</HyperlinksChanged>
  <AppVersion>15.0037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CHANGE AGILITY &amp; RESILIENCE</dc:title>
  <dc:creator>Sharon Adams</dc:creator>
  <cp:lastModifiedBy>GAVIN MORSE</cp:lastModifiedBy>
  <cp:revision>201</cp:revision>
  <cp:lastPrinted>2017-06-22T03:29:12Z</cp:lastPrinted>
  <dcterms:created xsi:type="dcterms:W3CDTF">2016-04-06T11:41:11Z</dcterms:created>
  <dcterms:modified xsi:type="dcterms:W3CDTF">2017-09-26T02:04:05Z</dcterms:modified>
</cp:coreProperties>
</file>