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5" r:id="rId2"/>
    <p:sldId id="307"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856451"/>
    <a:srgbClr val="ECBDAC"/>
    <a:srgbClr val="E95130"/>
    <a:srgbClr val="E2987E"/>
    <a:srgbClr val="F9E4CF"/>
    <a:srgbClr val="F8ADA0"/>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4455" autoAdjust="0"/>
  </p:normalViewPr>
  <p:slideViewPr>
    <p:cSldViewPr snapToGrid="0" snapToObjects="1">
      <p:cViewPr>
        <p:scale>
          <a:sx n="50" d="100"/>
          <a:sy n="50" d="100"/>
        </p:scale>
        <p:origin x="1056" y="544"/>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F9E4CF"/>
            </a:solidFill>
          </c:spPr>
          <c:dPt>
            <c:idx val="0"/>
            <c:bubble3D val="0"/>
            <c:explosion val="19"/>
            <c:spPr>
              <a:solidFill>
                <a:srgbClr val="856451"/>
              </a:solidFill>
              <a:ln w="19050">
                <a:solidFill>
                  <a:schemeClr val="lt1"/>
                </a:solidFill>
              </a:ln>
              <a:effectLst/>
            </c:spPr>
          </c:dPt>
          <c:dPt>
            <c:idx val="1"/>
            <c:bubble3D val="0"/>
            <c:spPr>
              <a:solidFill>
                <a:srgbClr val="ECBDAC">
                  <a:alpha val="74902"/>
                </a:srgbClr>
              </a:solidFill>
              <a:ln w="19050">
                <a:solidFill>
                  <a:schemeClr val="lt1"/>
                </a:solidFill>
              </a:ln>
              <a:effectLst/>
            </c:spPr>
          </c:dPt>
          <c:dPt>
            <c:idx val="2"/>
            <c:bubble3D val="0"/>
            <c:spPr>
              <a:solidFill>
                <a:srgbClr val="ECBDAC">
                  <a:alpha val="74902"/>
                </a:srgbClr>
              </a:solidFill>
              <a:ln w="19050">
                <a:solidFill>
                  <a:schemeClr val="lt1"/>
                </a:solidFill>
              </a:ln>
              <a:effectLst/>
            </c:spPr>
          </c:dPt>
          <c:dPt>
            <c:idx val="3"/>
            <c:bubble3D val="0"/>
            <c:spPr>
              <a:solidFill>
                <a:srgbClr val="F9E4CF"/>
              </a:solidFill>
              <a:ln w="19050">
                <a:solidFill>
                  <a:schemeClr val="lt1"/>
                </a:solidFill>
              </a:ln>
              <a:effectLst/>
            </c:spPr>
          </c:dPt>
          <c:cat>
            <c:strRef>
              <c:f>Sheet1!$A$2:$A$5</c:f>
              <c:strCache>
                <c:ptCount val="3"/>
                <c:pt idx="0">
                  <c:v>Consistent</c:v>
                </c:pt>
                <c:pt idx="1">
                  <c:v>More</c:v>
                </c:pt>
                <c:pt idx="2">
                  <c:v>Less</c:v>
                </c:pt>
              </c:strCache>
            </c:strRef>
          </c:cat>
          <c:val>
            <c:numRef>
              <c:f>Sheet1!$B$2:$B$5</c:f>
              <c:numCache>
                <c:formatCode>0.00%</c:formatCode>
                <c:ptCount val="4"/>
                <c:pt idx="0">
                  <c:v>0.333</c:v>
                </c:pt>
                <c:pt idx="1">
                  <c:v>0.333</c:v>
                </c:pt>
                <c:pt idx="2">
                  <c:v>0.333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ECBDAC">
                <a:alpha val="74902"/>
              </a:srgbClr>
            </a:solidFill>
          </c:spPr>
          <c:dPt>
            <c:idx val="0"/>
            <c:bubble3D val="0"/>
            <c:spPr>
              <a:solidFill>
                <a:srgbClr val="ECBDAC">
                  <a:alpha val="74902"/>
                </a:srgbClr>
              </a:solidFill>
              <a:ln w="19050">
                <a:solidFill>
                  <a:schemeClr val="lt1"/>
                </a:solidFill>
              </a:ln>
              <a:effectLst/>
            </c:spPr>
          </c:dPt>
          <c:dPt>
            <c:idx val="1"/>
            <c:bubble3D val="0"/>
            <c:spPr>
              <a:solidFill>
                <a:srgbClr val="ECBDAC">
                  <a:alpha val="74902"/>
                </a:srgbClr>
              </a:solidFill>
              <a:ln w="19050">
                <a:solidFill>
                  <a:schemeClr val="lt1"/>
                </a:solidFill>
              </a:ln>
              <a:effectLst/>
            </c:spPr>
          </c:dPt>
          <c:dPt>
            <c:idx val="2"/>
            <c:bubble3D val="0"/>
            <c:explosion val="14"/>
            <c:spPr>
              <a:solidFill>
                <a:srgbClr val="856451"/>
              </a:solidFill>
              <a:ln w="19050">
                <a:solidFill>
                  <a:schemeClr val="lt1"/>
                </a:solidFill>
              </a:ln>
              <a:effectLst/>
            </c:spPr>
          </c:dPt>
          <c:dPt>
            <c:idx val="3"/>
            <c:bubble3D val="0"/>
            <c:spPr>
              <a:solidFill>
                <a:srgbClr val="ECBDAC">
                  <a:alpha val="74902"/>
                </a:srgbClr>
              </a:solidFill>
              <a:ln w="19050">
                <a:solidFill>
                  <a:schemeClr val="lt1"/>
                </a:solidFill>
              </a:ln>
              <a:effectLst/>
            </c:spPr>
          </c:dPt>
          <c:cat>
            <c:strRef>
              <c:f>Sheet1!$A$2:$A$5</c:f>
              <c:strCache>
                <c:ptCount val="3"/>
                <c:pt idx="0">
                  <c:v>Consistent</c:v>
                </c:pt>
                <c:pt idx="1">
                  <c:v>More</c:v>
                </c:pt>
                <c:pt idx="2">
                  <c:v>Less</c:v>
                </c:pt>
              </c:strCache>
            </c:strRef>
          </c:cat>
          <c:val>
            <c:numRef>
              <c:f>Sheet1!$B$2:$B$5</c:f>
              <c:numCache>
                <c:formatCode>0.00%</c:formatCode>
                <c:ptCount val="4"/>
                <c:pt idx="0">
                  <c:v>0.333</c:v>
                </c:pt>
                <c:pt idx="1">
                  <c:v>0.333</c:v>
                </c:pt>
                <c:pt idx="2">
                  <c:v>0.333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ECBDAC">
                <a:alpha val="74902"/>
              </a:srgbClr>
            </a:solidFill>
          </c:spPr>
          <c:dPt>
            <c:idx val="0"/>
            <c:bubble3D val="0"/>
            <c:spPr>
              <a:solidFill>
                <a:srgbClr val="ECBDAC">
                  <a:alpha val="74902"/>
                </a:srgbClr>
              </a:solidFill>
              <a:ln w="19050">
                <a:solidFill>
                  <a:schemeClr val="lt1"/>
                </a:solidFill>
              </a:ln>
              <a:effectLst/>
            </c:spPr>
          </c:dPt>
          <c:dPt>
            <c:idx val="1"/>
            <c:bubble3D val="0"/>
            <c:explosion val="8"/>
            <c:spPr>
              <a:solidFill>
                <a:srgbClr val="856451"/>
              </a:solidFill>
              <a:ln w="19050">
                <a:solidFill>
                  <a:schemeClr val="lt1"/>
                </a:solidFill>
              </a:ln>
              <a:effectLst/>
            </c:spPr>
          </c:dPt>
          <c:dPt>
            <c:idx val="2"/>
            <c:bubble3D val="0"/>
            <c:spPr>
              <a:solidFill>
                <a:srgbClr val="ECBDAC">
                  <a:alpha val="74902"/>
                </a:srgbClr>
              </a:solidFill>
              <a:ln w="19050">
                <a:solidFill>
                  <a:schemeClr val="lt1"/>
                </a:solidFill>
              </a:ln>
              <a:effectLst/>
            </c:spPr>
          </c:dPt>
          <c:dPt>
            <c:idx val="3"/>
            <c:bubble3D val="0"/>
            <c:spPr>
              <a:solidFill>
                <a:srgbClr val="ECBDAC">
                  <a:alpha val="74902"/>
                </a:srgbClr>
              </a:solidFill>
              <a:ln w="19050">
                <a:solidFill>
                  <a:schemeClr val="lt1"/>
                </a:solidFill>
              </a:ln>
              <a:effectLst/>
            </c:spPr>
          </c:dPt>
          <c:cat>
            <c:strRef>
              <c:f>Sheet1!$A$2:$A$5</c:f>
              <c:strCache>
                <c:ptCount val="3"/>
                <c:pt idx="0">
                  <c:v>Consistent</c:v>
                </c:pt>
                <c:pt idx="1">
                  <c:v>More</c:v>
                </c:pt>
                <c:pt idx="2">
                  <c:v>Less</c:v>
                </c:pt>
              </c:strCache>
            </c:strRef>
          </c:cat>
          <c:val>
            <c:numRef>
              <c:f>Sheet1!$B$2:$B$5</c:f>
              <c:numCache>
                <c:formatCode>0.00%</c:formatCode>
                <c:ptCount val="4"/>
                <c:pt idx="0">
                  <c:v>0.333</c:v>
                </c:pt>
                <c:pt idx="1">
                  <c:v>0.333</c:v>
                </c:pt>
                <c:pt idx="2">
                  <c:v>0.333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70767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1.xml"/><Relationship Id="rId5" Type="http://schemas.openxmlformats.org/officeDocument/2006/relationships/image" Target="../media/image2.jpg"/><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image" Target="../media/image3.jpeg"/><Relationship Id="rId9"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6307455" cy="623455"/>
          </a:xfrm>
        </p:spPr>
        <p:txBody>
          <a:bodyPr>
            <a:normAutofit/>
          </a:bodyPr>
          <a:lstStyle/>
          <a:p>
            <a:r>
              <a:rPr lang="en-AU" sz="2400" dirty="0" smtClean="0">
                <a:solidFill>
                  <a:srgbClr val="856451"/>
                </a:solidFill>
                <a:latin typeface="MillerBanner Roman" panose="02000503080000020003" pitchFamily="2" charset="0"/>
              </a:rPr>
              <a:t>Leadership Shadow Consistency Check</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9" name="Rounded Rectangle 8"/>
          <p:cNvSpPr/>
          <p:nvPr/>
        </p:nvSpPr>
        <p:spPr>
          <a:xfrm>
            <a:off x="236220" y="1531620"/>
            <a:ext cx="1945640" cy="7728832"/>
          </a:xfrm>
          <a:prstGeom prst="roundRect">
            <a:avLst/>
          </a:prstGeom>
          <a:solidFill>
            <a:srgbClr val="DE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1" name="Chart 20"/>
          <p:cNvGraphicFramePr/>
          <p:nvPr>
            <p:extLst>
              <p:ext uri="{D42A27DB-BD31-4B8C-83A1-F6EECF244321}">
                <p14:modId xmlns:p14="http://schemas.microsoft.com/office/powerpoint/2010/main" val="692637996"/>
              </p:ext>
            </p:extLst>
          </p:nvPr>
        </p:nvGraphicFramePr>
        <p:xfrm>
          <a:off x="3458843" y="6842385"/>
          <a:ext cx="1852930" cy="1191260"/>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2352039" y="5387975"/>
            <a:ext cx="4277360" cy="1431161"/>
          </a:xfrm>
          <a:prstGeom prst="rect">
            <a:avLst/>
          </a:prstGeom>
          <a:noFill/>
        </p:spPr>
        <p:txBody>
          <a:bodyPr wrap="square" rtlCol="0">
            <a:spAutoFit/>
          </a:bodyPr>
          <a:lstStyle/>
          <a:p>
            <a:pPr algn="just">
              <a:spcAft>
                <a:spcPts val="600"/>
              </a:spcAft>
            </a:pPr>
            <a:r>
              <a:rPr lang="en-AU" sz="1100" dirty="0" smtClean="0"/>
              <a:t>Sometimes the impact that we intend to have is not what is experienced by others, what shows up in business results, or is evident in the culture that we foster around us.</a:t>
            </a:r>
            <a:endParaRPr lang="en-AU" sz="1100" dirty="0"/>
          </a:p>
          <a:p>
            <a:pPr algn="just">
              <a:spcAft>
                <a:spcPts val="600"/>
              </a:spcAft>
            </a:pPr>
            <a:r>
              <a:rPr lang="en-AU" sz="1100" dirty="0" smtClean="0"/>
              <a:t>This is partly explained by leadership research demonstrating that when we assess ourselves on certain dimensions, such as our Leadership  Shadow, we do not always see ourselves as others do.</a:t>
            </a:r>
          </a:p>
          <a:p>
            <a:pPr algn="just">
              <a:spcAft>
                <a:spcPts val="600"/>
              </a:spcAft>
            </a:pPr>
            <a:r>
              <a:rPr lang="en-AU" sz="1100" dirty="0" smtClean="0"/>
              <a:t>Typically:</a:t>
            </a:r>
          </a:p>
        </p:txBody>
      </p:sp>
      <p:sp>
        <p:nvSpPr>
          <p:cNvPr id="25" name="TextBox 24"/>
          <p:cNvSpPr txBox="1"/>
          <p:nvPr/>
        </p:nvSpPr>
        <p:spPr>
          <a:xfrm>
            <a:off x="2310130" y="1531620"/>
            <a:ext cx="4319269" cy="723275"/>
          </a:xfrm>
          <a:prstGeom prst="rect">
            <a:avLst/>
          </a:prstGeom>
          <a:noFill/>
        </p:spPr>
        <p:txBody>
          <a:bodyPr wrap="square" rtlCol="0">
            <a:spAutoFit/>
          </a:bodyPr>
          <a:lstStyle/>
          <a:p>
            <a:pPr>
              <a:spcAft>
                <a:spcPts val="600"/>
              </a:spcAft>
            </a:pPr>
            <a:r>
              <a:rPr lang="en-AU" sz="1300" dirty="0" smtClean="0">
                <a:solidFill>
                  <a:srgbClr val="DE8A6C"/>
                </a:solidFill>
                <a:latin typeface="MillerBanner Roman" panose="02000503080000020003" pitchFamily="2" charset="0"/>
              </a:rPr>
              <a:t>Leadership Shadow Recap</a:t>
            </a:r>
          </a:p>
          <a:p>
            <a:pPr algn="just">
              <a:spcAft>
                <a:spcPts val="600"/>
              </a:spcAft>
            </a:pPr>
            <a:r>
              <a:rPr lang="en-AU" sz="1100" dirty="0" smtClean="0"/>
              <a:t>Casting a positive leadership shadow requires “walking the talk” and demonstrating consistency between the following four domains:</a:t>
            </a:r>
            <a:endParaRPr lang="en-AU" sz="1100" dirty="0"/>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5604" y="2629535"/>
            <a:ext cx="3100670" cy="2456815"/>
          </a:xfrm>
          <a:prstGeom prst="rect">
            <a:avLst/>
          </a:prstGeom>
        </p:spPr>
      </p:pic>
      <p:sp>
        <p:nvSpPr>
          <p:cNvPr id="27" name="TextBox 26"/>
          <p:cNvSpPr txBox="1"/>
          <p:nvPr/>
        </p:nvSpPr>
        <p:spPr>
          <a:xfrm>
            <a:off x="236220" y="817707"/>
            <a:ext cx="6393179" cy="430887"/>
          </a:xfrm>
          <a:prstGeom prst="rect">
            <a:avLst/>
          </a:prstGeom>
          <a:noFill/>
        </p:spPr>
        <p:txBody>
          <a:bodyPr wrap="square" rtlCol="0">
            <a:spAutoFit/>
          </a:bodyPr>
          <a:lstStyle/>
          <a:p>
            <a:pPr algn="just">
              <a:spcAft>
                <a:spcPts val="600"/>
              </a:spcAft>
            </a:pPr>
            <a:r>
              <a:rPr lang="en-AU" sz="1100" dirty="0" smtClean="0"/>
              <a:t>This self-assessment activity is designed to help you reflect on the consistency between the leadership shadow you seek to cast, and the impact of your actual shadow on others, our business and Myer’s overall.</a:t>
            </a:r>
            <a:endParaRPr lang="en-AU" sz="1100" dirty="0"/>
          </a:p>
        </p:txBody>
      </p:sp>
      <p:sp>
        <p:nvSpPr>
          <p:cNvPr id="28" name="TextBox 27"/>
          <p:cNvSpPr txBox="1"/>
          <p:nvPr/>
        </p:nvSpPr>
        <p:spPr>
          <a:xfrm>
            <a:off x="371505" y="1758718"/>
            <a:ext cx="1660495" cy="7286610"/>
          </a:xfrm>
          <a:prstGeom prst="rect">
            <a:avLst/>
          </a:prstGeom>
          <a:noFill/>
        </p:spPr>
        <p:txBody>
          <a:bodyPr wrap="square" rtlCol="0">
            <a:spAutoFit/>
          </a:bodyPr>
          <a:lstStyle/>
          <a:p>
            <a:pPr algn="just">
              <a:spcAft>
                <a:spcPts val="600"/>
              </a:spcAft>
            </a:pPr>
            <a:r>
              <a:rPr lang="en-AU" sz="1300" dirty="0" smtClean="0">
                <a:solidFill>
                  <a:schemeClr val="bg1"/>
                </a:solidFill>
                <a:latin typeface="MillerBanner Roman" panose="02000503080000020003" pitchFamily="2" charset="0"/>
              </a:rPr>
              <a:t>WHY Do It?</a:t>
            </a:r>
          </a:p>
          <a:p>
            <a:pPr algn="just">
              <a:spcAft>
                <a:spcPts val="600"/>
              </a:spcAft>
            </a:pPr>
            <a:r>
              <a:rPr lang="en-AU" sz="1100" dirty="0" smtClean="0">
                <a:solidFill>
                  <a:schemeClr val="bg1"/>
                </a:solidFill>
              </a:rPr>
              <a:t>To assess the level of consistency between the impact we</a:t>
            </a:r>
            <a:r>
              <a:rPr lang="en-AU" sz="1100" i="1" dirty="0" smtClean="0">
                <a:solidFill>
                  <a:schemeClr val="bg1"/>
                </a:solidFill>
              </a:rPr>
              <a:t> intend </a:t>
            </a:r>
            <a:r>
              <a:rPr lang="en-AU" sz="1100" dirty="0" smtClean="0">
                <a:solidFill>
                  <a:schemeClr val="bg1"/>
                </a:solidFill>
              </a:rPr>
              <a:t>to have on others, our business results and culture overall, with the shadow we actually cast.</a:t>
            </a:r>
          </a:p>
          <a:p>
            <a:pPr algn="just">
              <a:spcAft>
                <a:spcPts val="600"/>
              </a:spcAft>
            </a:pPr>
            <a:endParaRPr lang="en-AU" sz="800" dirty="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WHAT You Need</a:t>
            </a:r>
          </a:p>
          <a:p>
            <a:pPr marL="171450" indent="-171450" algn="just">
              <a:spcAft>
                <a:spcPts val="300"/>
              </a:spcAft>
              <a:buFont typeface="Wingdings" panose="05000000000000000000" pitchFamily="2" charset="2"/>
              <a:buChar char="q"/>
            </a:pPr>
            <a:r>
              <a:rPr lang="en-AU" sz="1100" dirty="0" smtClean="0">
                <a:solidFill>
                  <a:schemeClr val="bg1"/>
                </a:solidFill>
              </a:rPr>
              <a:t>Feedback from others</a:t>
            </a:r>
          </a:p>
          <a:p>
            <a:pPr marL="171450" indent="-171450" algn="just">
              <a:spcAft>
                <a:spcPts val="300"/>
              </a:spcAft>
              <a:buFont typeface="Wingdings" panose="05000000000000000000" pitchFamily="2" charset="2"/>
              <a:buChar char="q"/>
            </a:pPr>
            <a:r>
              <a:rPr lang="en-AU" sz="1100" dirty="0" smtClean="0">
                <a:solidFill>
                  <a:schemeClr val="bg1"/>
                </a:solidFill>
              </a:rPr>
              <a:t>Time and space to reflect</a:t>
            </a:r>
          </a:p>
          <a:p>
            <a:pPr marL="171450" indent="-171450" algn="just">
              <a:spcAft>
                <a:spcPts val="300"/>
              </a:spcAft>
              <a:buFont typeface="Wingdings" panose="05000000000000000000" pitchFamily="2" charset="2"/>
              <a:buChar char="q"/>
            </a:pPr>
            <a:r>
              <a:rPr lang="en-AU" sz="1100" dirty="0" smtClean="0">
                <a:solidFill>
                  <a:schemeClr val="bg1"/>
                </a:solidFill>
              </a:rPr>
              <a:t>Your Leader Journal for capturing reflections</a:t>
            </a:r>
          </a:p>
          <a:p>
            <a:pPr algn="just">
              <a:spcAft>
                <a:spcPts val="600"/>
              </a:spcAft>
            </a:pPr>
            <a:endParaRPr lang="en-AU" sz="800" dirty="0" smtClean="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WHEN To Try It</a:t>
            </a:r>
          </a:p>
          <a:p>
            <a:pPr marL="171450" indent="-171450" algn="just">
              <a:spcAft>
                <a:spcPts val="600"/>
              </a:spcAft>
              <a:buFont typeface="Wingdings" panose="05000000000000000000" pitchFamily="2" charset="2"/>
              <a:buChar char="q"/>
            </a:pPr>
            <a:r>
              <a:rPr lang="en-AU" sz="1100" dirty="0" smtClean="0">
                <a:solidFill>
                  <a:schemeClr val="bg1"/>
                </a:solidFill>
              </a:rPr>
              <a:t>You’re motivated to understand your impact as a leader </a:t>
            </a:r>
          </a:p>
          <a:p>
            <a:pPr marL="171450" indent="-171450" algn="just">
              <a:spcAft>
                <a:spcPts val="600"/>
              </a:spcAft>
              <a:buFont typeface="Wingdings" panose="05000000000000000000" pitchFamily="2" charset="2"/>
              <a:buChar char="q"/>
            </a:pPr>
            <a:r>
              <a:rPr lang="en-AU" sz="1100" dirty="0" smtClean="0">
                <a:solidFill>
                  <a:schemeClr val="bg1"/>
                </a:solidFill>
              </a:rPr>
              <a:t>You’re in a position to be open and receptive to the views and feedback of others</a:t>
            </a:r>
          </a:p>
          <a:p>
            <a:pPr algn="just">
              <a:spcAft>
                <a:spcPts val="600"/>
              </a:spcAft>
            </a:pPr>
            <a:endParaRPr lang="en-AU" sz="800" dirty="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WHO Is Involved?</a:t>
            </a:r>
          </a:p>
          <a:p>
            <a:pPr algn="just">
              <a:spcAft>
                <a:spcPts val="600"/>
              </a:spcAft>
            </a:pPr>
            <a:r>
              <a:rPr lang="en-AU" sz="1100" dirty="0" smtClean="0">
                <a:solidFill>
                  <a:schemeClr val="bg1"/>
                </a:solidFill>
              </a:rPr>
              <a:t>This activity will be most useful for your development when you are able to gather feedback from a range of different people. Aim for a ‘360 degree’ view, </a:t>
            </a:r>
            <a:r>
              <a:rPr lang="en-AU" sz="1100" dirty="0" err="1" smtClean="0">
                <a:solidFill>
                  <a:schemeClr val="bg1"/>
                </a:solidFill>
              </a:rPr>
              <a:t>fo</a:t>
            </a:r>
            <a:r>
              <a:rPr lang="en-AU" sz="1100" dirty="0" smtClean="0">
                <a:solidFill>
                  <a:schemeClr val="bg1"/>
                </a:solidFill>
              </a:rPr>
              <a:t> example  by asking your direct reports, peers and manager.</a:t>
            </a:r>
          </a:p>
        </p:txBody>
      </p:sp>
      <p:graphicFrame>
        <p:nvGraphicFramePr>
          <p:cNvPr id="32" name="Chart 31"/>
          <p:cNvGraphicFramePr/>
          <p:nvPr>
            <p:extLst>
              <p:ext uri="{D42A27DB-BD31-4B8C-83A1-F6EECF244321}">
                <p14:modId xmlns:p14="http://schemas.microsoft.com/office/powerpoint/2010/main" val="2628713264"/>
              </p:ext>
            </p:extLst>
          </p:nvPr>
        </p:nvGraphicFramePr>
        <p:xfrm>
          <a:off x="2048797" y="6826829"/>
          <a:ext cx="1852930" cy="11912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3" name="Chart 32"/>
          <p:cNvGraphicFramePr/>
          <p:nvPr>
            <p:extLst>
              <p:ext uri="{D42A27DB-BD31-4B8C-83A1-F6EECF244321}">
                <p14:modId xmlns:p14="http://schemas.microsoft.com/office/powerpoint/2010/main" val="1462792228"/>
              </p:ext>
            </p:extLst>
          </p:nvPr>
        </p:nvGraphicFramePr>
        <p:xfrm>
          <a:off x="4974272" y="6826065"/>
          <a:ext cx="1852930" cy="1191260"/>
        </p:xfrm>
        <a:graphic>
          <a:graphicData uri="http://schemas.openxmlformats.org/drawingml/2006/chart">
            <c:chart xmlns:c="http://schemas.openxmlformats.org/drawingml/2006/chart" xmlns:r="http://schemas.openxmlformats.org/officeDocument/2006/relationships" r:id="rId7"/>
          </a:graphicData>
        </a:graphic>
      </p:graphicFrame>
      <p:sp>
        <p:nvSpPr>
          <p:cNvPr id="34" name="TextBox 33"/>
          <p:cNvSpPr txBox="1"/>
          <p:nvPr/>
        </p:nvSpPr>
        <p:spPr>
          <a:xfrm>
            <a:off x="2414269" y="8160711"/>
            <a:ext cx="1220154" cy="461665"/>
          </a:xfrm>
          <a:prstGeom prst="rect">
            <a:avLst/>
          </a:prstGeom>
          <a:noFill/>
        </p:spPr>
        <p:txBody>
          <a:bodyPr wrap="square" rtlCol="0">
            <a:spAutoFit/>
          </a:bodyPr>
          <a:lstStyle/>
          <a:p>
            <a:pPr algn="ctr"/>
            <a:r>
              <a:rPr lang="en-AU" sz="800" b="1" dirty="0" smtClean="0">
                <a:solidFill>
                  <a:srgbClr val="856451"/>
                </a:solidFill>
              </a:rPr>
              <a:t>1/3  of leaders see their Leadership Shadow as others see it</a:t>
            </a:r>
            <a:endParaRPr lang="en-AU" sz="800" b="1" dirty="0">
              <a:solidFill>
                <a:srgbClr val="856451"/>
              </a:solidFill>
            </a:endParaRPr>
          </a:p>
        </p:txBody>
      </p:sp>
      <p:sp>
        <p:nvSpPr>
          <p:cNvPr id="35" name="TextBox 34"/>
          <p:cNvSpPr txBox="1"/>
          <p:nvPr/>
        </p:nvSpPr>
        <p:spPr>
          <a:xfrm>
            <a:off x="3901727" y="8154743"/>
            <a:ext cx="1261272" cy="461665"/>
          </a:xfrm>
          <a:prstGeom prst="rect">
            <a:avLst/>
          </a:prstGeom>
          <a:noFill/>
        </p:spPr>
        <p:txBody>
          <a:bodyPr wrap="square" rtlCol="0">
            <a:spAutoFit/>
          </a:bodyPr>
          <a:lstStyle/>
          <a:p>
            <a:pPr algn="ctr"/>
            <a:r>
              <a:rPr lang="en-AU" sz="800" b="1" dirty="0" smtClean="0">
                <a:solidFill>
                  <a:srgbClr val="856451"/>
                </a:solidFill>
              </a:rPr>
              <a:t>1/3  of leaders view their Leadership Shadow more positively than others</a:t>
            </a:r>
            <a:endParaRPr lang="en-AU" sz="800" b="1" dirty="0">
              <a:solidFill>
                <a:srgbClr val="856451"/>
              </a:solidFill>
            </a:endParaRPr>
          </a:p>
        </p:txBody>
      </p:sp>
      <p:sp>
        <p:nvSpPr>
          <p:cNvPr id="36" name="TextBox 35"/>
          <p:cNvSpPr txBox="1"/>
          <p:nvPr/>
        </p:nvSpPr>
        <p:spPr>
          <a:xfrm>
            <a:off x="5311773" y="8146276"/>
            <a:ext cx="1289366" cy="461665"/>
          </a:xfrm>
          <a:prstGeom prst="rect">
            <a:avLst/>
          </a:prstGeom>
          <a:noFill/>
        </p:spPr>
        <p:txBody>
          <a:bodyPr wrap="square" rtlCol="0">
            <a:spAutoFit/>
          </a:bodyPr>
          <a:lstStyle/>
          <a:p>
            <a:pPr algn="ctr"/>
            <a:r>
              <a:rPr lang="en-AU" sz="800" b="1" dirty="0" smtClean="0">
                <a:solidFill>
                  <a:srgbClr val="856451"/>
                </a:solidFill>
              </a:rPr>
              <a:t>1/3  of leaders view their Leadership Shadow less positively than others</a:t>
            </a:r>
            <a:endParaRPr lang="en-AU" sz="800" b="1" dirty="0">
              <a:solidFill>
                <a:srgbClr val="856451"/>
              </a:solidFill>
            </a:endParaRPr>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40" name="TextBox 39"/>
          <p:cNvSpPr txBox="1"/>
          <p:nvPr/>
        </p:nvSpPr>
        <p:spPr>
          <a:xfrm>
            <a:off x="2414269" y="8829565"/>
            <a:ext cx="4277360" cy="430887"/>
          </a:xfrm>
          <a:prstGeom prst="rect">
            <a:avLst/>
          </a:prstGeom>
          <a:noFill/>
        </p:spPr>
        <p:txBody>
          <a:bodyPr wrap="square" rtlCol="0">
            <a:spAutoFit/>
          </a:bodyPr>
          <a:lstStyle/>
          <a:p>
            <a:pPr algn="just">
              <a:spcAft>
                <a:spcPts val="600"/>
              </a:spcAft>
            </a:pPr>
            <a:r>
              <a:rPr lang="en-AU" sz="1100" dirty="0" smtClean="0"/>
              <a:t>The following Consistency Check activity will assist you to gain alignment between how you and others see your Leadership Shadow.</a:t>
            </a:r>
          </a:p>
        </p:txBody>
      </p:sp>
      <p:pic>
        <p:nvPicPr>
          <p:cNvPr id="20" name="Picture 19"/>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85471" y="73986"/>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33927"/>
            <a:ext cx="6307455" cy="623455"/>
          </a:xfrm>
        </p:spPr>
        <p:txBody>
          <a:bodyPr>
            <a:normAutofit/>
          </a:bodyPr>
          <a:lstStyle/>
          <a:p>
            <a:r>
              <a:rPr lang="en-AU" sz="2400" dirty="0" smtClean="0">
                <a:solidFill>
                  <a:srgbClr val="856451"/>
                </a:solidFill>
                <a:latin typeface="MillerBanner Roman" panose="02000503080000020003" pitchFamily="2" charset="0"/>
              </a:rPr>
              <a:t>Leadership Shadow Consistency Check</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65043"/>
            <a:ext cx="1239195" cy="354056"/>
          </a:xfrm>
          <a:prstGeom prst="rect">
            <a:avLst/>
          </a:prstGeom>
        </p:spPr>
      </p:pic>
      <p:sp>
        <p:nvSpPr>
          <p:cNvPr id="27" name="TextBox 26"/>
          <p:cNvSpPr txBox="1"/>
          <p:nvPr/>
        </p:nvSpPr>
        <p:spPr>
          <a:xfrm>
            <a:off x="257175" y="670750"/>
            <a:ext cx="6415088" cy="600164"/>
          </a:xfrm>
          <a:prstGeom prst="rect">
            <a:avLst/>
          </a:prstGeom>
          <a:noFill/>
        </p:spPr>
        <p:txBody>
          <a:bodyPr wrap="square" rtlCol="0">
            <a:spAutoFit/>
          </a:bodyPr>
          <a:lstStyle/>
          <a:p>
            <a:pPr algn="just">
              <a:spcAft>
                <a:spcPts val="600"/>
              </a:spcAft>
            </a:pPr>
            <a:r>
              <a:rPr lang="en-AU" sz="1100" dirty="0" smtClean="0"/>
              <a:t>Be as honest as you can when completing the following questions in the first two columns. For the final column for each area of reflection, try to seek feedback from at least three different people in order to complete it. </a:t>
            </a:r>
            <a:endParaRPr lang="en-AU" sz="1100" dirty="0"/>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3" name="TextBox 2"/>
          <p:cNvSpPr txBox="1"/>
          <p:nvPr/>
        </p:nvSpPr>
        <p:spPr>
          <a:xfrm>
            <a:off x="266700" y="1336091"/>
            <a:ext cx="4506685" cy="276999"/>
          </a:xfrm>
          <a:prstGeom prst="rect">
            <a:avLst/>
          </a:prstGeom>
          <a:noFill/>
        </p:spPr>
        <p:txBody>
          <a:bodyPr wrap="square" rtlCol="0">
            <a:spAutoFit/>
          </a:bodyPr>
          <a:lstStyle/>
          <a:p>
            <a:r>
              <a:rPr lang="en-AU" sz="1200" dirty="0" smtClean="0">
                <a:solidFill>
                  <a:srgbClr val="856451"/>
                </a:solidFill>
                <a:latin typeface="MillerBanner Roman" panose="02000503080000020003" pitchFamily="2" charset="0"/>
              </a:rPr>
              <a:t>The Impact of My Leadership Shadow on Others</a:t>
            </a:r>
            <a:endParaRPr lang="en-AU" sz="1200" dirty="0">
              <a:solidFill>
                <a:srgbClr val="856451"/>
              </a:solidFill>
              <a:latin typeface="MillerBanner Roman" panose="02000503080000020003"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66046484"/>
              </p:ext>
            </p:extLst>
          </p:nvPr>
        </p:nvGraphicFramePr>
        <p:xfrm>
          <a:off x="353788" y="1708150"/>
          <a:ext cx="6275613" cy="1952625"/>
        </p:xfrm>
        <a:graphic>
          <a:graphicData uri="http://schemas.openxmlformats.org/drawingml/2006/table">
            <a:tbl>
              <a:tblPr firstRow="1" bandRow="1">
                <a:tableStyleId>{5940675A-B579-460E-94D1-54222C63F5DA}</a:tableStyleId>
              </a:tblPr>
              <a:tblGrid>
                <a:gridCol w="2091871"/>
                <a:gridCol w="2091871"/>
                <a:gridCol w="2091871"/>
              </a:tblGrid>
              <a:tr h="424543">
                <a:tc>
                  <a:txBody>
                    <a:bodyPr/>
                    <a:lstStyle/>
                    <a:p>
                      <a:pPr algn="ctr"/>
                      <a:r>
                        <a:rPr lang="en-AU" sz="1100" dirty="0" smtClean="0">
                          <a:solidFill>
                            <a:schemeClr val="bg1"/>
                          </a:solidFill>
                        </a:rPr>
                        <a:t>What 3 words describe how I would</a:t>
                      </a:r>
                      <a:r>
                        <a:rPr lang="en-AU" sz="1100" i="1" dirty="0" smtClean="0">
                          <a:solidFill>
                            <a:schemeClr val="bg1"/>
                          </a:solidFill>
                        </a:rPr>
                        <a:t> like </a:t>
                      </a:r>
                      <a:r>
                        <a:rPr lang="en-AU" sz="1100" dirty="0" smtClean="0">
                          <a:solidFill>
                            <a:schemeClr val="bg1"/>
                          </a:solidFill>
                        </a:rPr>
                        <a:t>to make others feel?</a:t>
                      </a:r>
                      <a:endParaRPr lang="en-AU" sz="1100" dirty="0">
                        <a:solidFill>
                          <a:schemeClr val="bg1"/>
                        </a:solidFill>
                      </a:endParaRPr>
                    </a:p>
                  </a:txBody>
                  <a:tcPr anchor="ctr">
                    <a:solidFill>
                      <a:srgbClr val="DE8A6C"/>
                    </a:solidFill>
                  </a:tcPr>
                </a:tc>
                <a:tc>
                  <a:txBody>
                    <a:bodyPr/>
                    <a:lstStyle/>
                    <a:p>
                      <a:pPr algn="ctr"/>
                      <a:r>
                        <a:rPr lang="en-AU" sz="1100" dirty="0" smtClean="0">
                          <a:solidFill>
                            <a:schemeClr val="bg1"/>
                          </a:solidFill>
                        </a:rPr>
                        <a:t>What 3 words do I think </a:t>
                      </a:r>
                      <a:r>
                        <a:rPr lang="en-AU" sz="1100" i="1" dirty="0" smtClean="0">
                          <a:solidFill>
                            <a:schemeClr val="bg1"/>
                          </a:solidFill>
                        </a:rPr>
                        <a:t>actually </a:t>
                      </a:r>
                      <a:r>
                        <a:rPr lang="en-AU" sz="1100" dirty="0" smtClean="0">
                          <a:solidFill>
                            <a:schemeClr val="bg1"/>
                          </a:solidFill>
                        </a:rPr>
                        <a:t>reflect</a:t>
                      </a:r>
                      <a:r>
                        <a:rPr lang="en-AU" sz="1100" baseline="0" dirty="0" smtClean="0">
                          <a:solidFill>
                            <a:schemeClr val="bg1"/>
                          </a:solidFill>
                        </a:rPr>
                        <a:t> how I make others feel?</a:t>
                      </a:r>
                      <a:endParaRPr lang="en-AU" sz="1100" dirty="0">
                        <a:solidFill>
                          <a:schemeClr val="bg1"/>
                        </a:solidFill>
                      </a:endParaRPr>
                    </a:p>
                  </a:txBody>
                  <a:tcPr anchor="ctr">
                    <a:solidFill>
                      <a:srgbClr val="DE8A6C"/>
                    </a:solidFill>
                  </a:tcPr>
                </a:tc>
                <a:tc>
                  <a:txBody>
                    <a:bodyPr/>
                    <a:lstStyle/>
                    <a:p>
                      <a:pPr algn="ctr"/>
                      <a:r>
                        <a:rPr lang="en-AU" sz="1100" dirty="0" smtClean="0">
                          <a:solidFill>
                            <a:schemeClr val="bg1"/>
                          </a:solidFill>
                        </a:rPr>
                        <a:t>What words describe how</a:t>
                      </a:r>
                      <a:r>
                        <a:rPr lang="en-AU" sz="1100" baseline="0" dirty="0" smtClean="0">
                          <a:solidFill>
                            <a:schemeClr val="bg1"/>
                          </a:solidFill>
                        </a:rPr>
                        <a:t> others </a:t>
                      </a:r>
                      <a:r>
                        <a:rPr lang="en-AU" sz="1100" i="1" baseline="0" dirty="0" smtClean="0">
                          <a:solidFill>
                            <a:schemeClr val="bg1"/>
                          </a:solidFill>
                        </a:rPr>
                        <a:t>say</a:t>
                      </a:r>
                      <a:r>
                        <a:rPr lang="en-AU" sz="1100" baseline="0" dirty="0" smtClean="0">
                          <a:solidFill>
                            <a:schemeClr val="bg1"/>
                          </a:solidFill>
                        </a:rPr>
                        <a:t> I make them feel?</a:t>
                      </a:r>
                      <a:endParaRPr lang="en-AU" sz="1100" dirty="0">
                        <a:solidFill>
                          <a:schemeClr val="bg1"/>
                        </a:solidFill>
                      </a:endParaRPr>
                    </a:p>
                  </a:txBody>
                  <a:tcPr anchor="ctr">
                    <a:solidFill>
                      <a:srgbClr val="DE8A6C"/>
                    </a:solidFill>
                  </a:tcPr>
                </a:tc>
              </a:tr>
              <a:tr h="1525905">
                <a:tc>
                  <a:txBody>
                    <a:bodyPr/>
                    <a:lstStyle/>
                    <a:p>
                      <a:r>
                        <a:rPr lang="en-AU" sz="1100" dirty="0" smtClean="0"/>
                        <a:t>1.</a:t>
                      </a:r>
                    </a:p>
                    <a:p>
                      <a:endParaRPr lang="en-AU" sz="1100" dirty="0" smtClean="0"/>
                    </a:p>
                    <a:p>
                      <a:r>
                        <a:rPr lang="en-AU" sz="1100" dirty="0" smtClean="0"/>
                        <a:t>2.</a:t>
                      </a:r>
                    </a:p>
                    <a:p>
                      <a:endParaRPr lang="en-AU" sz="1100" dirty="0" smtClean="0"/>
                    </a:p>
                    <a:p>
                      <a:r>
                        <a:rPr lang="en-AU" sz="1100" dirty="0" smtClean="0"/>
                        <a:t>3.</a:t>
                      </a:r>
                    </a:p>
                    <a:p>
                      <a:endParaRPr lang="en-AU" sz="1100" dirty="0" smtClean="0"/>
                    </a:p>
                    <a:p>
                      <a:endParaRPr lang="en-AU" sz="1100" dirty="0" smtClean="0"/>
                    </a:p>
                    <a:p>
                      <a:endParaRPr lang="en-AU" sz="1100" dirty="0" smtClean="0"/>
                    </a:p>
                  </a:txBody>
                  <a:tcPr/>
                </a:tc>
                <a:tc>
                  <a:txBody>
                    <a:bodyPr/>
                    <a:lstStyle/>
                    <a:p>
                      <a:r>
                        <a:rPr lang="en-AU" sz="1100" dirty="0" smtClean="0"/>
                        <a:t>1.</a:t>
                      </a:r>
                    </a:p>
                    <a:p>
                      <a:endParaRPr lang="en-AU" sz="1100" dirty="0" smtClean="0"/>
                    </a:p>
                    <a:p>
                      <a:r>
                        <a:rPr lang="en-AU" sz="1100" dirty="0" smtClean="0"/>
                        <a:t>2.</a:t>
                      </a:r>
                    </a:p>
                    <a:p>
                      <a:endParaRPr lang="en-AU" sz="1100" dirty="0" smtClean="0"/>
                    </a:p>
                    <a:p>
                      <a:r>
                        <a:rPr lang="en-AU" sz="1100" dirty="0" smtClean="0"/>
                        <a:t>3.</a:t>
                      </a:r>
                      <a:endParaRPr lang="en-AU" sz="1100" dirty="0"/>
                    </a:p>
                  </a:txBody>
                  <a:tcPr/>
                </a:tc>
                <a:tc>
                  <a:txBody>
                    <a:bodyPr/>
                    <a:lstStyle/>
                    <a:p>
                      <a:endParaRPr lang="en-AU" sz="1100" dirty="0"/>
                    </a:p>
                  </a:txBody>
                  <a:tcPr/>
                </a:tc>
              </a:tr>
            </a:tbl>
          </a:graphicData>
        </a:graphic>
      </p:graphicFrame>
      <p:sp>
        <p:nvSpPr>
          <p:cNvPr id="22" name="TextBox 21"/>
          <p:cNvSpPr txBox="1"/>
          <p:nvPr/>
        </p:nvSpPr>
        <p:spPr>
          <a:xfrm>
            <a:off x="302350" y="3765589"/>
            <a:ext cx="4506685" cy="276999"/>
          </a:xfrm>
          <a:prstGeom prst="rect">
            <a:avLst/>
          </a:prstGeom>
          <a:noFill/>
        </p:spPr>
        <p:txBody>
          <a:bodyPr wrap="square" rtlCol="0">
            <a:spAutoFit/>
          </a:bodyPr>
          <a:lstStyle/>
          <a:p>
            <a:r>
              <a:rPr lang="en-AU" sz="1200" dirty="0" smtClean="0">
                <a:solidFill>
                  <a:srgbClr val="856451"/>
                </a:solidFill>
                <a:latin typeface="MillerBanner Roman" panose="02000503080000020003" pitchFamily="2" charset="0"/>
              </a:rPr>
              <a:t>The Impact of My Leadership Shadow on Business Results</a:t>
            </a:r>
            <a:endParaRPr lang="en-AU" sz="1200" dirty="0">
              <a:solidFill>
                <a:srgbClr val="856451"/>
              </a:solidFill>
              <a:latin typeface="MillerBanner Roman" panose="02000503080000020003" pitchFamily="2"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4028427302"/>
              </p:ext>
            </p:extLst>
          </p:nvPr>
        </p:nvGraphicFramePr>
        <p:xfrm>
          <a:off x="353786" y="4125903"/>
          <a:ext cx="6318477" cy="1935172"/>
        </p:xfrm>
        <a:graphic>
          <a:graphicData uri="http://schemas.openxmlformats.org/drawingml/2006/table">
            <a:tbl>
              <a:tblPr firstRow="1" bandRow="1">
                <a:tableStyleId>{5940675A-B579-460E-94D1-54222C63F5DA}</a:tableStyleId>
              </a:tblPr>
              <a:tblGrid>
                <a:gridCol w="2091871"/>
                <a:gridCol w="2091871"/>
                <a:gridCol w="2134735"/>
              </a:tblGrid>
              <a:tr h="424543">
                <a:tc>
                  <a:txBody>
                    <a:bodyPr/>
                    <a:lstStyle/>
                    <a:p>
                      <a:pPr algn="ctr"/>
                      <a:r>
                        <a:rPr lang="en-AU" sz="1100" dirty="0" smtClean="0">
                          <a:solidFill>
                            <a:schemeClr val="bg1"/>
                          </a:solidFill>
                        </a:rPr>
                        <a:t>What 3 business</a:t>
                      </a:r>
                      <a:r>
                        <a:rPr lang="en-AU" sz="1100" baseline="0" dirty="0" smtClean="0">
                          <a:solidFill>
                            <a:schemeClr val="bg1"/>
                          </a:solidFill>
                        </a:rPr>
                        <a:t> results do I seek to have the</a:t>
                      </a:r>
                      <a:r>
                        <a:rPr lang="en-AU" sz="1100" i="1" baseline="0" dirty="0" smtClean="0">
                          <a:solidFill>
                            <a:schemeClr val="bg1"/>
                          </a:solidFill>
                        </a:rPr>
                        <a:t> greatest </a:t>
                      </a:r>
                      <a:r>
                        <a:rPr lang="en-AU" sz="1100" baseline="0" dirty="0" smtClean="0">
                          <a:solidFill>
                            <a:schemeClr val="bg1"/>
                          </a:solidFill>
                        </a:rPr>
                        <a:t>impact on? </a:t>
                      </a:r>
                      <a:endParaRPr lang="en-AU" sz="1100" dirty="0">
                        <a:solidFill>
                          <a:schemeClr val="bg1"/>
                        </a:solidFill>
                      </a:endParaRPr>
                    </a:p>
                  </a:txBody>
                  <a:tcPr anchor="ctr">
                    <a:solidFill>
                      <a:srgbClr val="DE8A6C"/>
                    </a:solidFill>
                  </a:tcPr>
                </a:tc>
                <a:tc>
                  <a:txBody>
                    <a:bodyPr/>
                    <a:lstStyle/>
                    <a:p>
                      <a:pPr algn="ctr"/>
                      <a:r>
                        <a:rPr lang="en-AU" sz="1100" dirty="0" smtClean="0">
                          <a:solidFill>
                            <a:schemeClr val="bg1"/>
                          </a:solidFill>
                        </a:rPr>
                        <a:t>What impact</a:t>
                      </a:r>
                      <a:r>
                        <a:rPr lang="en-AU" sz="1100" baseline="0" dirty="0" smtClean="0">
                          <a:solidFill>
                            <a:schemeClr val="bg1"/>
                          </a:solidFill>
                        </a:rPr>
                        <a:t> am I </a:t>
                      </a:r>
                      <a:r>
                        <a:rPr lang="en-AU" sz="1100" i="1" baseline="0" dirty="0" smtClean="0">
                          <a:solidFill>
                            <a:schemeClr val="bg1"/>
                          </a:solidFill>
                        </a:rPr>
                        <a:t>currently </a:t>
                      </a:r>
                      <a:r>
                        <a:rPr lang="en-AU" sz="1100" baseline="0" dirty="0" smtClean="0">
                          <a:solidFill>
                            <a:schemeClr val="bg1"/>
                          </a:solidFill>
                        </a:rPr>
                        <a:t>having on these 3 results areas?</a:t>
                      </a:r>
                      <a:endParaRPr lang="en-AU" sz="1100" dirty="0">
                        <a:solidFill>
                          <a:schemeClr val="bg1"/>
                        </a:solidFill>
                      </a:endParaRPr>
                    </a:p>
                  </a:txBody>
                  <a:tcPr anchor="ctr">
                    <a:solidFill>
                      <a:srgbClr val="DE8A6C"/>
                    </a:solidFill>
                  </a:tcPr>
                </a:tc>
                <a:tc>
                  <a:txBody>
                    <a:bodyPr/>
                    <a:lstStyle/>
                    <a:p>
                      <a:pPr algn="ctr"/>
                      <a:r>
                        <a:rPr lang="en-AU" sz="1100" dirty="0" smtClean="0">
                          <a:solidFill>
                            <a:schemeClr val="bg1"/>
                          </a:solidFill>
                        </a:rPr>
                        <a:t>How</a:t>
                      </a:r>
                      <a:r>
                        <a:rPr lang="en-AU" sz="1100" baseline="0" dirty="0" smtClean="0">
                          <a:solidFill>
                            <a:schemeClr val="bg1"/>
                          </a:solidFill>
                        </a:rPr>
                        <a:t> do others describe my </a:t>
                      </a:r>
                      <a:r>
                        <a:rPr lang="en-AU" sz="1100" i="1" baseline="0" dirty="0" smtClean="0">
                          <a:solidFill>
                            <a:schemeClr val="bg1"/>
                          </a:solidFill>
                        </a:rPr>
                        <a:t>impact</a:t>
                      </a:r>
                      <a:r>
                        <a:rPr lang="en-AU" sz="1100" baseline="0" dirty="0" smtClean="0">
                          <a:solidFill>
                            <a:schemeClr val="bg1"/>
                          </a:solidFill>
                        </a:rPr>
                        <a:t> on business performance?</a:t>
                      </a:r>
                      <a:endParaRPr lang="en-AU" sz="1100" dirty="0">
                        <a:solidFill>
                          <a:schemeClr val="bg1"/>
                        </a:solidFill>
                      </a:endParaRPr>
                    </a:p>
                  </a:txBody>
                  <a:tcPr anchor="ctr">
                    <a:solidFill>
                      <a:srgbClr val="DE8A6C"/>
                    </a:solidFill>
                  </a:tcPr>
                </a:tc>
              </a:tr>
              <a:tr h="1508452">
                <a:tc>
                  <a:txBody>
                    <a:bodyPr/>
                    <a:lstStyle/>
                    <a:p>
                      <a:r>
                        <a:rPr lang="en-AU" sz="1100" dirty="0" smtClean="0"/>
                        <a:t>1.</a:t>
                      </a:r>
                    </a:p>
                    <a:p>
                      <a:endParaRPr lang="en-AU" sz="1100" dirty="0" smtClean="0"/>
                    </a:p>
                    <a:p>
                      <a:r>
                        <a:rPr lang="en-AU" sz="1100" dirty="0" smtClean="0"/>
                        <a:t>2.</a:t>
                      </a:r>
                    </a:p>
                    <a:p>
                      <a:endParaRPr lang="en-AU" sz="1100" dirty="0" smtClean="0"/>
                    </a:p>
                    <a:p>
                      <a:r>
                        <a:rPr lang="en-AU" sz="1100" dirty="0" smtClean="0"/>
                        <a:t>3.</a:t>
                      </a:r>
                    </a:p>
                    <a:p>
                      <a:endParaRPr lang="en-AU" sz="1100" dirty="0" smtClean="0"/>
                    </a:p>
                    <a:p>
                      <a:endParaRPr lang="en-AU" sz="1100" dirty="0" smtClean="0"/>
                    </a:p>
                    <a:p>
                      <a:endParaRPr lang="en-AU" sz="1100" dirty="0" smtClean="0"/>
                    </a:p>
                  </a:txBody>
                  <a:tcPr/>
                </a:tc>
                <a:tc>
                  <a:txBody>
                    <a:bodyPr/>
                    <a:lstStyle/>
                    <a:p>
                      <a:endParaRPr lang="en-AU" sz="1100" dirty="0"/>
                    </a:p>
                  </a:txBody>
                  <a:tcPr/>
                </a:tc>
                <a:tc>
                  <a:txBody>
                    <a:bodyPr/>
                    <a:lstStyle/>
                    <a:p>
                      <a:endParaRPr lang="en-AU" sz="1100" dirty="0"/>
                    </a:p>
                  </a:txBody>
                  <a:tcPr/>
                </a:tc>
              </a:tr>
            </a:tbl>
          </a:graphicData>
        </a:graphic>
      </p:graphicFrame>
      <p:sp>
        <p:nvSpPr>
          <p:cNvPr id="29" name="TextBox 28"/>
          <p:cNvSpPr txBox="1"/>
          <p:nvPr/>
        </p:nvSpPr>
        <p:spPr>
          <a:xfrm>
            <a:off x="257175" y="6197002"/>
            <a:ext cx="4506685" cy="276999"/>
          </a:xfrm>
          <a:prstGeom prst="rect">
            <a:avLst/>
          </a:prstGeom>
          <a:noFill/>
        </p:spPr>
        <p:txBody>
          <a:bodyPr wrap="square" rtlCol="0">
            <a:spAutoFit/>
          </a:bodyPr>
          <a:lstStyle/>
          <a:p>
            <a:r>
              <a:rPr lang="en-AU" sz="1200" dirty="0" smtClean="0">
                <a:solidFill>
                  <a:srgbClr val="856451"/>
                </a:solidFill>
                <a:latin typeface="MillerBanner Roman" panose="02000503080000020003" pitchFamily="2" charset="0"/>
              </a:rPr>
              <a:t>The Impact of My Leadership Shadow on Our Culture</a:t>
            </a:r>
            <a:endParaRPr lang="en-AU" sz="1200" dirty="0">
              <a:solidFill>
                <a:srgbClr val="856451"/>
              </a:solidFill>
              <a:latin typeface="MillerBanner Roman" panose="02000503080000020003" pitchFamily="2" charset="0"/>
            </a:endParaRPr>
          </a:p>
        </p:txBody>
      </p:sp>
      <p:graphicFrame>
        <p:nvGraphicFramePr>
          <p:cNvPr id="30" name="Table 29"/>
          <p:cNvGraphicFramePr>
            <a:graphicFrameLocks noGrp="1"/>
          </p:cNvGraphicFramePr>
          <p:nvPr>
            <p:extLst>
              <p:ext uri="{D42A27DB-BD31-4B8C-83A1-F6EECF244321}">
                <p14:modId xmlns:p14="http://schemas.microsoft.com/office/powerpoint/2010/main" val="1607454235"/>
              </p:ext>
            </p:extLst>
          </p:nvPr>
        </p:nvGraphicFramePr>
        <p:xfrm>
          <a:off x="353788" y="6526927"/>
          <a:ext cx="6336573" cy="2098913"/>
        </p:xfrm>
        <a:graphic>
          <a:graphicData uri="http://schemas.openxmlformats.org/drawingml/2006/table">
            <a:tbl>
              <a:tblPr firstRow="1" bandRow="1">
                <a:tableStyleId>{5940675A-B579-460E-94D1-54222C63F5DA}</a:tableStyleId>
              </a:tblPr>
              <a:tblGrid>
                <a:gridCol w="2112191"/>
                <a:gridCol w="2112191"/>
                <a:gridCol w="2112191"/>
              </a:tblGrid>
              <a:tr h="424543">
                <a:tc>
                  <a:txBody>
                    <a:bodyPr/>
                    <a:lstStyle/>
                    <a:p>
                      <a:pPr algn="ctr"/>
                      <a:r>
                        <a:rPr lang="en-AU" sz="1100" dirty="0" smtClean="0">
                          <a:solidFill>
                            <a:schemeClr val="bg1"/>
                          </a:solidFill>
                        </a:rPr>
                        <a:t>What are</a:t>
                      </a:r>
                      <a:r>
                        <a:rPr lang="en-AU" sz="1100" baseline="0" dirty="0" smtClean="0">
                          <a:solidFill>
                            <a:schemeClr val="bg1"/>
                          </a:solidFill>
                        </a:rPr>
                        <a:t> 3 </a:t>
                      </a:r>
                      <a:r>
                        <a:rPr lang="en-AU" sz="1100" i="1" baseline="0" dirty="0" smtClean="0">
                          <a:solidFill>
                            <a:schemeClr val="bg1"/>
                          </a:solidFill>
                        </a:rPr>
                        <a:t>goals</a:t>
                      </a:r>
                      <a:r>
                        <a:rPr lang="en-AU" sz="1100" baseline="0" dirty="0" smtClean="0">
                          <a:solidFill>
                            <a:schemeClr val="bg1"/>
                          </a:solidFill>
                        </a:rPr>
                        <a:t> for positively impacting Myer’s culture that I will set for myself?</a:t>
                      </a:r>
                      <a:endParaRPr lang="en-AU" sz="1100" dirty="0">
                        <a:solidFill>
                          <a:schemeClr val="bg1"/>
                        </a:solidFill>
                      </a:endParaRPr>
                    </a:p>
                  </a:txBody>
                  <a:tcPr anchor="ctr">
                    <a:solidFill>
                      <a:srgbClr val="DE8A6C"/>
                    </a:solidFill>
                  </a:tcPr>
                </a:tc>
                <a:tc>
                  <a:txBody>
                    <a:bodyPr/>
                    <a:lstStyle/>
                    <a:p>
                      <a:pPr algn="ctr"/>
                      <a:r>
                        <a:rPr lang="en-AU" sz="1100" dirty="0" smtClean="0">
                          <a:solidFill>
                            <a:schemeClr val="bg1"/>
                          </a:solidFill>
                        </a:rPr>
                        <a:t>How</a:t>
                      </a:r>
                      <a:r>
                        <a:rPr lang="en-AU" sz="1100" baseline="0" dirty="0" smtClean="0">
                          <a:solidFill>
                            <a:schemeClr val="bg1"/>
                          </a:solidFill>
                        </a:rPr>
                        <a:t> would I rate my current </a:t>
                      </a:r>
                      <a:r>
                        <a:rPr lang="en-AU" sz="1100" i="1" baseline="0" dirty="0" smtClean="0">
                          <a:solidFill>
                            <a:schemeClr val="bg1"/>
                          </a:solidFill>
                        </a:rPr>
                        <a:t>progress </a:t>
                      </a:r>
                      <a:r>
                        <a:rPr lang="en-AU" sz="1100" baseline="0" dirty="0" smtClean="0">
                          <a:solidFill>
                            <a:schemeClr val="bg1"/>
                          </a:solidFill>
                        </a:rPr>
                        <a:t>towards these goals? Why?</a:t>
                      </a:r>
                      <a:endParaRPr lang="en-AU" sz="1100" dirty="0">
                        <a:solidFill>
                          <a:schemeClr val="bg1"/>
                        </a:solidFill>
                      </a:endParaRPr>
                    </a:p>
                  </a:txBody>
                  <a:tcPr anchor="ctr">
                    <a:solidFill>
                      <a:srgbClr val="DE8A6C"/>
                    </a:solidFill>
                  </a:tcPr>
                </a:tc>
                <a:tc>
                  <a:txBody>
                    <a:bodyPr/>
                    <a:lstStyle/>
                    <a:p>
                      <a:pPr algn="ctr"/>
                      <a:r>
                        <a:rPr lang="en-AU" sz="1100" baseline="0" dirty="0" smtClean="0">
                          <a:solidFill>
                            <a:schemeClr val="bg1"/>
                          </a:solidFill>
                        </a:rPr>
                        <a:t>What impact do others </a:t>
                      </a:r>
                      <a:r>
                        <a:rPr lang="en-AU" sz="1100" i="1" baseline="0" dirty="0" smtClean="0">
                          <a:solidFill>
                            <a:schemeClr val="bg1"/>
                          </a:solidFill>
                        </a:rPr>
                        <a:t>think</a:t>
                      </a:r>
                      <a:r>
                        <a:rPr lang="en-AU" sz="1100" baseline="0" dirty="0" smtClean="0">
                          <a:solidFill>
                            <a:schemeClr val="bg1"/>
                          </a:solidFill>
                        </a:rPr>
                        <a:t> I have on Myer’s culture?</a:t>
                      </a:r>
                      <a:endParaRPr lang="en-AU" sz="1100" dirty="0">
                        <a:solidFill>
                          <a:schemeClr val="bg1"/>
                        </a:solidFill>
                      </a:endParaRPr>
                    </a:p>
                  </a:txBody>
                  <a:tcPr anchor="ctr">
                    <a:solidFill>
                      <a:srgbClr val="DE8A6C"/>
                    </a:solidFill>
                  </a:tcPr>
                </a:tc>
              </a:tr>
              <a:tr h="1504553">
                <a:tc>
                  <a:txBody>
                    <a:bodyPr/>
                    <a:lstStyle/>
                    <a:p>
                      <a:r>
                        <a:rPr lang="en-AU" sz="1100" dirty="0" smtClean="0"/>
                        <a:t>1.</a:t>
                      </a:r>
                    </a:p>
                    <a:p>
                      <a:endParaRPr lang="en-AU" sz="1100" dirty="0" smtClean="0"/>
                    </a:p>
                    <a:p>
                      <a:r>
                        <a:rPr lang="en-AU" sz="1100" dirty="0" smtClean="0"/>
                        <a:t>2.</a:t>
                      </a:r>
                    </a:p>
                    <a:p>
                      <a:endParaRPr lang="en-AU" sz="1100" dirty="0" smtClean="0"/>
                    </a:p>
                    <a:p>
                      <a:r>
                        <a:rPr lang="en-AU" sz="1100" dirty="0" smtClean="0"/>
                        <a:t>3.</a:t>
                      </a:r>
                    </a:p>
                    <a:p>
                      <a:endParaRPr lang="en-AU" sz="1100" dirty="0" smtClean="0"/>
                    </a:p>
                    <a:p>
                      <a:endParaRPr lang="en-AU" sz="1100" dirty="0" smtClean="0"/>
                    </a:p>
                    <a:p>
                      <a:endParaRPr lang="en-AU" sz="1100" dirty="0" smtClean="0"/>
                    </a:p>
                  </a:txBody>
                  <a:tcPr/>
                </a:tc>
                <a:tc>
                  <a:txBody>
                    <a:bodyPr/>
                    <a:lstStyle/>
                    <a:p>
                      <a:endParaRPr lang="en-AU" sz="1100" dirty="0"/>
                    </a:p>
                  </a:txBody>
                  <a:tcPr/>
                </a:tc>
                <a:tc>
                  <a:txBody>
                    <a:bodyPr/>
                    <a:lstStyle/>
                    <a:p>
                      <a:endParaRPr lang="en-AU" sz="1100" dirty="0"/>
                    </a:p>
                  </a:txBody>
                  <a:tcPr/>
                </a:tc>
              </a:tr>
            </a:tbl>
          </a:graphicData>
        </a:graphic>
      </p:graphicFrame>
      <p:sp>
        <p:nvSpPr>
          <p:cNvPr id="31" name="TextBox 30"/>
          <p:cNvSpPr txBox="1"/>
          <p:nvPr/>
        </p:nvSpPr>
        <p:spPr>
          <a:xfrm>
            <a:off x="236220" y="8687074"/>
            <a:ext cx="6454139" cy="823302"/>
          </a:xfrm>
          <a:prstGeom prst="rect">
            <a:avLst/>
          </a:prstGeom>
          <a:noFill/>
        </p:spPr>
        <p:txBody>
          <a:bodyPr wrap="square" rtlCol="0">
            <a:spAutoFit/>
          </a:bodyPr>
          <a:lstStyle/>
          <a:p>
            <a:pPr>
              <a:spcAft>
                <a:spcPts val="300"/>
              </a:spcAft>
            </a:pPr>
            <a:r>
              <a:rPr lang="en-AU" sz="1200" dirty="0" smtClean="0">
                <a:solidFill>
                  <a:srgbClr val="856451"/>
                </a:solidFill>
                <a:latin typeface="MillerBanner Roman" panose="02000503080000020003" pitchFamily="2" charset="0"/>
              </a:rPr>
              <a:t>Reflection</a:t>
            </a:r>
          </a:p>
          <a:p>
            <a:pPr marL="171450" indent="-171450">
              <a:buFont typeface="Arial" panose="020B0604020202020204" pitchFamily="34" charset="0"/>
              <a:buChar char="•"/>
            </a:pPr>
            <a:r>
              <a:rPr lang="en-AU" sz="1100" dirty="0" smtClean="0"/>
              <a:t>In which areas do you experience the most and least consistency?</a:t>
            </a:r>
          </a:p>
          <a:p>
            <a:pPr marL="171450" indent="-171450">
              <a:buFont typeface="Arial" panose="020B0604020202020204" pitchFamily="34" charset="0"/>
              <a:buChar char="•"/>
            </a:pPr>
            <a:r>
              <a:rPr lang="en-AU" sz="1100" dirty="0" smtClean="0"/>
              <a:t>What do you need to be more mindful of?</a:t>
            </a:r>
          </a:p>
          <a:p>
            <a:pPr marL="171450" indent="-171450">
              <a:buFont typeface="Arial" panose="020B0604020202020204" pitchFamily="34" charset="0"/>
              <a:buChar char="•"/>
            </a:pPr>
            <a:r>
              <a:rPr lang="en-AU" sz="1100" dirty="0" smtClean="0"/>
              <a:t>What actions can you take to </a:t>
            </a:r>
            <a:endParaRPr lang="en-AU" sz="1100" dirty="0"/>
          </a:p>
        </p:txBody>
      </p:sp>
    </p:spTree>
    <p:extLst>
      <p:ext uri="{BB962C8B-B14F-4D97-AF65-F5344CB8AC3E}">
        <p14:creationId xmlns:p14="http://schemas.microsoft.com/office/powerpoint/2010/main" val="1228761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10357</TotalTime>
  <Words>564</Words>
  <Application>Microsoft Macintosh PowerPoint</Application>
  <PresentationFormat>A4 Paper (210x297 mm)</PresentationFormat>
  <Paragraphs>74</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Wingdings</vt:lpstr>
      <vt:lpstr>Arial</vt:lpstr>
      <vt:lpstr>Office Theme</vt:lpstr>
      <vt:lpstr>Leadership Shadow Consistency Check</vt:lpstr>
      <vt:lpstr>Leadership Shadow Consistency Check</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169</cp:revision>
  <cp:lastPrinted>2017-06-22T03:29:12Z</cp:lastPrinted>
  <dcterms:created xsi:type="dcterms:W3CDTF">2016-04-06T11:41:11Z</dcterms:created>
  <dcterms:modified xsi:type="dcterms:W3CDTF">2017-09-26T02:06:05Z</dcterms:modified>
</cp:coreProperties>
</file>