
<file path=[Content_Types].xml><?xml version="1.0" encoding="utf-8"?>
<Types xmlns="http://schemas.openxmlformats.org/package/2006/content-types">
  <Default Extension="xml" ContentType="application/xml"/>
  <Default Extension="jpeg" ContentType="image/jpeg"/>
  <Default Extension="wdp" ContentType="image/vnd.ms-photo"/>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305" r:id="rId2"/>
    <p:sldId id="307" r:id="rId3"/>
  </p:sldIdLst>
  <p:sldSz cx="6858000" cy="9906000" type="A4"/>
  <p:notesSz cx="6808788"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6451"/>
    <a:srgbClr val="876756"/>
    <a:srgbClr val="DE8A6C"/>
    <a:srgbClr val="ECBDAC"/>
    <a:srgbClr val="E95130"/>
    <a:srgbClr val="E2987E"/>
    <a:srgbClr val="F9E4CF"/>
    <a:srgbClr val="F8ADA0"/>
    <a:srgbClr val="EFA799"/>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9" autoAdjust="0"/>
    <p:restoredTop sz="95673" autoAdjust="0"/>
  </p:normalViewPr>
  <p:slideViewPr>
    <p:cSldViewPr snapToGrid="0" snapToObjects="1">
      <p:cViewPr>
        <p:scale>
          <a:sx n="117" d="100"/>
          <a:sy n="117" d="100"/>
        </p:scale>
        <p:origin x="-896" y="144"/>
      </p:cViewPr>
      <p:guideLst>
        <p:guide orient="horz" pos="3120"/>
        <p:guide pos="2160"/>
      </p:guideLst>
    </p:cSldViewPr>
  </p:slideViewPr>
  <p:notesTextViewPr>
    <p:cViewPr>
      <p:scale>
        <a:sx n="1" d="1"/>
        <a:sy n="1" d="1"/>
      </p:scale>
      <p:origin x="0" y="0"/>
    </p:cViewPr>
  </p:notesTextViewPr>
  <p:sorterViewPr>
    <p:cViewPr>
      <p:scale>
        <a:sx n="160" d="100"/>
        <a:sy n="16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475" cy="498853"/>
          </a:xfrm>
          <a:prstGeom prst="rect">
            <a:avLst/>
          </a:prstGeom>
        </p:spPr>
        <p:txBody>
          <a:bodyPr vert="horz" lIns="93744" tIns="46872" rIns="93744" bIns="46872" rtlCol="0"/>
          <a:lstStyle>
            <a:lvl1pPr algn="l">
              <a:defRPr sz="1200"/>
            </a:lvl1pPr>
          </a:lstStyle>
          <a:p>
            <a:endParaRPr lang="en-US"/>
          </a:p>
        </p:txBody>
      </p:sp>
      <p:sp>
        <p:nvSpPr>
          <p:cNvPr id="3" name="Date Placeholder 2"/>
          <p:cNvSpPr>
            <a:spLocks noGrp="1"/>
          </p:cNvSpPr>
          <p:nvPr>
            <p:ph type="dt" idx="1"/>
          </p:nvPr>
        </p:nvSpPr>
        <p:spPr>
          <a:xfrm>
            <a:off x="3856737" y="0"/>
            <a:ext cx="2950475" cy="498853"/>
          </a:xfrm>
          <a:prstGeom prst="rect">
            <a:avLst/>
          </a:prstGeom>
        </p:spPr>
        <p:txBody>
          <a:bodyPr vert="horz" lIns="93744" tIns="46872" rIns="93744" bIns="46872" rtlCol="0"/>
          <a:lstStyle>
            <a:lvl1pPr algn="r">
              <a:defRPr sz="1200"/>
            </a:lvl1pPr>
          </a:lstStyle>
          <a:p>
            <a:fld id="{2BC31DEB-6978-E647-822A-B71C6741FE5E}" type="datetimeFigureOut">
              <a:rPr lang="en-US" smtClean="0"/>
              <a:t>9/26/17</a:t>
            </a:fld>
            <a:endParaRPr lang="en-US"/>
          </a:p>
        </p:txBody>
      </p:sp>
      <p:sp>
        <p:nvSpPr>
          <p:cNvPr id="4" name="Slide Image Placeholder 3"/>
          <p:cNvSpPr>
            <a:spLocks noGrp="1" noRot="1" noChangeAspect="1"/>
          </p:cNvSpPr>
          <p:nvPr>
            <p:ph type="sldImg" idx="2"/>
          </p:nvPr>
        </p:nvSpPr>
        <p:spPr>
          <a:xfrm>
            <a:off x="2243138" y="1243013"/>
            <a:ext cx="2324100" cy="3355975"/>
          </a:xfrm>
          <a:prstGeom prst="rect">
            <a:avLst/>
          </a:prstGeom>
          <a:noFill/>
          <a:ln w="12700">
            <a:solidFill>
              <a:prstClr val="black"/>
            </a:solidFill>
          </a:ln>
        </p:spPr>
        <p:txBody>
          <a:bodyPr vert="horz" lIns="93744" tIns="46872" rIns="93744" bIns="46872" rtlCol="0" anchor="ctr"/>
          <a:lstStyle/>
          <a:p>
            <a:endParaRPr lang="en-US"/>
          </a:p>
        </p:txBody>
      </p:sp>
      <p:sp>
        <p:nvSpPr>
          <p:cNvPr id="5" name="Notes Placeholder 4"/>
          <p:cNvSpPr>
            <a:spLocks noGrp="1"/>
          </p:cNvSpPr>
          <p:nvPr>
            <p:ph type="body" sz="quarter" idx="3"/>
          </p:nvPr>
        </p:nvSpPr>
        <p:spPr>
          <a:xfrm>
            <a:off x="680879" y="4784834"/>
            <a:ext cx="5447030" cy="3914865"/>
          </a:xfrm>
          <a:prstGeom prst="rect">
            <a:avLst/>
          </a:prstGeom>
        </p:spPr>
        <p:txBody>
          <a:bodyPr vert="horz" lIns="93744" tIns="46872" rIns="93744" bIns="4687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43662"/>
            <a:ext cx="2950475" cy="498852"/>
          </a:xfrm>
          <a:prstGeom prst="rect">
            <a:avLst/>
          </a:prstGeom>
        </p:spPr>
        <p:txBody>
          <a:bodyPr vert="horz" lIns="93744" tIns="46872" rIns="93744" bIns="46872" rtlCol="0" anchor="b"/>
          <a:lstStyle>
            <a:lvl1pPr algn="l">
              <a:defRPr sz="1200"/>
            </a:lvl1pPr>
          </a:lstStyle>
          <a:p>
            <a:endParaRPr lang="en-US"/>
          </a:p>
        </p:txBody>
      </p:sp>
      <p:sp>
        <p:nvSpPr>
          <p:cNvPr id="7" name="Slide Number Placeholder 6"/>
          <p:cNvSpPr>
            <a:spLocks noGrp="1"/>
          </p:cNvSpPr>
          <p:nvPr>
            <p:ph type="sldNum" sz="quarter" idx="5"/>
          </p:nvPr>
        </p:nvSpPr>
        <p:spPr>
          <a:xfrm>
            <a:off x="3856737" y="9443662"/>
            <a:ext cx="2950475" cy="498852"/>
          </a:xfrm>
          <a:prstGeom prst="rect">
            <a:avLst/>
          </a:prstGeom>
        </p:spPr>
        <p:txBody>
          <a:bodyPr vert="horz" lIns="93744" tIns="46872" rIns="93744" bIns="46872" rtlCol="0" anchor="b"/>
          <a:lstStyle>
            <a:lvl1pPr algn="r">
              <a:defRPr sz="1200"/>
            </a:lvl1pPr>
          </a:lstStyle>
          <a:p>
            <a:fld id="{E392FA8F-C82B-CF4D-AE31-B1CB5B789770}" type="slidenum">
              <a:rPr lang="en-US" smtClean="0"/>
              <a:t>‹#›</a:t>
            </a:fld>
            <a:endParaRPr lang="en-US"/>
          </a:p>
        </p:txBody>
      </p:sp>
    </p:spTree>
    <p:extLst>
      <p:ext uri="{BB962C8B-B14F-4D97-AF65-F5344CB8AC3E}">
        <p14:creationId xmlns:p14="http://schemas.microsoft.com/office/powerpoint/2010/main" val="1656094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392FA8F-C82B-CF4D-AE31-B1CB5B789770}" type="slidenum">
              <a:rPr lang="en-US" smtClean="0"/>
              <a:t>1</a:t>
            </a:fld>
            <a:endParaRPr lang="en-US"/>
          </a:p>
        </p:txBody>
      </p:sp>
    </p:spTree>
    <p:extLst>
      <p:ext uri="{BB962C8B-B14F-4D97-AF65-F5344CB8AC3E}">
        <p14:creationId xmlns:p14="http://schemas.microsoft.com/office/powerpoint/2010/main" val="2823593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392FA8F-C82B-CF4D-AE31-B1CB5B789770}" type="slidenum">
              <a:rPr lang="en-US" smtClean="0"/>
              <a:t>2</a:t>
            </a:fld>
            <a:endParaRPr lang="en-US"/>
          </a:p>
        </p:txBody>
      </p:sp>
    </p:spTree>
    <p:extLst>
      <p:ext uri="{BB962C8B-B14F-4D97-AF65-F5344CB8AC3E}">
        <p14:creationId xmlns:p14="http://schemas.microsoft.com/office/powerpoint/2010/main" val="707673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45C414-9370-5F4F-8F35-B389FACB8751}"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4060502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A1A472-E14F-CE4F-B77B-D003F7266798}"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299566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9B9104-41CA-AC4B-BF45-0A62A92E51AD}"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969568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F607D9-BF67-4648-A759-E819C7FBE482}"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177073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E1D10D-2A85-264B-A6DA-6C48E18D1D5A}"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155194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D12691-1507-084D-82BA-7E878476D090}" type="datetime1">
              <a:rPr lang="en-AU" smtClean="0"/>
              <a:t>26/9/17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2989291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7BC789-4B8B-9248-A49A-0DBB81EC3CCC}" type="datetime1">
              <a:rPr lang="en-AU" smtClean="0"/>
              <a:t>26/9/17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2165990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B61B26-228B-DA4A-A02D-B837A13176CA}" type="datetime1">
              <a:rPr lang="en-AU" smtClean="0"/>
              <a:t>26/9/17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667820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F8725E-A075-9D49-8FB3-8D88F97AE107}" type="datetime1">
              <a:rPr lang="en-AU" smtClean="0"/>
              <a:t>26/9/17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2788521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F2885F-6A97-A64B-9AAC-45F26900639C}" type="datetime1">
              <a:rPr lang="en-AU" smtClean="0"/>
              <a:t>26/9/17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167680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308234-E5E3-7A43-92FE-3EF6774D48C4}" type="datetime1">
              <a:rPr lang="en-AU" smtClean="0"/>
              <a:t>26/9/17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519858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B4908141-0FF9-794F-AB45-87F1317C0B3D}" type="datetime1">
              <a:rPr lang="en-AU" smtClean="0"/>
              <a:t>26/9/17</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14ECAD8E-F57B-6C48-B537-FB019C8C9CB0}" type="slidenum">
              <a:rPr lang="en-US" smtClean="0"/>
              <a:t>‹#›</a:t>
            </a:fld>
            <a:endParaRPr lang="en-US"/>
          </a:p>
        </p:txBody>
      </p:sp>
    </p:spTree>
    <p:extLst>
      <p:ext uri="{BB962C8B-B14F-4D97-AF65-F5344CB8AC3E}">
        <p14:creationId xmlns:p14="http://schemas.microsoft.com/office/powerpoint/2010/main" val="29682222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3.jpeg"/><Relationship Id="rId6" Type="http://schemas.microsoft.com/office/2007/relationships/hdphoto" Target="../media/hdphoto1.wdp"/><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 y="184727"/>
            <a:ext cx="2907363" cy="623455"/>
          </a:xfrm>
        </p:spPr>
        <p:txBody>
          <a:bodyPr>
            <a:normAutofit/>
          </a:bodyPr>
          <a:lstStyle/>
          <a:p>
            <a:r>
              <a:rPr lang="en-AU" sz="2400" dirty="0" smtClean="0">
                <a:solidFill>
                  <a:srgbClr val="856451"/>
                </a:solidFill>
                <a:latin typeface="MillerBanner Roman" panose="02000503080000020003" pitchFamily="2" charset="0"/>
              </a:rPr>
              <a:t>Leadership Tensions</a:t>
            </a:r>
            <a:endParaRPr lang="en-AU" sz="2400" dirty="0">
              <a:solidFill>
                <a:srgbClr val="856451"/>
              </a:solidFill>
              <a:latin typeface="MillerBanner Roman" panose="02000503080000020003" pitchFamily="2"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9403" y="9426943"/>
            <a:ext cx="1239195" cy="354056"/>
          </a:xfrm>
          <a:prstGeom prst="rect">
            <a:avLst/>
          </a:prstGeom>
        </p:spPr>
      </p:pic>
      <p:sp>
        <p:nvSpPr>
          <p:cNvPr id="9" name="Rounded Rectangle 8"/>
          <p:cNvSpPr/>
          <p:nvPr/>
        </p:nvSpPr>
        <p:spPr>
          <a:xfrm>
            <a:off x="4614716" y="2716396"/>
            <a:ext cx="1803068" cy="5658376"/>
          </a:xfrm>
          <a:prstGeom prst="roundRect">
            <a:avLst/>
          </a:prstGeom>
          <a:solidFill>
            <a:srgbClr val="DE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TextBox 24"/>
          <p:cNvSpPr txBox="1"/>
          <p:nvPr/>
        </p:nvSpPr>
        <p:spPr>
          <a:xfrm>
            <a:off x="236221" y="1239069"/>
            <a:ext cx="6375920" cy="1046440"/>
          </a:xfrm>
          <a:prstGeom prst="rect">
            <a:avLst/>
          </a:prstGeom>
          <a:noFill/>
        </p:spPr>
        <p:txBody>
          <a:bodyPr wrap="square" rtlCol="0">
            <a:spAutoFit/>
          </a:bodyPr>
          <a:lstStyle/>
          <a:p>
            <a:pPr>
              <a:spcAft>
                <a:spcPts val="600"/>
              </a:spcAft>
            </a:pPr>
            <a:r>
              <a:rPr lang="en-AU" sz="1300" dirty="0" smtClean="0">
                <a:solidFill>
                  <a:srgbClr val="DE8A6C"/>
                </a:solidFill>
                <a:latin typeface="MillerBanner Roman" panose="02000503080000020003" pitchFamily="2" charset="0"/>
              </a:rPr>
              <a:t>Leadership Tensions Recap</a:t>
            </a:r>
          </a:p>
          <a:p>
            <a:pPr algn="just">
              <a:spcAft>
                <a:spcPts val="600"/>
              </a:spcAft>
            </a:pPr>
            <a:r>
              <a:rPr lang="en-AU" sz="1100" dirty="0" smtClean="0"/>
              <a:t>Handling leadership tensions is all about facing issues that have no clear right or wrong answer. They often require you to make a judgement call between two equally important priorities or valid perspectives. Below are the four leadership tensions that we all must consider when working at Myer. See the leadership tensions learning moment to learn more about these tensions. </a:t>
            </a:r>
          </a:p>
        </p:txBody>
      </p:sp>
      <p:sp>
        <p:nvSpPr>
          <p:cNvPr id="27" name="TextBox 26"/>
          <p:cNvSpPr txBox="1"/>
          <p:nvPr/>
        </p:nvSpPr>
        <p:spPr>
          <a:xfrm>
            <a:off x="237877" y="808182"/>
            <a:ext cx="6393179" cy="430887"/>
          </a:xfrm>
          <a:prstGeom prst="rect">
            <a:avLst/>
          </a:prstGeom>
          <a:noFill/>
        </p:spPr>
        <p:txBody>
          <a:bodyPr wrap="square" rtlCol="0">
            <a:spAutoFit/>
          </a:bodyPr>
          <a:lstStyle/>
          <a:p>
            <a:pPr algn="just">
              <a:spcAft>
                <a:spcPts val="600"/>
              </a:spcAft>
            </a:pPr>
            <a:r>
              <a:rPr lang="en-AU" sz="1100" dirty="0" smtClean="0"/>
              <a:t>This activity is designed to help you understand the leadership tensions you might face in your role. You will also learn more about how to work through tensions in a team based environment. </a:t>
            </a:r>
            <a:endParaRPr lang="en-AU" sz="1100" dirty="0"/>
          </a:p>
        </p:txBody>
      </p:sp>
      <p:sp>
        <p:nvSpPr>
          <p:cNvPr id="28" name="TextBox 27"/>
          <p:cNvSpPr txBox="1"/>
          <p:nvPr/>
        </p:nvSpPr>
        <p:spPr>
          <a:xfrm>
            <a:off x="4686002" y="2790984"/>
            <a:ext cx="1660495" cy="5509200"/>
          </a:xfrm>
          <a:prstGeom prst="rect">
            <a:avLst/>
          </a:prstGeom>
          <a:noFill/>
        </p:spPr>
        <p:txBody>
          <a:bodyPr wrap="square" rtlCol="0">
            <a:spAutoFit/>
          </a:bodyPr>
          <a:lstStyle/>
          <a:p>
            <a:pPr>
              <a:spcAft>
                <a:spcPts val="600"/>
              </a:spcAft>
            </a:pPr>
            <a:r>
              <a:rPr lang="en-AU" sz="1300" dirty="0" smtClean="0">
                <a:solidFill>
                  <a:schemeClr val="bg1"/>
                </a:solidFill>
                <a:latin typeface="MillerBanner Roman" panose="02000503080000020003" pitchFamily="2" charset="0"/>
              </a:rPr>
              <a:t>WHY Do It?</a:t>
            </a:r>
            <a:br>
              <a:rPr lang="en-AU" sz="1300" dirty="0" smtClean="0">
                <a:solidFill>
                  <a:schemeClr val="bg1"/>
                </a:solidFill>
                <a:latin typeface="MillerBanner Roman" panose="02000503080000020003" pitchFamily="2" charset="0"/>
              </a:rPr>
            </a:br>
            <a:r>
              <a:rPr lang="en-AU" sz="1100" dirty="0" smtClean="0">
                <a:solidFill>
                  <a:schemeClr val="bg1"/>
                </a:solidFill>
              </a:rPr>
              <a:t>To understand the balancing act that we need to maintain when leading through tensions</a:t>
            </a:r>
          </a:p>
          <a:p>
            <a:pPr algn="just">
              <a:spcAft>
                <a:spcPts val="600"/>
              </a:spcAft>
            </a:pPr>
            <a:endParaRPr lang="en-AU" sz="800" dirty="0">
              <a:solidFill>
                <a:schemeClr val="bg1"/>
              </a:solidFill>
            </a:endParaRPr>
          </a:p>
          <a:p>
            <a:pPr>
              <a:spcAft>
                <a:spcPts val="600"/>
              </a:spcAft>
            </a:pPr>
            <a:r>
              <a:rPr lang="en-AU" sz="1300" dirty="0" smtClean="0">
                <a:solidFill>
                  <a:schemeClr val="bg1"/>
                </a:solidFill>
                <a:latin typeface="MillerBanner Roman" panose="02000503080000020003" pitchFamily="2" charset="0"/>
              </a:rPr>
              <a:t>WHAT You Need</a:t>
            </a:r>
          </a:p>
          <a:p>
            <a:pPr marL="171450" indent="-171450">
              <a:spcAft>
                <a:spcPts val="300"/>
              </a:spcAft>
              <a:buFont typeface="Wingdings" panose="05000000000000000000" pitchFamily="2" charset="2"/>
              <a:buChar char="q"/>
            </a:pPr>
            <a:r>
              <a:rPr lang="en-AU" sz="1100" dirty="0" smtClean="0">
                <a:solidFill>
                  <a:schemeClr val="bg1"/>
                </a:solidFill>
              </a:rPr>
              <a:t>Time and space to reflect</a:t>
            </a:r>
          </a:p>
          <a:p>
            <a:pPr marL="171450" indent="-171450">
              <a:spcAft>
                <a:spcPts val="300"/>
              </a:spcAft>
              <a:buFont typeface="Wingdings" panose="05000000000000000000" pitchFamily="2" charset="2"/>
              <a:buChar char="q"/>
            </a:pPr>
            <a:r>
              <a:rPr lang="en-AU" sz="1100" dirty="0" smtClean="0">
                <a:solidFill>
                  <a:schemeClr val="bg1"/>
                </a:solidFill>
              </a:rPr>
              <a:t>Your Leader Journal for capturing reflections</a:t>
            </a:r>
          </a:p>
          <a:p>
            <a:pPr algn="just">
              <a:spcAft>
                <a:spcPts val="600"/>
              </a:spcAft>
            </a:pPr>
            <a:endParaRPr lang="en-AU" sz="800" dirty="0" smtClean="0">
              <a:solidFill>
                <a:schemeClr val="bg1"/>
              </a:solidFill>
            </a:endParaRPr>
          </a:p>
          <a:p>
            <a:pPr>
              <a:spcAft>
                <a:spcPts val="600"/>
              </a:spcAft>
            </a:pPr>
            <a:r>
              <a:rPr lang="en-AU" sz="1300" dirty="0" smtClean="0">
                <a:solidFill>
                  <a:schemeClr val="bg1"/>
                </a:solidFill>
                <a:latin typeface="MillerBanner Roman" panose="02000503080000020003" pitchFamily="2" charset="0"/>
              </a:rPr>
              <a:t>WHEN To Try It</a:t>
            </a:r>
          </a:p>
          <a:p>
            <a:pPr marL="171450" indent="-171450">
              <a:spcAft>
                <a:spcPts val="600"/>
              </a:spcAft>
              <a:buFont typeface="Wingdings" panose="05000000000000000000" pitchFamily="2" charset="2"/>
              <a:buChar char="q"/>
            </a:pPr>
            <a:r>
              <a:rPr lang="en-AU" sz="1100" dirty="0" smtClean="0">
                <a:solidFill>
                  <a:schemeClr val="bg1"/>
                </a:solidFill>
              </a:rPr>
              <a:t>You’re motivated to understand your leadership tensions, and when you want to get a better understanding of the perspectives of those you lead</a:t>
            </a:r>
          </a:p>
          <a:p>
            <a:pPr marL="171450" indent="-171450" algn="just">
              <a:spcAft>
                <a:spcPts val="600"/>
              </a:spcAft>
              <a:buFont typeface="Wingdings" panose="05000000000000000000" pitchFamily="2" charset="2"/>
              <a:buChar char="q"/>
            </a:pPr>
            <a:endParaRPr lang="en-AU" sz="800" dirty="0">
              <a:solidFill>
                <a:schemeClr val="bg1"/>
              </a:solidFill>
            </a:endParaRPr>
          </a:p>
          <a:p>
            <a:pPr>
              <a:spcAft>
                <a:spcPts val="600"/>
              </a:spcAft>
            </a:pPr>
            <a:r>
              <a:rPr lang="en-AU" sz="1300" dirty="0" smtClean="0">
                <a:solidFill>
                  <a:schemeClr val="bg1"/>
                </a:solidFill>
                <a:latin typeface="MillerBanner Roman" panose="02000503080000020003" pitchFamily="2" charset="0"/>
              </a:rPr>
              <a:t>WHO Is Involved?</a:t>
            </a:r>
          </a:p>
          <a:p>
            <a:pPr>
              <a:spcAft>
                <a:spcPts val="600"/>
              </a:spcAft>
            </a:pPr>
            <a:r>
              <a:rPr lang="en-AU" sz="1100" dirty="0" smtClean="0">
                <a:solidFill>
                  <a:schemeClr val="bg1"/>
                </a:solidFill>
              </a:rPr>
              <a:t>This activity can be completed autonomously and then results can be discussed as a group. </a:t>
            </a:r>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492" y="2494539"/>
            <a:ext cx="2866841" cy="2769330"/>
          </a:xfrm>
          <a:prstGeom prst="rect">
            <a:avLst/>
          </a:prstGeom>
        </p:spPr>
      </p:pic>
      <p:sp>
        <p:nvSpPr>
          <p:cNvPr id="22" name="TextBox 21"/>
          <p:cNvSpPr txBox="1"/>
          <p:nvPr/>
        </p:nvSpPr>
        <p:spPr>
          <a:xfrm>
            <a:off x="236220" y="5338457"/>
            <a:ext cx="4898488" cy="4216539"/>
          </a:xfrm>
          <a:prstGeom prst="rect">
            <a:avLst/>
          </a:prstGeom>
          <a:noFill/>
        </p:spPr>
        <p:txBody>
          <a:bodyPr wrap="square" rtlCol="0">
            <a:spAutoFit/>
          </a:bodyPr>
          <a:lstStyle/>
          <a:p>
            <a:pPr>
              <a:spcAft>
                <a:spcPts val="600"/>
              </a:spcAft>
            </a:pPr>
            <a:r>
              <a:rPr lang="en-AU" sz="1300" dirty="0" smtClean="0">
                <a:solidFill>
                  <a:srgbClr val="DE8A6C"/>
                </a:solidFill>
                <a:latin typeface="MillerBanner Roman" panose="02000503080000020003" pitchFamily="2" charset="0"/>
              </a:rPr>
              <a:t>Steps to Spotting Tensions:</a:t>
            </a:r>
          </a:p>
          <a:p>
            <a:pPr>
              <a:spcAft>
                <a:spcPts val="600"/>
              </a:spcAft>
            </a:pPr>
            <a:r>
              <a:rPr lang="en-AU" sz="1100" b="1" dirty="0" smtClean="0">
                <a:solidFill>
                  <a:schemeClr val="tx1">
                    <a:lumMod val="85000"/>
                    <a:lumOff val="15000"/>
                  </a:schemeClr>
                </a:solidFill>
                <a:latin typeface="MillerBanner Roman" panose="02000503080000020003" pitchFamily="2" charset="0"/>
              </a:rPr>
              <a:t>Name It</a:t>
            </a:r>
            <a:br>
              <a:rPr lang="en-AU" sz="1100" b="1" dirty="0" smtClean="0">
                <a:solidFill>
                  <a:schemeClr val="tx1">
                    <a:lumMod val="85000"/>
                    <a:lumOff val="15000"/>
                  </a:schemeClr>
                </a:solidFill>
                <a:latin typeface="MillerBanner Roman" panose="02000503080000020003" pitchFamily="2" charset="0"/>
              </a:rPr>
            </a:br>
            <a:r>
              <a:rPr lang="en-AU" sz="1100" dirty="0" smtClean="0"/>
              <a:t>Name </a:t>
            </a:r>
            <a:r>
              <a:rPr lang="en-AU" sz="1100" dirty="0"/>
              <a:t>the tension to balance it effectively in decision-making</a:t>
            </a:r>
            <a:r>
              <a:rPr lang="en-AU" sz="1100" dirty="0" smtClean="0"/>
              <a:t>.</a:t>
            </a:r>
          </a:p>
          <a:p>
            <a:pPr>
              <a:spcAft>
                <a:spcPts val="600"/>
              </a:spcAft>
            </a:pPr>
            <a:endParaRPr lang="en-AU" sz="1100" dirty="0" smtClean="0">
              <a:solidFill>
                <a:schemeClr val="tx1">
                  <a:lumMod val="85000"/>
                  <a:lumOff val="15000"/>
                </a:schemeClr>
              </a:solidFill>
              <a:latin typeface="MillerBanner Roman" panose="02000503080000020003" pitchFamily="2" charset="0"/>
            </a:endParaRPr>
          </a:p>
          <a:p>
            <a:pPr>
              <a:spcAft>
                <a:spcPts val="600"/>
              </a:spcAft>
            </a:pPr>
            <a:r>
              <a:rPr lang="en-AU" sz="1100" b="1" dirty="0" smtClean="0">
                <a:solidFill>
                  <a:schemeClr val="tx1">
                    <a:lumMod val="85000"/>
                    <a:lumOff val="15000"/>
                  </a:schemeClr>
                </a:solidFill>
                <a:latin typeface="MillerBanner Roman" panose="02000503080000020003" pitchFamily="2" charset="0"/>
              </a:rPr>
              <a:t>Embrace It</a:t>
            </a:r>
            <a:br>
              <a:rPr lang="en-AU" sz="1100" b="1" dirty="0" smtClean="0">
                <a:solidFill>
                  <a:schemeClr val="tx1">
                    <a:lumMod val="85000"/>
                    <a:lumOff val="15000"/>
                  </a:schemeClr>
                </a:solidFill>
                <a:latin typeface="MillerBanner Roman" panose="02000503080000020003" pitchFamily="2" charset="0"/>
              </a:rPr>
            </a:br>
            <a:r>
              <a:rPr lang="en-AU" sz="1100" dirty="0" smtClean="0"/>
              <a:t>Admit </a:t>
            </a:r>
            <a:r>
              <a:rPr lang="en-AU" sz="1100" dirty="0"/>
              <a:t>what you ‘do not know’. Make the best decision possible </a:t>
            </a:r>
            <a:r>
              <a:rPr lang="en-AU" sz="1100" dirty="0" smtClean="0"/>
              <a:t>with</a:t>
            </a:r>
            <a:br>
              <a:rPr lang="en-AU" sz="1100" dirty="0" smtClean="0"/>
            </a:br>
            <a:r>
              <a:rPr lang="en-AU" sz="1100" dirty="0" smtClean="0"/>
              <a:t>incomplete data.</a:t>
            </a:r>
          </a:p>
          <a:p>
            <a:pPr>
              <a:spcAft>
                <a:spcPts val="600"/>
              </a:spcAft>
            </a:pPr>
            <a:endParaRPr lang="en-AU" sz="1100" dirty="0" smtClean="0">
              <a:solidFill>
                <a:schemeClr val="tx1">
                  <a:lumMod val="85000"/>
                  <a:lumOff val="15000"/>
                </a:schemeClr>
              </a:solidFill>
              <a:latin typeface="MillerBanner Roman" panose="02000503080000020003" pitchFamily="2" charset="0"/>
            </a:endParaRPr>
          </a:p>
          <a:p>
            <a:pPr>
              <a:spcAft>
                <a:spcPts val="600"/>
              </a:spcAft>
            </a:pPr>
            <a:r>
              <a:rPr lang="en-AU" sz="1100" b="1" dirty="0" smtClean="0">
                <a:solidFill>
                  <a:schemeClr val="tx1">
                    <a:lumMod val="85000"/>
                    <a:lumOff val="15000"/>
                  </a:schemeClr>
                </a:solidFill>
                <a:latin typeface="MillerBanner Roman" panose="02000503080000020003" pitchFamily="2" charset="0"/>
              </a:rPr>
              <a:t>Make Meaning</a:t>
            </a:r>
            <a:br>
              <a:rPr lang="en-AU" sz="1100" b="1" dirty="0" smtClean="0">
                <a:solidFill>
                  <a:schemeClr val="tx1">
                    <a:lumMod val="85000"/>
                    <a:lumOff val="15000"/>
                  </a:schemeClr>
                </a:solidFill>
                <a:latin typeface="MillerBanner Roman" panose="02000503080000020003" pitchFamily="2" charset="0"/>
              </a:rPr>
            </a:br>
            <a:r>
              <a:rPr lang="en-AU" sz="1100" b="1" dirty="0" smtClean="0">
                <a:solidFill>
                  <a:schemeClr val="tx1">
                    <a:lumMod val="85000"/>
                    <a:lumOff val="15000"/>
                  </a:schemeClr>
                </a:solidFill>
                <a:latin typeface="MillerBanner Roman" panose="02000503080000020003" pitchFamily="2" charset="0"/>
              </a:rPr>
              <a:t>C</a:t>
            </a:r>
            <a:r>
              <a:rPr lang="en-AU" sz="1100" dirty="0" smtClean="0"/>
              <a:t>onnect </a:t>
            </a:r>
            <a:r>
              <a:rPr lang="en-AU" sz="1100" dirty="0"/>
              <a:t>the different messages to Myer’s purpose and strategy </a:t>
            </a:r>
            <a:r>
              <a:rPr lang="en-AU" sz="1100" dirty="0" smtClean="0"/>
              <a:t>you</a:t>
            </a:r>
            <a:br>
              <a:rPr lang="en-AU" sz="1100" dirty="0" smtClean="0"/>
            </a:br>
            <a:r>
              <a:rPr lang="en-AU" sz="1100" dirty="0" smtClean="0"/>
              <a:t>can </a:t>
            </a:r>
            <a:r>
              <a:rPr lang="en-AU" sz="1100" dirty="0"/>
              <a:t>help to create meaning</a:t>
            </a:r>
            <a:r>
              <a:rPr lang="en-AU" sz="1100" dirty="0" smtClean="0"/>
              <a:t>.</a:t>
            </a:r>
          </a:p>
          <a:p>
            <a:pPr>
              <a:spcAft>
                <a:spcPts val="600"/>
              </a:spcAft>
            </a:pPr>
            <a:endParaRPr lang="en-AU" sz="1100" dirty="0" smtClean="0">
              <a:solidFill>
                <a:schemeClr val="tx1">
                  <a:lumMod val="85000"/>
                  <a:lumOff val="15000"/>
                </a:schemeClr>
              </a:solidFill>
              <a:latin typeface="MillerBanner Roman" panose="02000503080000020003" pitchFamily="2" charset="0"/>
            </a:endParaRPr>
          </a:p>
          <a:p>
            <a:pPr>
              <a:spcAft>
                <a:spcPts val="600"/>
              </a:spcAft>
            </a:pPr>
            <a:r>
              <a:rPr lang="en-AU" sz="1100" b="1" dirty="0" smtClean="0">
                <a:solidFill>
                  <a:schemeClr val="tx1">
                    <a:lumMod val="85000"/>
                    <a:lumOff val="15000"/>
                  </a:schemeClr>
                </a:solidFill>
                <a:latin typeface="MillerBanner Roman" panose="02000503080000020003" pitchFamily="2" charset="0"/>
              </a:rPr>
              <a:t>Support Competing Priorities</a:t>
            </a:r>
            <a:br>
              <a:rPr lang="en-AU" sz="1100" b="1" dirty="0" smtClean="0">
                <a:solidFill>
                  <a:schemeClr val="tx1">
                    <a:lumMod val="85000"/>
                    <a:lumOff val="15000"/>
                  </a:schemeClr>
                </a:solidFill>
                <a:latin typeface="MillerBanner Roman" panose="02000503080000020003" pitchFamily="2" charset="0"/>
              </a:rPr>
            </a:br>
            <a:r>
              <a:rPr lang="en-AU" sz="1100" dirty="0" smtClean="0"/>
              <a:t>Communicate </a:t>
            </a:r>
            <a:r>
              <a:rPr lang="en-AU" sz="1100" dirty="0"/>
              <a:t>with </a:t>
            </a:r>
            <a:r>
              <a:rPr lang="en-AU" sz="1100" dirty="0" smtClean="0"/>
              <a:t>stakeholders</a:t>
            </a:r>
            <a:r>
              <a:rPr lang="en-AU" sz="1100" dirty="0"/>
              <a:t>, align competing agendas, and </a:t>
            </a:r>
            <a:r>
              <a:rPr lang="en-AU" sz="1100" dirty="0" smtClean="0"/>
              <a:t>make</a:t>
            </a:r>
            <a:br>
              <a:rPr lang="en-AU" sz="1100" dirty="0" smtClean="0"/>
            </a:br>
            <a:r>
              <a:rPr lang="en-AU" sz="1100" dirty="0" smtClean="0"/>
              <a:t>decisions </a:t>
            </a:r>
            <a:r>
              <a:rPr lang="en-AU" sz="1100" dirty="0"/>
              <a:t>regarding one goal over another on a case-by-case manner</a:t>
            </a:r>
            <a:r>
              <a:rPr lang="en-AU" sz="1100" dirty="0" smtClean="0"/>
              <a:t>.</a:t>
            </a:r>
          </a:p>
          <a:p>
            <a:pPr>
              <a:spcAft>
                <a:spcPts val="600"/>
              </a:spcAft>
            </a:pPr>
            <a:endParaRPr lang="en-AU" sz="1100" dirty="0" smtClean="0">
              <a:solidFill>
                <a:schemeClr val="tx1">
                  <a:lumMod val="85000"/>
                  <a:lumOff val="15000"/>
                </a:schemeClr>
              </a:solidFill>
              <a:latin typeface="MillerBanner Roman" panose="02000503080000020003" pitchFamily="2" charset="0"/>
            </a:endParaRPr>
          </a:p>
          <a:p>
            <a:pPr>
              <a:spcAft>
                <a:spcPts val="600"/>
              </a:spcAft>
            </a:pPr>
            <a:r>
              <a:rPr lang="en-AU" sz="1100" b="1" dirty="0" smtClean="0">
                <a:solidFill>
                  <a:schemeClr val="tx1">
                    <a:lumMod val="85000"/>
                    <a:lumOff val="15000"/>
                  </a:schemeClr>
                </a:solidFill>
                <a:latin typeface="MillerBanner Roman" panose="02000503080000020003" pitchFamily="2" charset="0"/>
              </a:rPr>
              <a:t>Think of the big picture </a:t>
            </a:r>
            <a:br>
              <a:rPr lang="en-AU" sz="1100" b="1" dirty="0" smtClean="0">
                <a:solidFill>
                  <a:schemeClr val="tx1">
                    <a:lumMod val="85000"/>
                    <a:lumOff val="15000"/>
                  </a:schemeClr>
                </a:solidFill>
                <a:latin typeface="MillerBanner Roman" panose="02000503080000020003" pitchFamily="2" charset="0"/>
              </a:rPr>
            </a:br>
            <a:r>
              <a:rPr lang="en-AU" sz="1100" dirty="0" smtClean="0"/>
              <a:t>Look </a:t>
            </a:r>
            <a:r>
              <a:rPr lang="en-AU" sz="1100" dirty="0"/>
              <a:t>for the bigger picture and how different perspectives may be interrelated</a:t>
            </a:r>
            <a:r>
              <a:rPr lang="en-AU" sz="1100" dirty="0" smtClean="0"/>
              <a:t>.</a:t>
            </a:r>
            <a:endParaRPr lang="en-AU" sz="1100" dirty="0" smtClean="0">
              <a:solidFill>
                <a:schemeClr val="tx1">
                  <a:lumMod val="85000"/>
                  <a:lumOff val="15000"/>
                </a:schemeClr>
              </a:solidFill>
              <a:latin typeface="MillerBanner Roman" panose="02000503080000020003" pitchFamily="2" charset="0"/>
            </a:endParaRPr>
          </a:p>
          <a:p>
            <a:pPr>
              <a:spcAft>
                <a:spcPts val="600"/>
              </a:spcAft>
            </a:pPr>
            <a:endParaRPr lang="en-AU" sz="1300" dirty="0" smtClean="0">
              <a:solidFill>
                <a:schemeClr val="tx1">
                  <a:lumMod val="85000"/>
                  <a:lumOff val="15000"/>
                </a:schemeClr>
              </a:solidFill>
              <a:latin typeface="MillerBanner Roman" panose="02000503080000020003" pitchFamily="2" charset="0"/>
            </a:endParaRPr>
          </a:p>
        </p:txBody>
      </p:sp>
      <p:pic>
        <p:nvPicPr>
          <p:cNvPr id="10" name="Picture 9"/>
          <p:cNvPicPr/>
          <p:nvPr/>
        </p:nvPicPr>
        <p:blipFill>
          <a:blip r:embed="rId5">
            <a:duotone>
              <a:schemeClr val="accent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577679" y="102697"/>
            <a:ext cx="840105" cy="705485"/>
          </a:xfrm>
          <a:prstGeom prst="rect">
            <a:avLst/>
          </a:prstGeom>
        </p:spPr>
      </p:pic>
    </p:spTree>
    <p:extLst>
      <p:ext uri="{BB962C8B-B14F-4D97-AF65-F5344CB8AC3E}">
        <p14:creationId xmlns:p14="http://schemas.microsoft.com/office/powerpoint/2010/main" val="211016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 y="237135"/>
            <a:ext cx="6307455" cy="623455"/>
          </a:xfrm>
        </p:spPr>
        <p:txBody>
          <a:bodyPr>
            <a:normAutofit/>
          </a:bodyPr>
          <a:lstStyle/>
          <a:p>
            <a:r>
              <a:rPr lang="en-AU" sz="2400" dirty="0" smtClean="0">
                <a:solidFill>
                  <a:srgbClr val="856451"/>
                </a:solidFill>
                <a:latin typeface="MillerBanner Roman" panose="02000503080000020003" pitchFamily="2" charset="0"/>
              </a:rPr>
              <a:t>Spotting Our Tensions Worksheet</a:t>
            </a:r>
            <a:endParaRPr lang="en-AU" sz="2400" dirty="0">
              <a:solidFill>
                <a:srgbClr val="856451"/>
              </a:solidFill>
              <a:latin typeface="MillerBanner Roman" panose="02000503080000020003" pitchFamily="2"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9403" y="9465043"/>
            <a:ext cx="1239195" cy="354056"/>
          </a:xfrm>
          <a:prstGeom prst="rect">
            <a:avLst/>
          </a:prstGeom>
        </p:spPr>
      </p:pic>
      <p:sp>
        <p:nvSpPr>
          <p:cNvPr id="27" name="TextBox 26"/>
          <p:cNvSpPr txBox="1"/>
          <p:nvPr/>
        </p:nvSpPr>
        <p:spPr>
          <a:xfrm>
            <a:off x="236220" y="877728"/>
            <a:ext cx="6415088" cy="600164"/>
          </a:xfrm>
          <a:prstGeom prst="rect">
            <a:avLst/>
          </a:prstGeom>
          <a:noFill/>
        </p:spPr>
        <p:txBody>
          <a:bodyPr wrap="square" rtlCol="0">
            <a:spAutoFit/>
          </a:bodyPr>
          <a:lstStyle/>
          <a:p>
            <a:pPr algn="just">
              <a:spcAft>
                <a:spcPts val="600"/>
              </a:spcAft>
            </a:pPr>
            <a:r>
              <a:rPr lang="en-AU" sz="1100" dirty="0" smtClean="0"/>
              <a:t>Using the principles outlined on the previous page, completed the questions below. If you are making decisions as part of a broader team, consider getting each team member to fill out the sheet and collate all the information together. This will provide a balanced perspective on the tension. </a:t>
            </a:r>
            <a:endParaRPr lang="en-AU" sz="1100" dirty="0"/>
          </a:p>
        </p:txBody>
      </p:sp>
      <p:sp>
        <p:nvSpPr>
          <p:cNvPr id="37" name="TextBox 36"/>
          <p:cNvSpPr txBox="1"/>
          <p:nvPr/>
        </p:nvSpPr>
        <p:spPr>
          <a:xfrm>
            <a:off x="2552700" y="7114162"/>
            <a:ext cx="409575" cy="369332"/>
          </a:xfrm>
          <a:prstGeom prst="rect">
            <a:avLst/>
          </a:prstGeom>
          <a:noFill/>
        </p:spPr>
        <p:txBody>
          <a:bodyPr wrap="square" rtlCol="0" anchor="ctr">
            <a:spAutoFit/>
          </a:bodyPr>
          <a:lstStyle/>
          <a:p>
            <a:r>
              <a:rPr lang="en-AU" dirty="0" smtClean="0">
                <a:solidFill>
                  <a:schemeClr val="bg1"/>
                </a:solidFill>
                <a:latin typeface="MillerBanner Black" panose="02000504090000020003" pitchFamily="2" charset="0"/>
              </a:rPr>
              <a:t>=</a:t>
            </a:r>
            <a:endParaRPr lang="en-AU" dirty="0">
              <a:solidFill>
                <a:schemeClr val="bg1"/>
              </a:solidFill>
              <a:latin typeface="MillerBanner Black" panose="02000504090000020003" pitchFamily="2" charset="0"/>
            </a:endParaRPr>
          </a:p>
        </p:txBody>
      </p:sp>
      <p:sp>
        <p:nvSpPr>
          <p:cNvPr id="38" name="TextBox 37"/>
          <p:cNvSpPr txBox="1"/>
          <p:nvPr/>
        </p:nvSpPr>
        <p:spPr>
          <a:xfrm>
            <a:off x="4524374" y="7036435"/>
            <a:ext cx="409575" cy="369332"/>
          </a:xfrm>
          <a:prstGeom prst="rect">
            <a:avLst/>
          </a:prstGeom>
          <a:noFill/>
        </p:spPr>
        <p:txBody>
          <a:bodyPr wrap="square" rtlCol="0" anchor="ctr">
            <a:spAutoFit/>
          </a:bodyPr>
          <a:lstStyle/>
          <a:p>
            <a:r>
              <a:rPr lang="en-AU" dirty="0">
                <a:solidFill>
                  <a:schemeClr val="bg1"/>
                </a:solidFill>
                <a:latin typeface="MillerBanner Black" panose="02000504090000020003" pitchFamily="2" charset="0"/>
              </a:rPr>
              <a:t>+</a:t>
            </a:r>
          </a:p>
        </p:txBody>
      </p:sp>
      <p:sp>
        <p:nvSpPr>
          <p:cNvPr id="39" name="TextBox 38"/>
          <p:cNvSpPr txBox="1"/>
          <p:nvPr/>
        </p:nvSpPr>
        <p:spPr>
          <a:xfrm>
            <a:off x="5695949" y="7548745"/>
            <a:ext cx="409575" cy="369332"/>
          </a:xfrm>
          <a:prstGeom prst="rect">
            <a:avLst/>
          </a:prstGeom>
          <a:noFill/>
        </p:spPr>
        <p:txBody>
          <a:bodyPr wrap="square" rtlCol="0" anchor="ctr">
            <a:spAutoFit/>
          </a:bodyPr>
          <a:lstStyle/>
          <a:p>
            <a:pPr algn="ctr"/>
            <a:r>
              <a:rPr lang="en-AU" dirty="0">
                <a:solidFill>
                  <a:schemeClr val="bg1"/>
                </a:solidFill>
                <a:latin typeface="MillerBanner Black" panose="02000504090000020003" pitchFamily="2" charset="0"/>
              </a:rPr>
              <a:t>-</a:t>
            </a:r>
          </a:p>
        </p:txBody>
      </p:sp>
      <p:sp>
        <p:nvSpPr>
          <p:cNvPr id="3" name="TextBox 2"/>
          <p:cNvSpPr txBox="1"/>
          <p:nvPr/>
        </p:nvSpPr>
        <p:spPr>
          <a:xfrm>
            <a:off x="266700" y="1774107"/>
            <a:ext cx="6276975" cy="5940088"/>
          </a:xfrm>
          <a:prstGeom prst="rect">
            <a:avLst/>
          </a:prstGeom>
          <a:noFill/>
        </p:spPr>
        <p:txBody>
          <a:bodyPr wrap="square" rtlCol="0">
            <a:spAutoFit/>
          </a:bodyPr>
          <a:lstStyle/>
          <a:p>
            <a:r>
              <a:rPr lang="en-AU" sz="1300" b="1" dirty="0" smtClean="0">
                <a:solidFill>
                  <a:srgbClr val="856451"/>
                </a:solidFill>
                <a:latin typeface="MillerBanner Roman" panose="02000503080000020003" pitchFamily="2" charset="0"/>
              </a:rPr>
              <a:t>Name the tension</a:t>
            </a:r>
          </a:p>
          <a:p>
            <a:r>
              <a:rPr lang="en-AU" sz="1100" dirty="0" smtClean="0">
                <a:solidFill>
                  <a:schemeClr val="tx1">
                    <a:lumMod val="85000"/>
                    <a:lumOff val="15000"/>
                  </a:schemeClr>
                </a:solidFill>
                <a:latin typeface="Calibri" charset="0"/>
                <a:ea typeface="Calibri" charset="0"/>
                <a:cs typeface="Calibri" charset="0"/>
              </a:rPr>
              <a:t>The most difficult tension to balance is</a:t>
            </a:r>
            <a:r>
              <a:rPr lang="en-AU" sz="1200" dirty="0" smtClean="0">
                <a:solidFill>
                  <a:schemeClr val="tx1">
                    <a:lumMod val="85000"/>
                    <a:lumOff val="15000"/>
                  </a:schemeClr>
                </a:solidFill>
                <a:latin typeface="MillerBanner Roman" panose="02000503080000020003" pitchFamily="2" charset="0"/>
              </a:rPr>
              <a:t>:</a:t>
            </a:r>
            <a:r>
              <a:rPr lang="en-AU" sz="1200" dirty="0" smtClean="0">
                <a:solidFill>
                  <a:srgbClr val="856451"/>
                </a:solidFill>
                <a:latin typeface="MillerBanner Roman" panose="02000503080000020003" pitchFamily="2" charset="0"/>
              </a:rPr>
              <a:t> </a:t>
            </a:r>
            <a:r>
              <a:rPr lang="en-AU" sz="1200" u="sng" dirty="0" smtClean="0">
                <a:solidFill>
                  <a:srgbClr val="856451"/>
                </a:solidFill>
                <a:latin typeface="MillerBanner Roman" panose="02000503080000020003" pitchFamily="2" charset="0"/>
              </a:rPr>
              <a:t>                                                                                                       .</a:t>
            </a:r>
          </a:p>
          <a:p>
            <a:endParaRPr lang="en-AU" sz="1200" dirty="0">
              <a:solidFill>
                <a:srgbClr val="856451"/>
              </a:solidFill>
              <a:latin typeface="MillerBanner Roman" panose="02000503080000020003" pitchFamily="2" charset="0"/>
            </a:endParaRPr>
          </a:p>
          <a:p>
            <a:r>
              <a:rPr lang="en-AU" sz="1300" b="1" dirty="0" smtClean="0">
                <a:solidFill>
                  <a:srgbClr val="856451"/>
                </a:solidFill>
                <a:latin typeface="MillerBanner Roman" panose="02000503080000020003" pitchFamily="2" charset="0"/>
              </a:rPr>
              <a:t>Embrace it</a:t>
            </a:r>
            <a:endParaRPr lang="en-AU" sz="1300" dirty="0" smtClean="0">
              <a:solidFill>
                <a:srgbClr val="856451"/>
              </a:solidFill>
              <a:latin typeface="MillerBanner Roman" panose="02000503080000020003" pitchFamily="2" charset="0"/>
            </a:endParaRPr>
          </a:p>
          <a:p>
            <a:r>
              <a:rPr lang="en-AU" sz="1100" dirty="0" smtClean="0">
                <a:solidFill>
                  <a:schemeClr val="tx1">
                    <a:lumMod val="85000"/>
                    <a:lumOff val="15000"/>
                  </a:schemeClr>
                </a:solidFill>
                <a:latin typeface="Calibri" charset="0"/>
                <a:ea typeface="Calibri" charset="0"/>
                <a:cs typeface="Calibri" charset="0"/>
              </a:rPr>
              <a:t>Based on the information at hand, I think the best approach is</a:t>
            </a:r>
            <a:r>
              <a:rPr lang="en-AU" sz="1200" dirty="0" smtClean="0">
                <a:solidFill>
                  <a:schemeClr val="tx1">
                    <a:lumMod val="85000"/>
                    <a:lumOff val="15000"/>
                  </a:schemeClr>
                </a:solidFill>
                <a:latin typeface="MillerBanner Roman" panose="02000503080000020003" pitchFamily="2" charset="0"/>
              </a:rPr>
              <a:t>:</a:t>
            </a:r>
            <a:r>
              <a:rPr lang="en-AU" sz="1200" dirty="0" smtClean="0">
                <a:solidFill>
                  <a:srgbClr val="856451"/>
                </a:solidFill>
                <a:latin typeface="MillerBanner Roman" panose="02000503080000020003" pitchFamily="2" charset="0"/>
              </a:rPr>
              <a:t> </a:t>
            </a:r>
            <a:r>
              <a:rPr lang="en-AU" sz="1200" u="sng" dirty="0" smtClean="0">
                <a:solidFill>
                  <a:srgbClr val="856451"/>
                </a:solidFill>
                <a:latin typeface="MillerBanner Roman" panose="02000503080000020003" pitchFamily="2" charset="0"/>
              </a:rPr>
              <a:t>                                                                   </a:t>
            </a:r>
            <a:r>
              <a:rPr lang="en-AU" sz="200" u="sng" dirty="0" smtClean="0">
                <a:solidFill>
                  <a:srgbClr val="856451"/>
                </a:solidFill>
                <a:latin typeface="MillerBanner Roman" panose="02000503080000020003" pitchFamily="2" charset="0"/>
              </a:rPr>
              <a:t>1</a:t>
            </a:r>
            <a:r>
              <a:rPr lang="en-AU" sz="1200" u="sng" dirty="0" smtClean="0">
                <a:solidFill>
                  <a:srgbClr val="856451"/>
                </a:solidFill>
                <a:latin typeface="MillerBanner Roman" panose="02000503080000020003" pitchFamily="2" charset="0"/>
              </a:rPr>
              <a:t> </a:t>
            </a:r>
            <a:br>
              <a:rPr lang="en-AU" sz="1200" u="sng" dirty="0" smtClean="0">
                <a:solidFill>
                  <a:srgbClr val="856451"/>
                </a:solidFill>
                <a:latin typeface="MillerBanner Roman" panose="02000503080000020003" pitchFamily="2" charset="0"/>
              </a:rPr>
            </a:br>
            <a:r>
              <a:rPr lang="en-AU" sz="1200" u="sng" dirty="0" smtClean="0">
                <a:solidFill>
                  <a:srgbClr val="856451"/>
                </a:solidFill>
                <a:latin typeface="MillerBanner Roman" panose="02000503080000020003" pitchFamily="2" charset="0"/>
              </a:rPr>
              <a:t> </a:t>
            </a:r>
            <a:r>
              <a:rPr lang="en-AU" sz="1200" dirty="0" smtClean="0">
                <a:solidFill>
                  <a:srgbClr val="856451"/>
                </a:solidFill>
                <a:latin typeface="MillerBanner Roman" panose="02000503080000020003" pitchFamily="2" charset="0"/>
              </a:rPr>
              <a:t> </a:t>
            </a:r>
            <a:r>
              <a:rPr lang="en-AU" sz="1200" u="sng" dirty="0" smtClean="0">
                <a:solidFill>
                  <a:srgbClr val="856451"/>
                </a:solidFill>
                <a:latin typeface="MillerBanner Roman" panose="02000503080000020003" pitchFamily="2" charset="0"/>
              </a:rPr>
              <a:t>               </a:t>
            </a:r>
            <a:endParaRPr lang="en-AU" sz="1200" dirty="0">
              <a:solidFill>
                <a:srgbClr val="856451"/>
              </a:solidFill>
              <a:latin typeface="MillerBanner Roman" panose="02000503080000020003" pitchFamily="2" charset="0"/>
            </a:endParaRPr>
          </a:p>
          <a:p>
            <a:r>
              <a:rPr lang="en-AU" sz="1200" u="sng" dirty="0" smtClean="0">
                <a:solidFill>
                  <a:srgbClr val="856451"/>
                </a:solidFill>
                <a:latin typeface="MillerBanner Roman" panose="02000503080000020003" pitchFamily="2" charset="0"/>
              </a:rPr>
              <a:t>                                                                                                                                                                     .</a:t>
            </a:r>
          </a:p>
          <a:p>
            <a:r>
              <a:rPr lang="en-AU" sz="1200" u="sng" dirty="0" smtClean="0">
                <a:solidFill>
                  <a:srgbClr val="856451"/>
                </a:solidFill>
                <a:latin typeface="MillerBanner Roman" panose="02000503080000020003" pitchFamily="2" charset="0"/>
              </a:rPr>
              <a:t/>
            </a:r>
            <a:br>
              <a:rPr lang="en-AU" sz="1200" u="sng" dirty="0" smtClean="0">
                <a:solidFill>
                  <a:srgbClr val="856451"/>
                </a:solidFill>
                <a:latin typeface="MillerBanner Roman" panose="02000503080000020003" pitchFamily="2" charset="0"/>
              </a:rPr>
            </a:br>
            <a:r>
              <a:rPr lang="en-AU" sz="1300" b="1" dirty="0" smtClean="0">
                <a:solidFill>
                  <a:srgbClr val="856451"/>
                </a:solidFill>
                <a:latin typeface="MillerBanner Roman" panose="02000503080000020003" pitchFamily="2" charset="0"/>
              </a:rPr>
              <a:t>Make meaning</a:t>
            </a:r>
            <a:endParaRPr lang="en-AU" sz="1300" u="sng" dirty="0" smtClean="0">
              <a:solidFill>
                <a:srgbClr val="856451"/>
              </a:solidFill>
              <a:latin typeface="MillerBanner Roman" panose="02000503080000020003" pitchFamily="2" charset="0"/>
            </a:endParaRPr>
          </a:p>
          <a:p>
            <a:r>
              <a:rPr lang="en-AU" sz="1100" dirty="0" smtClean="0">
                <a:solidFill>
                  <a:schemeClr val="tx1">
                    <a:lumMod val="85000"/>
                    <a:lumOff val="15000"/>
                  </a:schemeClr>
                </a:solidFill>
                <a:latin typeface="Calibri" charset="0"/>
                <a:ea typeface="Calibri" charset="0"/>
                <a:cs typeface="Calibri" charset="0"/>
              </a:rPr>
              <a:t>My decision and approach connects to our strategy and purpose by</a:t>
            </a:r>
            <a:r>
              <a:rPr lang="en-AU" sz="1200" dirty="0" smtClean="0">
                <a:solidFill>
                  <a:schemeClr val="tx1">
                    <a:lumMod val="85000"/>
                    <a:lumOff val="15000"/>
                  </a:schemeClr>
                </a:solidFill>
                <a:latin typeface="MillerBanner Roman" panose="02000503080000020003" pitchFamily="2" charset="0"/>
              </a:rPr>
              <a:t>:</a:t>
            </a:r>
            <a:r>
              <a:rPr lang="en-AU" sz="1200" u="sng" dirty="0" smtClean="0">
                <a:solidFill>
                  <a:srgbClr val="856451"/>
                </a:solidFill>
                <a:latin typeface="MillerBanner Roman" panose="02000503080000020003" pitchFamily="2" charset="0"/>
              </a:rPr>
              <a:t>                                                             </a:t>
            </a:r>
            <a:r>
              <a:rPr lang="en-AU" sz="100" u="sng" dirty="0" smtClean="0">
                <a:solidFill>
                  <a:srgbClr val="856451"/>
                </a:solidFill>
                <a:latin typeface="MillerBanner Roman" panose="02000503080000020003" pitchFamily="2" charset="0"/>
              </a:rPr>
              <a:t>1</a:t>
            </a:r>
            <a:br>
              <a:rPr lang="en-AU" sz="100" u="sng" dirty="0" smtClean="0">
                <a:solidFill>
                  <a:srgbClr val="856451"/>
                </a:solidFill>
                <a:latin typeface="MillerBanner Roman" panose="02000503080000020003" pitchFamily="2" charset="0"/>
              </a:rPr>
            </a:br>
            <a:r>
              <a:rPr lang="en-AU" sz="1200" u="sng" dirty="0" smtClean="0">
                <a:solidFill>
                  <a:srgbClr val="856451"/>
                </a:solidFill>
                <a:latin typeface="MillerBanner Roman" panose="02000503080000020003" pitchFamily="2" charset="0"/>
              </a:rPr>
              <a:t/>
            </a:r>
            <a:br>
              <a:rPr lang="en-AU" sz="1200" u="sng" dirty="0" smtClean="0">
                <a:solidFill>
                  <a:srgbClr val="856451"/>
                </a:solidFill>
                <a:latin typeface="MillerBanner Roman" panose="02000503080000020003" pitchFamily="2" charset="0"/>
              </a:rPr>
            </a:br>
            <a:r>
              <a:rPr lang="en-AU" sz="1200" u="sng" dirty="0" smtClean="0">
                <a:solidFill>
                  <a:srgbClr val="856451"/>
                </a:solidFill>
                <a:latin typeface="MillerBanner Roman" panose="02000503080000020003" pitchFamily="2" charset="0"/>
              </a:rPr>
              <a:t>                                                                                                                                                                      </a:t>
            </a:r>
            <a:r>
              <a:rPr lang="en-AU" sz="200" u="sng" dirty="0">
                <a:solidFill>
                  <a:srgbClr val="856451"/>
                </a:solidFill>
                <a:latin typeface="MillerBanner Roman" panose="02000503080000020003" pitchFamily="2" charset="0"/>
              </a:rPr>
              <a:t>1</a:t>
            </a:r>
            <a:r>
              <a:rPr lang="en-AU" sz="1200" u="sng" dirty="0">
                <a:solidFill>
                  <a:srgbClr val="856451"/>
                </a:solidFill>
                <a:latin typeface="MillerBanner Roman" panose="02000503080000020003" pitchFamily="2" charset="0"/>
              </a:rPr>
              <a:t> </a:t>
            </a:r>
            <a:r>
              <a:rPr lang="en-AU" sz="1200" u="sng" dirty="0" smtClean="0">
                <a:solidFill>
                  <a:srgbClr val="856451"/>
                </a:solidFill>
                <a:latin typeface="MillerBanner Roman" panose="02000503080000020003" pitchFamily="2" charset="0"/>
              </a:rPr>
              <a:t/>
            </a:r>
            <a:br>
              <a:rPr lang="en-AU" sz="1200" u="sng" dirty="0" smtClean="0">
                <a:solidFill>
                  <a:srgbClr val="856451"/>
                </a:solidFill>
                <a:latin typeface="MillerBanner Roman" panose="02000503080000020003" pitchFamily="2" charset="0"/>
              </a:rPr>
            </a:br>
            <a:r>
              <a:rPr lang="en-AU" sz="1200" u="sng" dirty="0" smtClean="0">
                <a:solidFill>
                  <a:srgbClr val="856451"/>
                </a:solidFill>
                <a:latin typeface="MillerBanner Roman" panose="02000503080000020003" pitchFamily="2" charset="0"/>
              </a:rPr>
              <a:t/>
            </a:r>
            <a:br>
              <a:rPr lang="en-AU" sz="1200" u="sng" dirty="0" smtClean="0">
                <a:solidFill>
                  <a:srgbClr val="856451"/>
                </a:solidFill>
                <a:latin typeface="MillerBanner Roman" panose="02000503080000020003" pitchFamily="2" charset="0"/>
              </a:rPr>
            </a:br>
            <a:r>
              <a:rPr lang="en-AU" sz="1300" b="1" dirty="0" smtClean="0">
                <a:solidFill>
                  <a:srgbClr val="856451"/>
                </a:solidFill>
                <a:latin typeface="MillerBanner Roman" panose="02000503080000020003" pitchFamily="2" charset="0"/>
              </a:rPr>
              <a:t>Support competing priorities</a:t>
            </a:r>
            <a:endParaRPr lang="en-AU" sz="1300" u="sng" dirty="0" smtClean="0">
              <a:solidFill>
                <a:srgbClr val="856451"/>
              </a:solidFill>
              <a:latin typeface="MillerBanner Roman" panose="02000503080000020003" pitchFamily="2" charset="0"/>
            </a:endParaRPr>
          </a:p>
          <a:p>
            <a:r>
              <a:rPr lang="en-AU" sz="1100" dirty="0" smtClean="0">
                <a:solidFill>
                  <a:schemeClr val="tx1">
                    <a:lumMod val="85000"/>
                    <a:lumOff val="15000"/>
                  </a:schemeClr>
                </a:solidFill>
                <a:latin typeface="Calibri" charset="0"/>
                <a:ea typeface="Calibri" charset="0"/>
                <a:cs typeface="Calibri" charset="0"/>
              </a:rPr>
              <a:t>My decision and approach takes into account (Who &amp; How):</a:t>
            </a:r>
            <a:r>
              <a:rPr lang="en-AU" sz="1200" u="sng" dirty="0" smtClean="0">
                <a:solidFill>
                  <a:srgbClr val="856451"/>
                </a:solidFill>
                <a:latin typeface="MillerBanner Roman" panose="02000503080000020003" pitchFamily="2" charset="0"/>
              </a:rPr>
              <a:t>                                                                        </a:t>
            </a:r>
            <a:r>
              <a:rPr lang="en-AU" sz="100" u="sng" dirty="0" smtClean="0">
                <a:solidFill>
                  <a:srgbClr val="856451"/>
                </a:solidFill>
                <a:latin typeface="MillerBanner Roman" panose="02000503080000020003" pitchFamily="2" charset="0"/>
              </a:rPr>
              <a:t>1</a:t>
            </a:r>
            <a:br>
              <a:rPr lang="en-AU" sz="100" u="sng" dirty="0" smtClean="0">
                <a:solidFill>
                  <a:srgbClr val="856451"/>
                </a:solidFill>
                <a:latin typeface="MillerBanner Roman" panose="02000503080000020003" pitchFamily="2" charset="0"/>
              </a:rPr>
            </a:br>
            <a:r>
              <a:rPr lang="en-AU" sz="100" u="sng" dirty="0" smtClean="0">
                <a:solidFill>
                  <a:srgbClr val="856451"/>
                </a:solidFill>
                <a:latin typeface="MillerBanner Roman" panose="02000503080000020003" pitchFamily="2" charset="0"/>
              </a:rPr>
              <a:t> </a:t>
            </a:r>
          </a:p>
          <a:p>
            <a:endParaRPr lang="en-AU" sz="100" u="sng" dirty="0">
              <a:solidFill>
                <a:srgbClr val="856451"/>
              </a:solidFill>
              <a:latin typeface="MillerBanner Roman" panose="02000503080000020003" pitchFamily="2" charset="0"/>
            </a:endParaRPr>
          </a:p>
          <a:p>
            <a:r>
              <a:rPr lang="en-AU" sz="1200" u="sng" dirty="0">
                <a:solidFill>
                  <a:srgbClr val="856451"/>
                </a:solidFill>
                <a:latin typeface="MillerBanner Roman" panose="02000503080000020003" pitchFamily="2" charset="0"/>
              </a:rPr>
              <a:t/>
            </a:r>
            <a:br>
              <a:rPr lang="en-AU" sz="1200" u="sng" dirty="0">
                <a:solidFill>
                  <a:srgbClr val="856451"/>
                </a:solidFill>
                <a:latin typeface="MillerBanner Roman" panose="02000503080000020003" pitchFamily="2" charset="0"/>
              </a:rPr>
            </a:br>
            <a:r>
              <a:rPr lang="en-AU" sz="1200" u="sng" dirty="0">
                <a:solidFill>
                  <a:srgbClr val="856451"/>
                </a:solidFill>
                <a:latin typeface="MillerBanner Roman" panose="02000503080000020003" pitchFamily="2" charset="0"/>
              </a:rPr>
              <a:t>                                                                                                                                                                     </a:t>
            </a:r>
            <a:r>
              <a:rPr lang="en-AU" sz="200" u="sng" dirty="0">
                <a:solidFill>
                  <a:srgbClr val="856451"/>
                </a:solidFill>
                <a:latin typeface="MillerBanner Roman" panose="02000503080000020003" pitchFamily="2" charset="0"/>
              </a:rPr>
              <a:t>1</a:t>
            </a:r>
            <a:r>
              <a:rPr lang="en-AU" sz="1200" u="sng" dirty="0" smtClean="0">
                <a:solidFill>
                  <a:srgbClr val="856451"/>
                </a:solidFill>
                <a:latin typeface="MillerBanner Roman" panose="02000503080000020003" pitchFamily="2" charset="0"/>
              </a:rPr>
              <a:t>  </a:t>
            </a:r>
            <a:endParaRPr lang="en-AU" sz="1200" u="sng" dirty="0">
              <a:solidFill>
                <a:srgbClr val="856451"/>
              </a:solidFill>
              <a:latin typeface="MillerBanner Roman" panose="02000503080000020003" pitchFamily="2" charset="0"/>
            </a:endParaRPr>
          </a:p>
          <a:p>
            <a:endParaRPr lang="en-AU" sz="1200" u="sng" dirty="0">
              <a:solidFill>
                <a:srgbClr val="856451"/>
              </a:solidFill>
              <a:latin typeface="MillerBanner Roman" panose="02000503080000020003" pitchFamily="2" charset="0"/>
            </a:endParaRPr>
          </a:p>
          <a:p>
            <a:r>
              <a:rPr lang="en-AU" sz="1300" b="1" dirty="0" smtClean="0">
                <a:solidFill>
                  <a:srgbClr val="856451"/>
                </a:solidFill>
                <a:latin typeface="MillerBanner Roman" panose="02000503080000020003" pitchFamily="2" charset="0"/>
              </a:rPr>
              <a:t>Think of the big picture</a:t>
            </a:r>
            <a:r>
              <a:rPr lang="en-AU" sz="1100" dirty="0" smtClean="0">
                <a:solidFill>
                  <a:schemeClr val="tx1">
                    <a:lumMod val="85000"/>
                    <a:lumOff val="15000"/>
                  </a:schemeClr>
                </a:solidFill>
                <a:latin typeface="Calibri" charset="0"/>
                <a:ea typeface="Calibri" charset="0"/>
                <a:cs typeface="Calibri" charset="0"/>
              </a:rPr>
              <a:t/>
            </a:r>
            <a:br>
              <a:rPr lang="en-AU" sz="1100" dirty="0" smtClean="0">
                <a:solidFill>
                  <a:schemeClr val="tx1">
                    <a:lumMod val="85000"/>
                    <a:lumOff val="15000"/>
                  </a:schemeClr>
                </a:solidFill>
                <a:latin typeface="Calibri" charset="0"/>
                <a:ea typeface="Calibri" charset="0"/>
                <a:cs typeface="Calibri" charset="0"/>
              </a:rPr>
            </a:br>
            <a:r>
              <a:rPr lang="en-AU" sz="1100" dirty="0" smtClean="0">
                <a:solidFill>
                  <a:schemeClr val="tx1">
                    <a:lumMod val="85000"/>
                    <a:lumOff val="15000"/>
                  </a:schemeClr>
                </a:solidFill>
                <a:latin typeface="Calibri" charset="0"/>
                <a:ea typeface="Calibri" charset="0"/>
                <a:cs typeface="Calibri" charset="0"/>
              </a:rPr>
              <a:t>My approach fits into the bigger picture of what we do by:</a:t>
            </a:r>
            <a:r>
              <a:rPr lang="en-AU" sz="1200" u="sng" dirty="0" smtClean="0">
                <a:solidFill>
                  <a:srgbClr val="856451"/>
                </a:solidFill>
                <a:latin typeface="MillerBanner Roman" panose="02000503080000020003" pitchFamily="2" charset="0"/>
              </a:rPr>
              <a:t>                                                                          </a:t>
            </a:r>
            <a:r>
              <a:rPr lang="en-AU" sz="100" u="sng" dirty="0" smtClean="0">
                <a:solidFill>
                  <a:srgbClr val="856451"/>
                </a:solidFill>
                <a:latin typeface="MillerBanner Roman" panose="02000503080000020003" pitchFamily="2" charset="0"/>
              </a:rPr>
              <a:t>1</a:t>
            </a:r>
            <a:br>
              <a:rPr lang="en-AU" sz="100" u="sng" dirty="0" smtClean="0">
                <a:solidFill>
                  <a:srgbClr val="856451"/>
                </a:solidFill>
                <a:latin typeface="MillerBanner Roman" panose="02000503080000020003" pitchFamily="2" charset="0"/>
              </a:rPr>
            </a:br>
            <a:r>
              <a:rPr lang="en-AU" sz="100" u="sng" dirty="0" smtClean="0">
                <a:solidFill>
                  <a:srgbClr val="856451"/>
                </a:solidFill>
                <a:latin typeface="MillerBanner Roman" panose="02000503080000020003" pitchFamily="2" charset="0"/>
              </a:rPr>
              <a:t> </a:t>
            </a:r>
          </a:p>
          <a:p>
            <a:endParaRPr lang="en-AU" sz="100" u="sng" dirty="0">
              <a:solidFill>
                <a:srgbClr val="856451"/>
              </a:solidFill>
              <a:latin typeface="MillerBanner Roman" panose="02000503080000020003" pitchFamily="2" charset="0"/>
            </a:endParaRPr>
          </a:p>
          <a:p>
            <a:r>
              <a:rPr lang="en-AU" sz="1200" u="sng" dirty="0">
                <a:solidFill>
                  <a:srgbClr val="856451"/>
                </a:solidFill>
                <a:latin typeface="MillerBanner Roman" panose="02000503080000020003" pitchFamily="2" charset="0"/>
              </a:rPr>
              <a:t/>
            </a:r>
            <a:br>
              <a:rPr lang="en-AU" sz="1200" u="sng" dirty="0">
                <a:solidFill>
                  <a:srgbClr val="856451"/>
                </a:solidFill>
                <a:latin typeface="MillerBanner Roman" panose="02000503080000020003" pitchFamily="2" charset="0"/>
              </a:rPr>
            </a:br>
            <a:r>
              <a:rPr lang="en-AU" sz="1200" u="sng" dirty="0">
                <a:solidFill>
                  <a:srgbClr val="856451"/>
                </a:solidFill>
                <a:latin typeface="MillerBanner Roman" panose="02000503080000020003" pitchFamily="2" charset="0"/>
              </a:rPr>
              <a:t>                 </a:t>
            </a:r>
            <a:r>
              <a:rPr lang="en-AU" sz="1200" u="sng" dirty="0" smtClean="0">
                <a:solidFill>
                  <a:srgbClr val="856451"/>
                </a:solidFill>
                <a:latin typeface="MillerBanner Roman" panose="02000503080000020003" pitchFamily="2" charset="0"/>
              </a:rPr>
              <a:t>                                                                                                                                                    </a:t>
            </a:r>
            <a:r>
              <a:rPr lang="en-AU" sz="200" u="sng" dirty="0">
                <a:solidFill>
                  <a:srgbClr val="856451"/>
                </a:solidFill>
                <a:latin typeface="MillerBanner Roman" panose="02000503080000020003" pitchFamily="2" charset="0"/>
              </a:rPr>
              <a:t>1</a:t>
            </a:r>
            <a:r>
              <a:rPr lang="en-AU" sz="1200" u="sng" dirty="0">
                <a:solidFill>
                  <a:srgbClr val="856451"/>
                </a:solidFill>
                <a:latin typeface="MillerBanner Roman" panose="02000503080000020003" pitchFamily="2" charset="0"/>
              </a:rPr>
              <a:t>  </a:t>
            </a:r>
          </a:p>
          <a:p>
            <a:r>
              <a:rPr lang="en-AU" sz="1200" u="sng" dirty="0">
                <a:solidFill>
                  <a:srgbClr val="856451"/>
                </a:solidFill>
                <a:latin typeface="MillerBanner Roman" panose="02000503080000020003" pitchFamily="2" charset="0"/>
              </a:rPr>
              <a:t/>
            </a:r>
            <a:br>
              <a:rPr lang="en-AU" sz="1200" u="sng" dirty="0">
                <a:solidFill>
                  <a:srgbClr val="856451"/>
                </a:solidFill>
                <a:latin typeface="MillerBanner Roman" panose="02000503080000020003" pitchFamily="2" charset="0"/>
              </a:rPr>
            </a:br>
            <a:r>
              <a:rPr lang="en-AU" sz="1200" u="sng" dirty="0">
                <a:solidFill>
                  <a:srgbClr val="856451"/>
                </a:solidFill>
                <a:latin typeface="MillerBanner Roman" panose="02000503080000020003" pitchFamily="2" charset="0"/>
              </a:rPr>
              <a:t>                                                                                                                                                                     </a:t>
            </a:r>
            <a:r>
              <a:rPr lang="en-AU" sz="200" u="sng" dirty="0">
                <a:solidFill>
                  <a:srgbClr val="856451"/>
                </a:solidFill>
                <a:latin typeface="MillerBanner Roman" panose="02000503080000020003" pitchFamily="2" charset="0"/>
              </a:rPr>
              <a:t>1</a:t>
            </a:r>
            <a:r>
              <a:rPr lang="en-AU" sz="1200" u="sng" dirty="0">
                <a:solidFill>
                  <a:srgbClr val="856451"/>
                </a:solidFill>
                <a:latin typeface="MillerBanner Roman" panose="02000503080000020003" pitchFamily="2" charset="0"/>
              </a:rPr>
              <a:t>  </a:t>
            </a:r>
          </a:p>
          <a:p>
            <a:endParaRPr lang="en-AU" sz="1200" u="sng" dirty="0" smtClean="0">
              <a:solidFill>
                <a:srgbClr val="856451"/>
              </a:solidFill>
              <a:latin typeface="MillerBanner Roman" panose="02000503080000020003" pitchFamily="2" charset="0"/>
            </a:endParaRPr>
          </a:p>
          <a:p>
            <a:endParaRPr lang="en-AU" sz="1200" u="sng" dirty="0">
              <a:solidFill>
                <a:srgbClr val="856451"/>
              </a:solidFill>
              <a:latin typeface="MillerBanner Roman" panose="02000503080000020003" pitchFamily="2" charset="0"/>
            </a:endParaRPr>
          </a:p>
          <a:p>
            <a:endParaRPr lang="en-AU" sz="1200" u="sng" dirty="0" smtClean="0">
              <a:solidFill>
                <a:srgbClr val="856451"/>
              </a:solidFill>
              <a:latin typeface="MillerBanner Roman" panose="02000503080000020003" pitchFamily="2" charset="0"/>
            </a:endParaRPr>
          </a:p>
          <a:p>
            <a:endParaRPr lang="en-AU" sz="1200" u="sng" dirty="0">
              <a:solidFill>
                <a:srgbClr val="856451"/>
              </a:solidFill>
              <a:latin typeface="MillerBanner Roman" panose="02000503080000020003" pitchFamily="2" charset="0"/>
            </a:endParaRPr>
          </a:p>
          <a:p>
            <a:endParaRPr lang="en-AU" sz="1200" u="sng" dirty="0">
              <a:solidFill>
                <a:srgbClr val="856451"/>
              </a:solidFill>
              <a:latin typeface="MillerBanner Roman" panose="02000503080000020003" pitchFamily="2" charset="0"/>
            </a:endParaRPr>
          </a:p>
          <a:p>
            <a:endParaRPr lang="en-AU" sz="1200" u="sng" dirty="0" smtClean="0">
              <a:solidFill>
                <a:srgbClr val="856451"/>
              </a:solidFill>
              <a:latin typeface="MillerBanner Roman" panose="02000503080000020003" pitchFamily="2" charset="0"/>
            </a:endParaRPr>
          </a:p>
          <a:p>
            <a:endParaRPr lang="en-AU" sz="1200" dirty="0">
              <a:solidFill>
                <a:srgbClr val="856451"/>
              </a:solidFill>
              <a:latin typeface="MillerBanner Roman" panose="02000503080000020003" pitchFamily="2" charset="0"/>
            </a:endParaRPr>
          </a:p>
        </p:txBody>
      </p:sp>
      <p:sp>
        <p:nvSpPr>
          <p:cNvPr id="15" name="TextBox 14"/>
          <p:cNvSpPr txBox="1"/>
          <p:nvPr/>
        </p:nvSpPr>
        <p:spPr>
          <a:xfrm>
            <a:off x="236220" y="6592255"/>
            <a:ext cx="6415088" cy="2631490"/>
          </a:xfrm>
          <a:prstGeom prst="rect">
            <a:avLst/>
          </a:prstGeom>
          <a:noFill/>
        </p:spPr>
        <p:txBody>
          <a:bodyPr wrap="square" rtlCol="0">
            <a:spAutoFit/>
          </a:bodyPr>
          <a:lstStyle/>
          <a:p>
            <a:endParaRPr lang="en-AU" sz="1200" b="1" dirty="0" smtClean="0">
              <a:solidFill>
                <a:srgbClr val="856451"/>
              </a:solidFill>
              <a:latin typeface="MillerBanner Roman" panose="02000503080000020003" pitchFamily="2" charset="0"/>
            </a:endParaRPr>
          </a:p>
          <a:p>
            <a:r>
              <a:rPr lang="en-AU" sz="1200" b="1" dirty="0" smtClean="0">
                <a:solidFill>
                  <a:srgbClr val="856451"/>
                </a:solidFill>
                <a:latin typeface="MillerBanner Roman" panose="02000503080000020003" pitchFamily="2" charset="0"/>
              </a:rPr>
              <a:t>Follow Up Questions</a:t>
            </a:r>
            <a:endParaRPr lang="en-AU" sz="1200" b="1" dirty="0">
              <a:solidFill>
                <a:srgbClr val="856451"/>
              </a:solidFill>
              <a:latin typeface="MillerBanner Roman" panose="02000503080000020003" pitchFamily="2" charset="0"/>
            </a:endParaRPr>
          </a:p>
          <a:p>
            <a:endParaRPr lang="en-AU" sz="1100" dirty="0" smtClean="0"/>
          </a:p>
          <a:p>
            <a:endParaRPr lang="en-AU" sz="1100" dirty="0" smtClean="0"/>
          </a:p>
          <a:p>
            <a:r>
              <a:rPr lang="en-AU" sz="1100" dirty="0" smtClean="0">
                <a:solidFill>
                  <a:schemeClr val="tx1">
                    <a:lumMod val="85000"/>
                    <a:lumOff val="15000"/>
                  </a:schemeClr>
                </a:solidFill>
              </a:rPr>
              <a:t>What are the key risks and opportunities associated with each side of the tension?</a:t>
            </a:r>
            <a:r>
              <a:rPr lang="en-AU" sz="1100" dirty="0" smtClean="0">
                <a:solidFill>
                  <a:srgbClr val="856451"/>
                </a:solidFill>
              </a:rPr>
              <a:t/>
            </a:r>
            <a:br>
              <a:rPr lang="en-AU" sz="1100" dirty="0" smtClean="0">
                <a:solidFill>
                  <a:srgbClr val="856451"/>
                </a:solidFill>
              </a:rPr>
            </a:br>
            <a:r>
              <a:rPr lang="en-AU" sz="1100" dirty="0">
                <a:solidFill>
                  <a:srgbClr val="856451"/>
                </a:solidFill>
              </a:rPr>
              <a:t/>
            </a:r>
            <a:br>
              <a:rPr lang="en-AU" sz="1100" dirty="0">
                <a:solidFill>
                  <a:srgbClr val="856451"/>
                </a:solidFill>
              </a:rPr>
            </a:br>
            <a:r>
              <a:rPr lang="en-AU" sz="1100" u="sng" dirty="0" smtClean="0">
                <a:solidFill>
                  <a:srgbClr val="856451"/>
                </a:solidFill>
              </a:rPr>
              <a:t>                                                                                                                                                                                              .</a:t>
            </a:r>
            <a:r>
              <a:rPr lang="en-AU" sz="1100" u="sng" dirty="0">
                <a:solidFill>
                  <a:srgbClr val="856451"/>
                </a:solidFill>
                <a:latin typeface="MillerBanner Roman" panose="02000503080000020003" pitchFamily="2" charset="0"/>
              </a:rPr>
              <a:t/>
            </a:r>
            <a:br>
              <a:rPr lang="en-AU" sz="1100" u="sng" dirty="0">
                <a:solidFill>
                  <a:srgbClr val="856451"/>
                </a:solidFill>
                <a:latin typeface="MillerBanner Roman" panose="02000503080000020003" pitchFamily="2" charset="0"/>
              </a:rPr>
            </a:br>
            <a:r>
              <a:rPr lang="en-AU" sz="1100" u="sng" dirty="0">
                <a:solidFill>
                  <a:srgbClr val="856451"/>
                </a:solidFill>
                <a:latin typeface="MillerBanner Roman" panose="02000503080000020003" pitchFamily="2" charset="0"/>
              </a:rPr>
              <a:t> </a:t>
            </a:r>
            <a:endParaRPr lang="en-AU" sz="1100" dirty="0" smtClean="0">
              <a:solidFill>
                <a:srgbClr val="856451"/>
              </a:solidFill>
            </a:endParaRPr>
          </a:p>
          <a:p>
            <a:pPr>
              <a:spcAft>
                <a:spcPts val="600"/>
              </a:spcAft>
            </a:pPr>
            <a:endParaRPr lang="en-AU" sz="1100" dirty="0" smtClean="0"/>
          </a:p>
          <a:p>
            <a:pPr>
              <a:spcAft>
                <a:spcPts val="600"/>
              </a:spcAft>
            </a:pPr>
            <a:r>
              <a:rPr lang="en-AU" sz="1100" dirty="0" smtClean="0"/>
              <a:t>How will you manage risk?</a:t>
            </a:r>
            <a:endParaRPr lang="en-AU" sz="1100" dirty="0" smtClean="0">
              <a:solidFill>
                <a:srgbClr val="876756"/>
              </a:solidFill>
            </a:endParaRPr>
          </a:p>
          <a:p>
            <a:pPr algn="just">
              <a:spcAft>
                <a:spcPts val="600"/>
              </a:spcAft>
            </a:pPr>
            <a:r>
              <a:rPr lang="en-AU" sz="1100" u="sng" dirty="0" smtClean="0">
                <a:solidFill>
                  <a:srgbClr val="876756"/>
                </a:solidFill>
              </a:rPr>
              <a:t>                                                                                                                                                                                             </a:t>
            </a:r>
            <a:r>
              <a:rPr lang="en-AU" sz="1100" u="sng" dirty="0" smtClean="0">
                <a:solidFill>
                  <a:srgbClr val="876756"/>
                </a:solidFill>
                <a:latin typeface="MillerBanner Roman" panose="02000503080000020003" pitchFamily="2" charset="0"/>
              </a:rPr>
              <a:t> </a:t>
            </a:r>
            <a:r>
              <a:rPr lang="en-AU" sz="100" u="sng" dirty="0">
                <a:solidFill>
                  <a:srgbClr val="876756"/>
                </a:solidFill>
                <a:latin typeface="MillerBanner Roman" panose="02000503080000020003" pitchFamily="2" charset="0"/>
              </a:rPr>
              <a:t>1</a:t>
            </a:r>
            <a:r>
              <a:rPr lang="en-AU" sz="1100" u="sng" dirty="0">
                <a:solidFill>
                  <a:srgbClr val="876756"/>
                </a:solidFill>
                <a:latin typeface="MillerBanner Roman" panose="02000503080000020003" pitchFamily="2" charset="0"/>
              </a:rPr>
              <a:t>  </a:t>
            </a:r>
          </a:p>
          <a:p>
            <a:pPr algn="just">
              <a:spcAft>
                <a:spcPts val="600"/>
              </a:spcAft>
            </a:pPr>
            <a:endParaRPr lang="en-AU" sz="1100" dirty="0">
              <a:solidFill>
                <a:srgbClr val="876756"/>
              </a:solidFill>
            </a:endParaRPr>
          </a:p>
          <a:p>
            <a:pPr algn="just">
              <a:spcAft>
                <a:spcPts val="600"/>
              </a:spcAft>
            </a:pPr>
            <a:endParaRPr lang="en-AU" sz="1100" dirty="0" smtClean="0"/>
          </a:p>
        </p:txBody>
      </p:sp>
    </p:spTree>
    <p:extLst>
      <p:ext uri="{BB962C8B-B14F-4D97-AF65-F5344CB8AC3E}">
        <p14:creationId xmlns:p14="http://schemas.microsoft.com/office/powerpoint/2010/main" val="12287615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10589</TotalTime>
  <Words>224</Words>
  <Application>Microsoft Macintosh PowerPoint</Application>
  <PresentationFormat>A4 Paper (210x297 mm)</PresentationFormat>
  <Paragraphs>61</Paragraphs>
  <Slides>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Calibri</vt:lpstr>
      <vt:lpstr>Calibri Light</vt:lpstr>
      <vt:lpstr>MillerBanner Black</vt:lpstr>
      <vt:lpstr>MillerBanner Roman</vt:lpstr>
      <vt:lpstr>Wingdings</vt:lpstr>
      <vt:lpstr>Arial</vt:lpstr>
      <vt:lpstr>Office Theme</vt:lpstr>
      <vt:lpstr>Leadership Tensions</vt:lpstr>
      <vt:lpstr>Spotting Our Tensions Worksheet</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 AGILITY &amp; RESILIENCE</dc:title>
  <dc:creator>Sharon Adams</dc:creator>
  <cp:lastModifiedBy>GAVIN MORSE</cp:lastModifiedBy>
  <cp:revision>180</cp:revision>
  <cp:lastPrinted>2017-06-22T03:29:12Z</cp:lastPrinted>
  <dcterms:created xsi:type="dcterms:W3CDTF">2016-04-06T11:41:11Z</dcterms:created>
  <dcterms:modified xsi:type="dcterms:W3CDTF">2017-09-26T03:06:38Z</dcterms:modified>
</cp:coreProperties>
</file>