
<file path=[Content_Types].xml><?xml version="1.0" encoding="utf-8"?>
<Types xmlns="http://schemas.openxmlformats.org/package/2006/content-types">
  <Default Extension="xml" ContentType="application/xml"/>
  <Default Extension="jpeg" ContentType="image/jpe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72" r:id="rId1"/>
  </p:sldMasterIdLst>
  <p:notesMasterIdLst>
    <p:notesMasterId r:id="rId4"/>
  </p:notesMasterIdLst>
  <p:sldIdLst>
    <p:sldId id="309" r:id="rId2"/>
    <p:sldId id="307" r:id="rId3"/>
  </p:sldIdLst>
  <p:sldSz cx="9906000" cy="6858000" type="A4"/>
  <p:notesSz cx="6808788"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A6C"/>
    <a:srgbClr val="F8ADA0"/>
    <a:srgbClr val="856451"/>
    <a:srgbClr val="ECBDAC"/>
    <a:srgbClr val="EFA799"/>
    <a:srgbClr val="E95130"/>
    <a:srgbClr val="E2987E"/>
    <a:srgbClr val="F9E4CF"/>
    <a:srgbClr val="7F7F7F"/>
    <a:srgbClr val="E260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84455" autoAdjust="0"/>
  </p:normalViewPr>
  <p:slideViewPr>
    <p:cSldViewPr snapToGrid="0" snapToObjects="1">
      <p:cViewPr>
        <p:scale>
          <a:sx n="76" d="100"/>
          <a:sy n="76" d="100"/>
        </p:scale>
        <p:origin x="-504" y="488"/>
      </p:cViewPr>
      <p:guideLst>
        <p:guide orient="horz" pos="2160"/>
        <p:guide pos="3120"/>
      </p:guideLst>
    </p:cSldViewPr>
  </p:slideViewPr>
  <p:notesTextViewPr>
    <p:cViewPr>
      <p:scale>
        <a:sx n="1" d="1"/>
        <a:sy n="1" d="1"/>
      </p:scale>
      <p:origin x="0" y="0"/>
    </p:cViewPr>
  </p:notesTextViewPr>
  <p:sorterViewPr>
    <p:cViewPr varScale="1">
      <p:scale>
        <a:sx n="1" d="1"/>
        <a:sy n="1" d="1"/>
      </p:scale>
      <p:origin x="0" y="-270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853"/>
          </a:xfrm>
          <a:prstGeom prst="rect">
            <a:avLst/>
          </a:prstGeom>
        </p:spPr>
        <p:txBody>
          <a:bodyPr vert="horz" lIns="93744" tIns="46872" rIns="93744" bIns="46872" rtlCol="0"/>
          <a:lstStyle>
            <a:lvl1pPr algn="l">
              <a:defRPr sz="1200"/>
            </a:lvl1pPr>
          </a:lstStyle>
          <a:p>
            <a:endParaRPr lang="en-US"/>
          </a:p>
        </p:txBody>
      </p:sp>
      <p:sp>
        <p:nvSpPr>
          <p:cNvPr id="3" name="Date Placeholder 2"/>
          <p:cNvSpPr>
            <a:spLocks noGrp="1"/>
          </p:cNvSpPr>
          <p:nvPr>
            <p:ph type="dt" idx="1"/>
          </p:nvPr>
        </p:nvSpPr>
        <p:spPr>
          <a:xfrm>
            <a:off x="3856737" y="0"/>
            <a:ext cx="2950475" cy="498853"/>
          </a:xfrm>
          <a:prstGeom prst="rect">
            <a:avLst/>
          </a:prstGeom>
        </p:spPr>
        <p:txBody>
          <a:bodyPr vert="horz" lIns="93744" tIns="46872" rIns="93744" bIns="46872" rtlCol="0"/>
          <a:lstStyle>
            <a:lvl1pPr algn="r">
              <a:defRPr sz="1200"/>
            </a:lvl1pPr>
          </a:lstStyle>
          <a:p>
            <a:fld id="{2BC31DEB-6978-E647-822A-B71C6741FE5E}" type="datetimeFigureOut">
              <a:rPr lang="en-US" smtClean="0"/>
              <a:t>9/26/17</a:t>
            </a:fld>
            <a:endParaRPr lang="en-US"/>
          </a:p>
        </p:txBody>
      </p:sp>
      <p:sp>
        <p:nvSpPr>
          <p:cNvPr id="4" name="Slide Image Placeholder 3"/>
          <p:cNvSpPr>
            <a:spLocks noGrp="1" noRot="1" noChangeAspect="1"/>
          </p:cNvSpPr>
          <p:nvPr>
            <p:ph type="sldImg" idx="2"/>
          </p:nvPr>
        </p:nvSpPr>
        <p:spPr>
          <a:xfrm>
            <a:off x="982663" y="1243013"/>
            <a:ext cx="4845050" cy="3355975"/>
          </a:xfrm>
          <a:prstGeom prst="rect">
            <a:avLst/>
          </a:prstGeom>
          <a:noFill/>
          <a:ln w="12700">
            <a:solidFill>
              <a:prstClr val="black"/>
            </a:solidFill>
          </a:ln>
        </p:spPr>
        <p:txBody>
          <a:bodyPr vert="horz" lIns="93744" tIns="46872" rIns="93744" bIns="46872" rtlCol="0" anchor="ctr"/>
          <a:lstStyle/>
          <a:p>
            <a:endParaRPr lang="en-US"/>
          </a:p>
        </p:txBody>
      </p:sp>
      <p:sp>
        <p:nvSpPr>
          <p:cNvPr id="5" name="Notes Placeholder 4"/>
          <p:cNvSpPr>
            <a:spLocks noGrp="1"/>
          </p:cNvSpPr>
          <p:nvPr>
            <p:ph type="body" sz="quarter" idx="3"/>
          </p:nvPr>
        </p:nvSpPr>
        <p:spPr>
          <a:xfrm>
            <a:off x="680879" y="4784834"/>
            <a:ext cx="5447030" cy="3914865"/>
          </a:xfrm>
          <a:prstGeom prst="rect">
            <a:avLst/>
          </a:prstGeom>
        </p:spPr>
        <p:txBody>
          <a:bodyPr vert="horz" lIns="93744" tIns="46872" rIns="93744" bIns="4687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3662"/>
            <a:ext cx="2950475" cy="498852"/>
          </a:xfrm>
          <a:prstGeom prst="rect">
            <a:avLst/>
          </a:prstGeom>
        </p:spPr>
        <p:txBody>
          <a:bodyPr vert="horz" lIns="93744" tIns="46872" rIns="93744" bIns="46872" rtlCol="0" anchor="b"/>
          <a:lstStyle>
            <a:lvl1pPr algn="l">
              <a:defRPr sz="1200"/>
            </a:lvl1pPr>
          </a:lstStyle>
          <a:p>
            <a:endParaRPr lang="en-US"/>
          </a:p>
        </p:txBody>
      </p:sp>
      <p:sp>
        <p:nvSpPr>
          <p:cNvPr id="7" name="Slide Number Placeholder 6"/>
          <p:cNvSpPr>
            <a:spLocks noGrp="1"/>
          </p:cNvSpPr>
          <p:nvPr>
            <p:ph type="sldNum" sz="quarter" idx="5"/>
          </p:nvPr>
        </p:nvSpPr>
        <p:spPr>
          <a:xfrm>
            <a:off x="3856737" y="9443662"/>
            <a:ext cx="2950475" cy="498852"/>
          </a:xfrm>
          <a:prstGeom prst="rect">
            <a:avLst/>
          </a:prstGeom>
        </p:spPr>
        <p:txBody>
          <a:bodyPr vert="horz" lIns="93744" tIns="46872" rIns="93744" bIns="46872" rtlCol="0" anchor="b"/>
          <a:lstStyle>
            <a:lvl1pPr algn="r">
              <a:defRPr sz="1200"/>
            </a:lvl1pPr>
          </a:lstStyle>
          <a:p>
            <a:fld id="{E392FA8F-C82B-CF4D-AE31-B1CB5B789770}" type="slidenum">
              <a:rPr lang="en-US" smtClean="0"/>
              <a:t>‹#›</a:t>
            </a:fld>
            <a:endParaRPr lang="en-US"/>
          </a:p>
        </p:txBody>
      </p:sp>
    </p:spTree>
    <p:extLst>
      <p:ext uri="{BB962C8B-B14F-4D97-AF65-F5344CB8AC3E}">
        <p14:creationId xmlns:p14="http://schemas.microsoft.com/office/powerpoint/2010/main" val="165609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2663" y="1243013"/>
            <a:ext cx="4845050" cy="3355975"/>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1</a:t>
            </a:fld>
            <a:endParaRPr lang="en-US"/>
          </a:p>
        </p:txBody>
      </p:sp>
    </p:spTree>
    <p:extLst>
      <p:ext uri="{BB962C8B-B14F-4D97-AF65-F5344CB8AC3E}">
        <p14:creationId xmlns:p14="http://schemas.microsoft.com/office/powerpoint/2010/main" val="1401706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2663" y="1243013"/>
            <a:ext cx="4845050" cy="3355975"/>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2</a:t>
            </a:fld>
            <a:endParaRPr lang="en-US"/>
          </a:p>
        </p:txBody>
      </p:sp>
    </p:spTree>
    <p:extLst>
      <p:ext uri="{BB962C8B-B14F-4D97-AF65-F5344CB8AC3E}">
        <p14:creationId xmlns:p14="http://schemas.microsoft.com/office/powerpoint/2010/main" val="3371224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45C414-9370-5F4F-8F35-B389FACB8751}"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719834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A1A472-E14F-CE4F-B77B-D003F7266798}"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62326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B9104-41CA-AC4B-BF45-0A62A92E51AD}"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73298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F607D9-BF67-4648-A759-E819C7FBE482}"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647627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E1D10D-2A85-264B-A6DA-6C48E18D1D5A}"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873573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D12691-1507-084D-82BA-7E878476D090}"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095191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7BC789-4B8B-9248-A49A-0DBB81EC3CCC}" type="datetime1">
              <a:rPr lang="en-AU" smtClean="0"/>
              <a:t>26/9/17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635728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B61B26-228B-DA4A-A02D-B837A13176CA}" type="datetime1">
              <a:rPr lang="en-AU" smtClean="0"/>
              <a:t>26/9/17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91039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8725E-A075-9D49-8FB3-8D88F97AE107}" type="datetime1">
              <a:rPr lang="en-AU" smtClean="0"/>
              <a:t>26/9/17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193850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2885F-6A97-A64B-9AAC-45F26900639C}"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428408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308234-E5E3-7A43-92FE-3EF6774D48C4}"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5635592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08141-0FF9-794F-AB45-87F1317C0B3D}" type="datetime1">
              <a:rPr lang="en-AU" smtClean="0"/>
              <a:t>26/9/17</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CAD8E-F57B-6C48-B537-FB019C8C9CB0}" type="slidenum">
              <a:rPr lang="en-US" smtClean="0"/>
              <a:t>‹#›</a:t>
            </a:fld>
            <a:endParaRPr lang="en-US"/>
          </a:p>
        </p:txBody>
      </p:sp>
    </p:spTree>
    <p:extLst>
      <p:ext uri="{BB962C8B-B14F-4D97-AF65-F5344CB8AC3E}">
        <p14:creationId xmlns:p14="http://schemas.microsoft.com/office/powerpoint/2010/main" val="42681504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eg"/><Relationship Id="rId5"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044" y="205663"/>
            <a:ext cx="8648156" cy="431623"/>
          </a:xfrm>
        </p:spPr>
        <p:txBody>
          <a:bodyPr>
            <a:normAutofit/>
          </a:bodyPr>
          <a:lstStyle/>
          <a:p>
            <a:r>
              <a:rPr lang="en-AU" sz="2400" dirty="0" smtClean="0">
                <a:solidFill>
                  <a:srgbClr val="856451"/>
                </a:solidFill>
                <a:latin typeface="MillerBanner Roman" panose="02000503080000020003" pitchFamily="2" charset="0"/>
              </a:rPr>
              <a:t>Managing Difficult Conversations</a:t>
            </a:r>
            <a:endParaRPr lang="en-AU" sz="2400" dirty="0">
              <a:solidFill>
                <a:srgbClr val="856451"/>
              </a:solidFill>
              <a:latin typeface="MillerBanner Roman" panose="02000503080000020003"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049" y="6513532"/>
            <a:ext cx="857904" cy="245116"/>
          </a:xfrm>
          <a:prstGeom prst="rect">
            <a:avLst/>
          </a:prstGeom>
        </p:spPr>
      </p:pic>
      <p:sp>
        <p:nvSpPr>
          <p:cNvPr id="37" name="TextBox 36"/>
          <p:cNvSpPr txBox="1"/>
          <p:nvPr/>
        </p:nvSpPr>
        <p:spPr>
          <a:xfrm>
            <a:off x="4488107" y="4968560"/>
            <a:ext cx="283552" cy="284052"/>
          </a:xfrm>
          <a:prstGeom prst="rect">
            <a:avLst/>
          </a:prstGeom>
          <a:noFill/>
        </p:spPr>
        <p:txBody>
          <a:bodyPr wrap="square" rtlCol="0" anchor="ctr">
            <a:spAutoFit/>
          </a:bodyPr>
          <a:lstStyle/>
          <a:p>
            <a:r>
              <a:rPr lang="en-AU" sz="1246" dirty="0">
                <a:solidFill>
                  <a:schemeClr val="bg1"/>
                </a:solidFill>
                <a:latin typeface="MillerBanner Black" panose="02000504090000020003" pitchFamily="2" charset="0"/>
              </a:rPr>
              <a:t>=</a:t>
            </a:r>
          </a:p>
        </p:txBody>
      </p:sp>
      <p:sp>
        <p:nvSpPr>
          <p:cNvPr id="38" name="TextBox 37"/>
          <p:cNvSpPr txBox="1"/>
          <p:nvPr/>
        </p:nvSpPr>
        <p:spPr>
          <a:xfrm>
            <a:off x="5853113" y="4985045"/>
            <a:ext cx="283552" cy="284052"/>
          </a:xfrm>
          <a:prstGeom prst="rect">
            <a:avLst/>
          </a:prstGeom>
          <a:noFill/>
        </p:spPr>
        <p:txBody>
          <a:bodyPr wrap="square" rtlCol="0" anchor="ctr">
            <a:spAutoFit/>
          </a:bodyPr>
          <a:lstStyle/>
          <a:p>
            <a:r>
              <a:rPr lang="en-AU" sz="1246" dirty="0">
                <a:solidFill>
                  <a:schemeClr val="bg1"/>
                </a:solidFill>
                <a:latin typeface="MillerBanner Black" panose="02000504090000020003" pitchFamily="2" charset="0"/>
              </a:rPr>
              <a:t>+</a:t>
            </a:r>
          </a:p>
        </p:txBody>
      </p:sp>
      <p:sp>
        <p:nvSpPr>
          <p:cNvPr id="39" name="TextBox 38"/>
          <p:cNvSpPr txBox="1"/>
          <p:nvPr/>
        </p:nvSpPr>
        <p:spPr>
          <a:xfrm>
            <a:off x="6664203" y="5278488"/>
            <a:ext cx="283552" cy="284052"/>
          </a:xfrm>
          <a:prstGeom prst="rect">
            <a:avLst/>
          </a:prstGeom>
          <a:noFill/>
        </p:spPr>
        <p:txBody>
          <a:bodyPr wrap="square" rtlCol="0" anchor="ctr">
            <a:spAutoFit/>
          </a:bodyPr>
          <a:lstStyle/>
          <a:p>
            <a:pPr algn="ctr"/>
            <a:r>
              <a:rPr lang="en-AU" sz="1246" dirty="0">
                <a:solidFill>
                  <a:schemeClr val="bg1"/>
                </a:solidFill>
                <a:latin typeface="MillerBanner Black" panose="02000504090000020003" pitchFamily="2" charset="0"/>
              </a:rPr>
              <a:t>-</a:t>
            </a:r>
          </a:p>
        </p:txBody>
      </p:sp>
      <p:sp>
        <p:nvSpPr>
          <p:cNvPr id="8" name="Rectangle 7"/>
          <p:cNvSpPr/>
          <p:nvPr/>
        </p:nvSpPr>
        <p:spPr>
          <a:xfrm>
            <a:off x="323044" y="690096"/>
            <a:ext cx="9301017" cy="600164"/>
          </a:xfrm>
          <a:prstGeom prst="rect">
            <a:avLst/>
          </a:prstGeom>
        </p:spPr>
        <p:txBody>
          <a:bodyPr wrap="square">
            <a:spAutoFit/>
          </a:bodyPr>
          <a:lstStyle/>
          <a:p>
            <a:pPr algn="just">
              <a:spcAft>
                <a:spcPts val="600"/>
              </a:spcAft>
            </a:pPr>
            <a:r>
              <a:rPr lang="en-AU" sz="1100" dirty="0" smtClean="0"/>
              <a:t>Difficult conversations typically arise when one or more people don’t feel understood. This could be because we drew an assumption, failed to consider alternative perspectives, didn’t ask the other person what they thought or chose not to listen. To avoid conversations becoming difficult try the following tips and conversation starters:</a:t>
            </a:r>
            <a:endParaRPr lang="en-AU" sz="1100" dirty="0"/>
          </a:p>
        </p:txBody>
      </p:sp>
      <p:sp>
        <p:nvSpPr>
          <p:cNvPr id="10" name="Rectangle 9"/>
          <p:cNvSpPr/>
          <p:nvPr/>
        </p:nvSpPr>
        <p:spPr>
          <a:xfrm>
            <a:off x="429855" y="1367723"/>
            <a:ext cx="5264141" cy="3585597"/>
          </a:xfrm>
          <a:prstGeom prst="rect">
            <a:avLst/>
          </a:prstGeom>
        </p:spPr>
        <p:txBody>
          <a:bodyPr wrap="square">
            <a:spAutoFit/>
          </a:bodyPr>
          <a:lstStyle/>
          <a:p>
            <a:pPr algn="just">
              <a:spcAft>
                <a:spcPts val="600"/>
              </a:spcAft>
            </a:pPr>
            <a:r>
              <a:rPr lang="en-US" sz="1400" b="1" dirty="0">
                <a:solidFill>
                  <a:srgbClr val="F8ADA0"/>
                </a:solidFill>
              </a:rPr>
              <a:t>T</a:t>
            </a:r>
            <a:r>
              <a:rPr lang="en-AU" sz="1400" b="1" dirty="0">
                <a:solidFill>
                  <a:srgbClr val="F8ADA0"/>
                </a:solidFill>
              </a:rPr>
              <a:t>ry this…</a:t>
            </a:r>
          </a:p>
          <a:p>
            <a:pPr marL="311079" indent="-311079" algn="just">
              <a:spcAft>
                <a:spcPts val="600"/>
              </a:spcAft>
              <a:buFont typeface="Arial" panose="020B0604020202020204" pitchFamily="34" charset="0"/>
              <a:buChar char="•"/>
            </a:pPr>
            <a:r>
              <a:rPr lang="en-AU" sz="1100" b="1" dirty="0">
                <a:solidFill>
                  <a:srgbClr val="DE8A6C"/>
                </a:solidFill>
              </a:rPr>
              <a:t>Take regular breaks throughout your day: </a:t>
            </a:r>
            <a:r>
              <a:rPr lang="en-US" sz="1100" dirty="0"/>
              <a:t>this will help you to stay calm and </a:t>
            </a:r>
            <a:r>
              <a:rPr lang="en-US" sz="1100" dirty="0" err="1"/>
              <a:t>centred</a:t>
            </a:r>
            <a:r>
              <a:rPr lang="en-US" sz="1100" dirty="0"/>
              <a:t>, making it easier to manage difficult conversations if / when they crop up</a:t>
            </a:r>
          </a:p>
          <a:p>
            <a:pPr marL="311079" indent="-311079" algn="just">
              <a:spcAft>
                <a:spcPts val="600"/>
              </a:spcAft>
              <a:buFont typeface="Arial" panose="020B0604020202020204" pitchFamily="34" charset="0"/>
              <a:buChar char="•"/>
            </a:pPr>
            <a:r>
              <a:rPr lang="en-AU" sz="1100" b="1" dirty="0">
                <a:solidFill>
                  <a:srgbClr val="DE8A6C"/>
                </a:solidFill>
              </a:rPr>
              <a:t>Think positive</a:t>
            </a:r>
            <a:r>
              <a:rPr lang="en-US" sz="1100" b="1" dirty="0">
                <a:solidFill>
                  <a:srgbClr val="DE8A6C"/>
                </a:solidFill>
              </a:rPr>
              <a:t>: </a:t>
            </a:r>
            <a:r>
              <a:rPr lang="en-US" sz="1100" dirty="0"/>
              <a:t>resist labelling the conversation as “difficult” in your mind to avoid creating a self-fulfilling prophesy</a:t>
            </a:r>
          </a:p>
          <a:p>
            <a:pPr marL="311079" indent="-311079" algn="just">
              <a:spcAft>
                <a:spcPts val="600"/>
              </a:spcAft>
              <a:buFont typeface="Arial" panose="020B0604020202020204" pitchFamily="34" charset="0"/>
              <a:buChar char="•"/>
            </a:pPr>
            <a:r>
              <a:rPr lang="en-US" sz="1100" b="1" dirty="0">
                <a:solidFill>
                  <a:srgbClr val="DE8A6C"/>
                </a:solidFill>
              </a:rPr>
              <a:t>Leave your assumptions at the door: </a:t>
            </a:r>
            <a:r>
              <a:rPr lang="en-US" sz="1100" dirty="0"/>
              <a:t>often the conversation we think we are going to have is not the one we end up having. Remain open and flexible to where the conversation goes</a:t>
            </a:r>
          </a:p>
          <a:p>
            <a:pPr marL="311079" indent="-311079" algn="just">
              <a:spcAft>
                <a:spcPts val="600"/>
              </a:spcAft>
              <a:buFont typeface="Arial" panose="020B0604020202020204" pitchFamily="34" charset="0"/>
              <a:buChar char="•"/>
            </a:pPr>
            <a:r>
              <a:rPr lang="en-AU" sz="1100" b="1" dirty="0">
                <a:solidFill>
                  <a:srgbClr val="DE8A6C"/>
                </a:solidFill>
              </a:rPr>
              <a:t>Pause, breathe and listen: </a:t>
            </a:r>
            <a:r>
              <a:rPr lang="en-US" sz="1100" dirty="0"/>
              <a:t>do whatever you can to </a:t>
            </a:r>
            <a:r>
              <a:rPr lang="en-AU" sz="1100" dirty="0"/>
              <a:t>slow the pace of the conversation down as this will help to diffuse emotion / tension</a:t>
            </a:r>
          </a:p>
          <a:p>
            <a:pPr marL="311079" indent="-311079" algn="just">
              <a:spcAft>
                <a:spcPts val="600"/>
              </a:spcAft>
              <a:buFont typeface="Arial" panose="020B0604020202020204" pitchFamily="34" charset="0"/>
              <a:buChar char="•"/>
            </a:pPr>
            <a:r>
              <a:rPr lang="en-AU" sz="1100" b="1" dirty="0">
                <a:solidFill>
                  <a:srgbClr val="DE8A6C"/>
                </a:solidFill>
              </a:rPr>
              <a:t>Don’t fan the fire:</a:t>
            </a:r>
            <a:r>
              <a:rPr lang="en-AU" sz="1100" dirty="0">
                <a:solidFill>
                  <a:srgbClr val="DE8A6C"/>
                </a:solidFill>
              </a:rPr>
              <a:t> </a:t>
            </a:r>
            <a:r>
              <a:rPr lang="en-AU" sz="1100" dirty="0"/>
              <a:t>visualise a sponge absorbing the emotion that the other person is demonstrating without taking it personally or getting emotional yourself, as this will only inflame the situation</a:t>
            </a:r>
          </a:p>
          <a:p>
            <a:pPr marL="311079" indent="-311079" algn="just">
              <a:spcAft>
                <a:spcPts val="600"/>
              </a:spcAft>
              <a:buFont typeface="Arial" panose="020B0604020202020204" pitchFamily="34" charset="0"/>
              <a:buChar char="•"/>
            </a:pPr>
            <a:r>
              <a:rPr lang="en-AU" sz="1100" b="1" dirty="0">
                <a:solidFill>
                  <a:srgbClr val="DE8A6C"/>
                </a:solidFill>
              </a:rPr>
              <a:t>Be constructive:</a:t>
            </a:r>
            <a:r>
              <a:rPr lang="en-US" sz="1100" dirty="0">
                <a:solidFill>
                  <a:srgbClr val="DE8A6C"/>
                </a:solidFill>
              </a:rPr>
              <a:t> </a:t>
            </a:r>
            <a:r>
              <a:rPr lang="en-AU" sz="1100" dirty="0"/>
              <a:t>suggest alternatives and solutions to the problem rather than blaming, defending or justifying</a:t>
            </a:r>
          </a:p>
          <a:p>
            <a:pPr marL="311079" indent="-311079" algn="just">
              <a:spcAft>
                <a:spcPts val="600"/>
              </a:spcAft>
              <a:buFont typeface="Arial" panose="020B0604020202020204" pitchFamily="34" charset="0"/>
              <a:buChar char="•"/>
            </a:pPr>
            <a:r>
              <a:rPr lang="en-AU" sz="1100" b="1" dirty="0">
                <a:solidFill>
                  <a:srgbClr val="DE8A6C"/>
                </a:solidFill>
              </a:rPr>
              <a:t>Take a walk in the other person’s shoes: </a:t>
            </a:r>
            <a:r>
              <a:rPr lang="en-US" sz="1100" dirty="0"/>
              <a:t>there is always more than one side to a story. Make sure you understand the other person’s </a:t>
            </a:r>
            <a:r>
              <a:rPr lang="en-US" sz="1100" dirty="0" smtClean="0"/>
              <a:t>perspective</a:t>
            </a:r>
            <a:endParaRPr lang="en-AU" sz="1100" i="1" dirty="0"/>
          </a:p>
        </p:txBody>
      </p:sp>
      <p:sp>
        <p:nvSpPr>
          <p:cNvPr id="11" name="Rounded Rectangle 10"/>
          <p:cNvSpPr/>
          <p:nvPr/>
        </p:nvSpPr>
        <p:spPr>
          <a:xfrm>
            <a:off x="6045766" y="1732516"/>
            <a:ext cx="3578295" cy="3220804"/>
          </a:xfrm>
          <a:prstGeom prst="roundRect">
            <a:avLst>
              <a:gd name="adj" fmla="val 5292"/>
            </a:avLst>
          </a:prstGeom>
          <a:solidFill>
            <a:srgbClr val="ECBDAC">
              <a:alpha val="70000"/>
            </a:srgbClr>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303" tIns="65303" rIns="65303" bIns="65303" numCol="1" spcCol="0" rtlCol="0" fromWordArt="0" anchor="ctr" anchorCtr="0" forceAA="0" compatLnSpc="1">
            <a:prstTxWarp prst="textNoShape">
              <a:avLst/>
            </a:prstTxWarp>
            <a:noAutofit/>
          </a:bodyPr>
          <a:lstStyle/>
          <a:p>
            <a:pPr marL="207344" indent="-207344">
              <a:buAutoNum type="arabicPeriod"/>
            </a:pPr>
            <a:endParaRPr lang="en-AU" sz="1270" b="1" dirty="0">
              <a:solidFill>
                <a:schemeClr val="tx1"/>
              </a:solidFill>
            </a:endParaRPr>
          </a:p>
        </p:txBody>
      </p:sp>
      <p:sp>
        <p:nvSpPr>
          <p:cNvPr id="12" name="Rectangle 11"/>
          <p:cNvSpPr/>
          <p:nvPr/>
        </p:nvSpPr>
        <p:spPr>
          <a:xfrm>
            <a:off x="6194987" y="1880707"/>
            <a:ext cx="3314774" cy="2890535"/>
          </a:xfrm>
          <a:prstGeom prst="rect">
            <a:avLst/>
          </a:prstGeom>
        </p:spPr>
        <p:txBody>
          <a:bodyPr wrap="square">
            <a:spAutoFit/>
          </a:bodyPr>
          <a:lstStyle/>
          <a:p>
            <a:pPr>
              <a:spcAft>
                <a:spcPts val="1089"/>
              </a:spcAft>
            </a:pPr>
            <a:r>
              <a:rPr lang="en-AU" sz="1600" b="1" dirty="0">
                <a:solidFill>
                  <a:schemeClr val="bg1"/>
                </a:solidFill>
              </a:rPr>
              <a:t>Where do I begin? </a:t>
            </a:r>
          </a:p>
          <a:p>
            <a:pPr>
              <a:spcAft>
                <a:spcPts val="1089"/>
              </a:spcAft>
            </a:pPr>
            <a:r>
              <a:rPr lang="en-AU" sz="1200" b="1" dirty="0">
                <a:solidFill>
                  <a:srgbClr val="856451"/>
                </a:solidFill>
              </a:rPr>
              <a:t>Helpful conversation starters:</a:t>
            </a:r>
            <a:endParaRPr lang="en-US" sz="1200" b="1" i="1" dirty="0">
              <a:solidFill>
                <a:srgbClr val="856451"/>
              </a:solidFill>
            </a:endParaRPr>
          </a:p>
          <a:p>
            <a:pPr>
              <a:spcAft>
                <a:spcPts val="1089"/>
              </a:spcAft>
            </a:pPr>
            <a:r>
              <a:rPr lang="en-US" sz="1200" i="1" dirty="0"/>
              <a:t>“I have something that I’d like to discuss that I think will help us to work better together …”</a:t>
            </a:r>
          </a:p>
          <a:p>
            <a:pPr>
              <a:spcAft>
                <a:spcPts val="1089"/>
              </a:spcAft>
            </a:pPr>
            <a:r>
              <a:rPr lang="en-US" sz="1200" i="1" dirty="0"/>
              <a:t>“I’d like to talk to you about ____________, but first I’d like to get your point of view…”</a:t>
            </a:r>
          </a:p>
          <a:p>
            <a:pPr>
              <a:spcAft>
                <a:spcPts val="1089"/>
              </a:spcAft>
            </a:pPr>
            <a:r>
              <a:rPr lang="en-US" sz="1200" i="1" dirty="0"/>
              <a:t>“I need your help with what just happened. Do you have a few minutes to talk?”</a:t>
            </a:r>
          </a:p>
          <a:p>
            <a:pPr>
              <a:spcAft>
                <a:spcPts val="1089"/>
              </a:spcAft>
            </a:pPr>
            <a:r>
              <a:rPr lang="en-US" sz="1200" i="1" dirty="0"/>
              <a:t>"I’d like to talk about ______________. I think we may have different ideas on how to _____________”</a:t>
            </a:r>
          </a:p>
        </p:txBody>
      </p:sp>
      <p:sp>
        <p:nvSpPr>
          <p:cNvPr id="3" name="Rounded Rectangle 2"/>
          <p:cNvSpPr/>
          <p:nvPr/>
        </p:nvSpPr>
        <p:spPr>
          <a:xfrm>
            <a:off x="632062" y="5181600"/>
            <a:ext cx="9061524" cy="1143000"/>
          </a:xfrm>
          <a:prstGeom prst="roundRect">
            <a:avLst/>
          </a:prstGeom>
          <a:noFill/>
          <a:ln>
            <a:solidFill>
              <a:srgbClr val="DE8A6C"/>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632062" y="5300930"/>
            <a:ext cx="8339138" cy="261610"/>
          </a:xfrm>
          <a:prstGeom prst="rect">
            <a:avLst/>
          </a:prstGeom>
          <a:noFill/>
        </p:spPr>
        <p:txBody>
          <a:bodyPr wrap="square" rtlCol="0">
            <a:spAutoFit/>
          </a:bodyPr>
          <a:lstStyle/>
          <a:p>
            <a:r>
              <a:rPr lang="en-AU" sz="1100" dirty="0" smtClean="0"/>
              <a:t>When I find myself in a conversation that has become difficult, the main things I need to remember are: </a:t>
            </a:r>
            <a:endParaRPr lang="en-AU" sz="1100" dirty="0"/>
          </a:p>
        </p:txBody>
      </p:sp>
      <p:pic>
        <p:nvPicPr>
          <p:cNvPr id="13" name="Picture 12"/>
          <p:cNvPicPr/>
          <p:nvPr/>
        </p:nvPicPr>
        <p: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690263" y="0"/>
            <a:ext cx="863526" cy="690096"/>
          </a:xfrm>
          <a:prstGeom prst="rect">
            <a:avLst/>
          </a:prstGeom>
        </p:spPr>
      </p:pic>
    </p:spTree>
    <p:extLst>
      <p:ext uri="{BB962C8B-B14F-4D97-AF65-F5344CB8AC3E}">
        <p14:creationId xmlns:p14="http://schemas.microsoft.com/office/powerpoint/2010/main" val="1001270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044" y="167563"/>
            <a:ext cx="8648156" cy="431623"/>
          </a:xfrm>
        </p:spPr>
        <p:txBody>
          <a:bodyPr>
            <a:normAutofit/>
          </a:bodyPr>
          <a:lstStyle/>
          <a:p>
            <a:r>
              <a:rPr lang="en-AU" sz="2400" dirty="0" smtClean="0">
                <a:solidFill>
                  <a:srgbClr val="856451"/>
                </a:solidFill>
                <a:latin typeface="MillerBanner Roman" panose="02000503080000020003" pitchFamily="2" charset="0"/>
              </a:rPr>
              <a:t>Dealing With Tricky Reactions to Feedback </a:t>
            </a:r>
            <a:endParaRPr lang="en-AU" sz="2400" dirty="0">
              <a:solidFill>
                <a:srgbClr val="856451"/>
              </a:solidFill>
              <a:latin typeface="MillerBanner Roman" panose="02000503080000020003"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049" y="6513532"/>
            <a:ext cx="857904" cy="245116"/>
          </a:xfrm>
          <a:prstGeom prst="rect">
            <a:avLst/>
          </a:prstGeom>
        </p:spPr>
      </p:pic>
      <p:sp>
        <p:nvSpPr>
          <p:cNvPr id="37" name="TextBox 36"/>
          <p:cNvSpPr txBox="1"/>
          <p:nvPr/>
        </p:nvSpPr>
        <p:spPr>
          <a:xfrm>
            <a:off x="4488107" y="4968560"/>
            <a:ext cx="283552" cy="284052"/>
          </a:xfrm>
          <a:prstGeom prst="rect">
            <a:avLst/>
          </a:prstGeom>
          <a:noFill/>
        </p:spPr>
        <p:txBody>
          <a:bodyPr wrap="square" rtlCol="0" anchor="ctr">
            <a:spAutoFit/>
          </a:bodyPr>
          <a:lstStyle/>
          <a:p>
            <a:r>
              <a:rPr lang="en-AU" sz="1246" dirty="0">
                <a:solidFill>
                  <a:schemeClr val="bg1"/>
                </a:solidFill>
                <a:latin typeface="MillerBanner Black" panose="02000504090000020003" pitchFamily="2" charset="0"/>
              </a:rPr>
              <a:t>=</a:t>
            </a:r>
          </a:p>
        </p:txBody>
      </p:sp>
      <p:sp>
        <p:nvSpPr>
          <p:cNvPr id="38" name="TextBox 37"/>
          <p:cNvSpPr txBox="1"/>
          <p:nvPr/>
        </p:nvSpPr>
        <p:spPr>
          <a:xfrm>
            <a:off x="5853113" y="4985045"/>
            <a:ext cx="283552" cy="284052"/>
          </a:xfrm>
          <a:prstGeom prst="rect">
            <a:avLst/>
          </a:prstGeom>
          <a:noFill/>
        </p:spPr>
        <p:txBody>
          <a:bodyPr wrap="square" rtlCol="0" anchor="ctr">
            <a:spAutoFit/>
          </a:bodyPr>
          <a:lstStyle/>
          <a:p>
            <a:r>
              <a:rPr lang="en-AU" sz="1246" dirty="0">
                <a:solidFill>
                  <a:schemeClr val="bg1"/>
                </a:solidFill>
                <a:latin typeface="MillerBanner Black" panose="02000504090000020003" pitchFamily="2" charset="0"/>
              </a:rPr>
              <a:t>+</a:t>
            </a:r>
          </a:p>
        </p:txBody>
      </p:sp>
      <p:sp>
        <p:nvSpPr>
          <p:cNvPr id="39" name="TextBox 38"/>
          <p:cNvSpPr txBox="1"/>
          <p:nvPr/>
        </p:nvSpPr>
        <p:spPr>
          <a:xfrm>
            <a:off x="6664203" y="5278488"/>
            <a:ext cx="283552" cy="284052"/>
          </a:xfrm>
          <a:prstGeom prst="rect">
            <a:avLst/>
          </a:prstGeom>
          <a:noFill/>
        </p:spPr>
        <p:txBody>
          <a:bodyPr wrap="square" rtlCol="0" anchor="ctr">
            <a:spAutoFit/>
          </a:bodyPr>
          <a:lstStyle/>
          <a:p>
            <a:pPr algn="ctr"/>
            <a:r>
              <a:rPr lang="en-AU" sz="1246" dirty="0">
                <a:solidFill>
                  <a:schemeClr val="bg1"/>
                </a:solidFill>
                <a:latin typeface="MillerBanner Black" panose="02000504090000020003" pitchFamily="2" charset="0"/>
              </a:rPr>
              <a:t>-</a:t>
            </a:r>
          </a:p>
        </p:txBody>
      </p:sp>
      <p:sp>
        <p:nvSpPr>
          <p:cNvPr id="8" name="Rectangle 7"/>
          <p:cNvSpPr/>
          <p:nvPr/>
        </p:nvSpPr>
        <p:spPr>
          <a:xfrm>
            <a:off x="323044" y="690096"/>
            <a:ext cx="9301018" cy="253916"/>
          </a:xfrm>
          <a:prstGeom prst="rect">
            <a:avLst/>
          </a:prstGeom>
        </p:spPr>
        <p:txBody>
          <a:bodyPr wrap="square">
            <a:spAutoFit/>
          </a:bodyPr>
          <a:lstStyle/>
          <a:p>
            <a:pPr algn="just">
              <a:spcAft>
                <a:spcPts val="600"/>
              </a:spcAft>
            </a:pPr>
            <a:r>
              <a:rPr lang="en-AU" sz="1050" dirty="0" smtClean="0"/>
              <a:t>Sometimes another person’s reaction to your feedback can make a conversation difficult. Below are tips for managing some of the most common ‘tricky’ reactions. </a:t>
            </a:r>
            <a:endParaRPr lang="en-AU" sz="1050" dirty="0"/>
          </a:p>
        </p:txBody>
      </p:sp>
      <p:graphicFrame>
        <p:nvGraphicFramePr>
          <p:cNvPr id="9" name="Table 8"/>
          <p:cNvGraphicFramePr>
            <a:graphicFrameLocks noGrp="1"/>
          </p:cNvGraphicFramePr>
          <p:nvPr>
            <p:extLst>
              <p:ext uri="{D42A27DB-BD31-4B8C-83A1-F6EECF244321}">
                <p14:modId xmlns:p14="http://schemas.microsoft.com/office/powerpoint/2010/main" val="228837143"/>
              </p:ext>
            </p:extLst>
          </p:nvPr>
        </p:nvGraphicFramePr>
        <p:xfrm>
          <a:off x="468001" y="1097392"/>
          <a:ext cx="9156061" cy="5242448"/>
        </p:xfrm>
        <a:graphic>
          <a:graphicData uri="http://schemas.openxmlformats.org/drawingml/2006/table">
            <a:tbl>
              <a:tblPr firstRow="1" firstCol="1" bandRow="1">
                <a:tableStyleId>{5940675A-B579-460E-94D1-54222C63F5DA}</a:tableStyleId>
              </a:tblPr>
              <a:tblGrid>
                <a:gridCol w="2303999">
                  <a:extLst>
                    <a:ext uri="{9D8B030D-6E8A-4147-A177-3AD203B41FA5}">
                      <a16:colId xmlns="" xmlns:a16="http://schemas.microsoft.com/office/drawing/2014/main" val="20000"/>
                    </a:ext>
                  </a:extLst>
                </a:gridCol>
                <a:gridCol w="3426031">
                  <a:extLst>
                    <a:ext uri="{9D8B030D-6E8A-4147-A177-3AD203B41FA5}">
                      <a16:colId xmlns="" xmlns:a16="http://schemas.microsoft.com/office/drawing/2014/main" val="20001"/>
                    </a:ext>
                  </a:extLst>
                </a:gridCol>
                <a:gridCol w="3426031">
                  <a:extLst>
                    <a:ext uri="{9D8B030D-6E8A-4147-A177-3AD203B41FA5}">
                      <a16:colId xmlns="" xmlns:a16="http://schemas.microsoft.com/office/drawing/2014/main" val="20002"/>
                    </a:ext>
                  </a:extLst>
                </a:gridCol>
              </a:tblGrid>
              <a:tr h="396319">
                <a:tc>
                  <a:txBody>
                    <a:bodyPr/>
                    <a:lstStyle/>
                    <a:p>
                      <a:pPr>
                        <a:lnSpc>
                          <a:spcPct val="115000"/>
                        </a:lnSpc>
                        <a:spcBef>
                          <a:spcPts val="400"/>
                        </a:spcBef>
                        <a:spcAft>
                          <a:spcPts val="400"/>
                        </a:spcAft>
                      </a:pPr>
                      <a:r>
                        <a:rPr lang="en-US" sz="600" dirty="0">
                          <a:effectLst/>
                        </a:rPr>
                        <a:t> </a:t>
                      </a:r>
                      <a:endParaRPr lang="en-AU" sz="600" dirty="0">
                        <a:effectLst/>
                        <a:latin typeface="Calibri" panose="020F0502020204030204" pitchFamily="34" charset="0"/>
                        <a:ea typeface="Calibri" panose="020F0502020204030204" pitchFamily="34" charset="0"/>
                        <a:cs typeface="Times New Roman" panose="02020603050405020304" pitchFamily="18" charset="0"/>
                      </a:endParaRPr>
                    </a:p>
                  </a:txBody>
                  <a:tcPr marL="22705" marR="22705"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a:lnSpc>
                          <a:spcPct val="115000"/>
                        </a:lnSpc>
                        <a:spcBef>
                          <a:spcPts val="400"/>
                        </a:spcBef>
                        <a:spcAft>
                          <a:spcPts val="400"/>
                        </a:spcAft>
                      </a:pPr>
                      <a:r>
                        <a:rPr lang="en-US" sz="1400" b="1" dirty="0">
                          <a:solidFill>
                            <a:schemeClr val="bg1"/>
                          </a:solidFill>
                          <a:effectLst/>
                        </a:rPr>
                        <a:t>Do</a:t>
                      </a:r>
                      <a:endParaRPr lang="en-AU" sz="1400" b="1" dirty="0">
                        <a:solidFill>
                          <a:schemeClr val="bg1"/>
                        </a:solidFill>
                        <a:effectLst/>
                        <a:latin typeface="+mj-lt"/>
                        <a:ea typeface="Calibri" panose="020F0502020204030204" pitchFamily="34" charset="0"/>
                        <a:cs typeface="Times New Roman" panose="02020603050405020304" pitchFamily="18" charset="0"/>
                      </a:endParaRPr>
                    </a:p>
                  </a:txBody>
                  <a:tcPr marL="22705" marR="22705" marT="0" marB="0" anchor="ctr">
                    <a:solidFill>
                      <a:srgbClr val="F8ADA0"/>
                    </a:solidFill>
                  </a:tcPr>
                </a:tc>
                <a:tc>
                  <a:txBody>
                    <a:bodyPr/>
                    <a:lstStyle/>
                    <a:p>
                      <a:pPr algn="ctr">
                        <a:lnSpc>
                          <a:spcPct val="115000"/>
                        </a:lnSpc>
                        <a:spcBef>
                          <a:spcPts val="400"/>
                        </a:spcBef>
                        <a:spcAft>
                          <a:spcPts val="400"/>
                        </a:spcAft>
                      </a:pPr>
                      <a:r>
                        <a:rPr lang="en-AU" sz="1400" b="1" dirty="0">
                          <a:solidFill>
                            <a:schemeClr val="bg1"/>
                          </a:solidFill>
                          <a:effectLst/>
                        </a:rPr>
                        <a:t>Don’t</a:t>
                      </a:r>
                      <a:endParaRPr lang="en-AU" sz="1400" b="1" dirty="0">
                        <a:solidFill>
                          <a:schemeClr val="bg1"/>
                        </a:solidFill>
                        <a:effectLst/>
                        <a:latin typeface="+mj-lt"/>
                        <a:ea typeface="Calibri" panose="020F0502020204030204" pitchFamily="34" charset="0"/>
                        <a:cs typeface="Times New Roman" panose="02020603050405020304" pitchFamily="18" charset="0"/>
                      </a:endParaRPr>
                    </a:p>
                  </a:txBody>
                  <a:tcPr marL="22705" marR="22705" marT="0" marB="0" anchor="ctr">
                    <a:solidFill>
                      <a:srgbClr val="F8ADA0"/>
                    </a:solidFill>
                  </a:tcPr>
                </a:tc>
                <a:extLst>
                  <a:ext uri="{0D108BD9-81ED-4DB2-BD59-A6C34878D82A}">
                    <a16:rowId xmlns="" xmlns:a16="http://schemas.microsoft.com/office/drawing/2014/main" val="10000"/>
                  </a:ext>
                </a:extLst>
              </a:tr>
              <a:tr h="1248043">
                <a:tc>
                  <a:txBody>
                    <a:bodyPr/>
                    <a:lstStyle/>
                    <a:p>
                      <a:pPr algn="ctr">
                        <a:spcAft>
                          <a:spcPts val="600"/>
                        </a:spcAft>
                      </a:pPr>
                      <a:r>
                        <a:rPr lang="en-AU" sz="1400" b="1" baseline="0" dirty="0">
                          <a:solidFill>
                            <a:schemeClr val="bg1"/>
                          </a:solidFill>
                        </a:rPr>
                        <a:t>Resistance / D</a:t>
                      </a:r>
                      <a:r>
                        <a:rPr lang="en-AU" sz="1400" b="1" dirty="0">
                          <a:solidFill>
                            <a:schemeClr val="bg1"/>
                          </a:solidFill>
                        </a:rPr>
                        <a:t>enial</a:t>
                      </a:r>
                    </a:p>
                    <a:p>
                      <a:pPr algn="ctr">
                        <a:spcAft>
                          <a:spcPts val="600"/>
                        </a:spcAft>
                      </a:pPr>
                      <a:r>
                        <a:rPr lang="en-AU" sz="1200" b="1" i="1" dirty="0">
                          <a:solidFill>
                            <a:schemeClr val="bg1"/>
                          </a:solidFill>
                        </a:rPr>
                        <a:t>“I don’t know what you’re talking about. I provide great service to our customers!” </a:t>
                      </a:r>
                    </a:p>
                  </a:txBody>
                  <a:tcPr marL="22705" marR="22705" marT="0" marB="0" anchor="ctr">
                    <a:solidFill>
                      <a:srgbClr val="DE8A6C"/>
                    </a:solidFill>
                  </a:tcPr>
                </a:tc>
                <a:tc>
                  <a:txBody>
                    <a:bodyPr/>
                    <a:lstStyle/>
                    <a:p>
                      <a:pPr marL="207450" indent="-171450" algn="l">
                        <a:spcAft>
                          <a:spcPts val="300"/>
                        </a:spcAft>
                        <a:buFont typeface="Arial" panose="020B0604020202020204" pitchFamily="34" charset="0"/>
                        <a:buChar char="•"/>
                      </a:pPr>
                      <a:r>
                        <a:rPr lang="en-AU" sz="1100" dirty="0"/>
                        <a:t>Provide sufficient examples to support your feedback</a:t>
                      </a:r>
                    </a:p>
                    <a:p>
                      <a:pPr marL="207450" indent="-171450" algn="l">
                        <a:spcAft>
                          <a:spcPts val="300"/>
                        </a:spcAft>
                        <a:buFont typeface="Arial" panose="020B0604020202020204" pitchFamily="34" charset="0"/>
                        <a:buChar char="•"/>
                      </a:pPr>
                      <a:r>
                        <a:rPr lang="en-AU" sz="1100" dirty="0"/>
                        <a:t>Gauge the other</a:t>
                      </a:r>
                      <a:r>
                        <a:rPr lang="en-AU" sz="1100" baseline="0" dirty="0"/>
                        <a:t> person’</a:t>
                      </a:r>
                      <a:r>
                        <a:rPr lang="en-AU" sz="1100" dirty="0"/>
                        <a:t>s reasons for resistance</a:t>
                      </a:r>
                    </a:p>
                    <a:p>
                      <a:pPr marL="207450" indent="-171450" algn="l">
                        <a:spcAft>
                          <a:spcPts val="300"/>
                        </a:spcAft>
                        <a:buFont typeface="Arial" panose="020B0604020202020204" pitchFamily="34" charset="0"/>
                        <a:buChar char="•"/>
                      </a:pPr>
                      <a:r>
                        <a:rPr lang="en-AU" sz="1100" dirty="0"/>
                        <a:t>Ask the recipient to reflect on the feedback and end the discussion if they</a:t>
                      </a:r>
                      <a:r>
                        <a:rPr lang="en-AU" sz="1100" baseline="0" dirty="0"/>
                        <a:t> are</a:t>
                      </a:r>
                      <a:r>
                        <a:rPr lang="en-AU" sz="1100" dirty="0"/>
                        <a:t> being pointlessly resistant</a:t>
                      </a:r>
                    </a:p>
                    <a:p>
                      <a:pPr marL="207450" indent="-171450" algn="l">
                        <a:spcAft>
                          <a:spcPts val="300"/>
                        </a:spcAft>
                        <a:buFont typeface="Arial" panose="020B0604020202020204" pitchFamily="34" charset="0"/>
                        <a:buChar char="•"/>
                      </a:pPr>
                      <a:r>
                        <a:rPr lang="en-AU" sz="1100" dirty="0"/>
                        <a:t>Candidly discuss consequences if feedback is not addressed</a:t>
                      </a:r>
                    </a:p>
                  </a:txBody>
                  <a:tcPr marL="22705" marR="22705" marT="0" marB="0"/>
                </a:tc>
                <a:tc>
                  <a:txBody>
                    <a:bodyPr/>
                    <a:lstStyle/>
                    <a:p>
                      <a:pPr marL="207450" indent="-171450" algn="l">
                        <a:spcAft>
                          <a:spcPts val="300"/>
                        </a:spcAft>
                        <a:buFont typeface="Arial" panose="020B0604020202020204" pitchFamily="34" charset="0"/>
                        <a:buChar char="•"/>
                      </a:pPr>
                      <a:r>
                        <a:rPr lang="en-AU" sz="1100" dirty="0"/>
                        <a:t>Get angry or frustrated at</a:t>
                      </a:r>
                      <a:r>
                        <a:rPr lang="en-AU" sz="1100" baseline="0" dirty="0"/>
                        <a:t> their reaction</a:t>
                      </a:r>
                      <a:endParaRPr lang="en-AU" sz="1100" dirty="0"/>
                    </a:p>
                    <a:p>
                      <a:pPr marL="207450" indent="-171450" algn="l">
                        <a:spcAft>
                          <a:spcPts val="300"/>
                        </a:spcAft>
                        <a:buFont typeface="Arial" panose="020B0604020202020204" pitchFamily="34" charset="0"/>
                        <a:buChar char="•"/>
                      </a:pPr>
                      <a:r>
                        <a:rPr lang="en-AU" sz="1100" dirty="0"/>
                        <a:t>Soften your feedback to alleviate their response</a:t>
                      </a:r>
                    </a:p>
                    <a:p>
                      <a:pPr marL="207450" indent="-171450" algn="l">
                        <a:spcAft>
                          <a:spcPts val="300"/>
                        </a:spcAft>
                        <a:buFont typeface="Arial" panose="020B0604020202020204" pitchFamily="34" charset="0"/>
                        <a:buChar char="•"/>
                      </a:pPr>
                      <a:r>
                        <a:rPr lang="en-AU" sz="1100" dirty="0"/>
                        <a:t>Attack the</a:t>
                      </a:r>
                      <a:r>
                        <a:rPr lang="en-AU" sz="1100" baseline="0" dirty="0"/>
                        <a:t> other person’s </a:t>
                      </a:r>
                      <a:r>
                        <a:rPr lang="en-AU" sz="1100" dirty="0"/>
                        <a:t>personality based on their reaction </a:t>
                      </a:r>
                    </a:p>
                  </a:txBody>
                  <a:tcPr marL="22705" marR="22705" marT="0" marB="0"/>
                </a:tc>
                <a:extLst>
                  <a:ext uri="{0D108BD9-81ED-4DB2-BD59-A6C34878D82A}">
                    <a16:rowId xmlns="" xmlns:a16="http://schemas.microsoft.com/office/drawing/2014/main" val="10001"/>
                  </a:ext>
                </a:extLst>
              </a:tr>
              <a:tr h="872166">
                <a:tc>
                  <a:txBody>
                    <a:bodyPr/>
                    <a:lstStyle/>
                    <a:p>
                      <a:pPr algn="ctr">
                        <a:spcAft>
                          <a:spcPts val="600"/>
                        </a:spcAft>
                      </a:pPr>
                      <a:r>
                        <a:rPr lang="en-AU" sz="1400" b="1" dirty="0">
                          <a:solidFill>
                            <a:schemeClr val="bg1"/>
                          </a:solidFill>
                        </a:rPr>
                        <a:t>Shock / Anger</a:t>
                      </a:r>
                    </a:p>
                    <a:p>
                      <a:pPr algn="ctr">
                        <a:spcAft>
                          <a:spcPts val="600"/>
                        </a:spcAft>
                      </a:pPr>
                      <a:r>
                        <a:rPr lang="en-AU" sz="1200" b="1" i="1" dirty="0">
                          <a:solidFill>
                            <a:schemeClr val="bg1"/>
                          </a:solidFill>
                        </a:rPr>
                        <a:t>“I’ve been working so hard and this is the thanks I get?!”</a:t>
                      </a:r>
                    </a:p>
                  </a:txBody>
                  <a:tcPr marL="22705" marR="22705" marT="0" marB="0" anchor="ctr">
                    <a:solidFill>
                      <a:srgbClr val="DE8A6C"/>
                    </a:solidFill>
                  </a:tcPr>
                </a:tc>
                <a:tc>
                  <a:txBody>
                    <a:bodyPr/>
                    <a:lstStyle/>
                    <a:p>
                      <a:pPr marL="207450" indent="-171450" algn="l">
                        <a:spcAft>
                          <a:spcPts val="300"/>
                        </a:spcAft>
                        <a:buFont typeface="Arial" panose="020B0604020202020204" pitchFamily="34" charset="0"/>
                        <a:buChar char="•"/>
                      </a:pPr>
                      <a:r>
                        <a:rPr lang="en-AU" sz="1100" dirty="0"/>
                        <a:t>Acknowledge that the recipient is not satisfied with the feedback</a:t>
                      </a:r>
                    </a:p>
                    <a:p>
                      <a:pPr marL="207450" indent="-171450" algn="l">
                        <a:spcAft>
                          <a:spcPts val="300"/>
                        </a:spcAft>
                        <a:buFont typeface="Arial" panose="020B0604020202020204" pitchFamily="34" charset="0"/>
                        <a:buChar char="•"/>
                      </a:pPr>
                      <a:r>
                        <a:rPr lang="en-AU" sz="1100" dirty="0"/>
                        <a:t>Invite the other</a:t>
                      </a:r>
                      <a:r>
                        <a:rPr lang="en-AU" sz="1100" baseline="0" dirty="0"/>
                        <a:t> person</a:t>
                      </a:r>
                      <a:r>
                        <a:rPr lang="en-AU" sz="1100" dirty="0"/>
                        <a:t> to offer their opinion</a:t>
                      </a:r>
                    </a:p>
                    <a:p>
                      <a:pPr marL="207450" indent="-171450" algn="l">
                        <a:spcAft>
                          <a:spcPts val="300"/>
                        </a:spcAft>
                        <a:buFont typeface="Arial" panose="020B0604020202020204" pitchFamily="34" charset="0"/>
                        <a:buChar char="•"/>
                      </a:pPr>
                      <a:r>
                        <a:rPr lang="en-AU" sz="1100" dirty="0"/>
                        <a:t>Restate examples, explain your perspective  </a:t>
                      </a:r>
                    </a:p>
                  </a:txBody>
                  <a:tcPr marL="22705" marR="22705" marT="0" marB="0"/>
                </a:tc>
                <a:tc>
                  <a:txBody>
                    <a:bodyPr/>
                    <a:lstStyle/>
                    <a:p>
                      <a:pPr marL="207450" marR="0" indent="-171450" algn="l" defTabSz="504957"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AU" sz="1100" dirty="0"/>
                        <a:t>Become defensive</a:t>
                      </a:r>
                    </a:p>
                    <a:p>
                      <a:pPr marL="207450" marR="0" indent="-171450" algn="l" defTabSz="504957"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AU" sz="1100" dirty="0"/>
                        <a:t>Moderate your feedback to alleviate their reaction </a:t>
                      </a:r>
                    </a:p>
                    <a:p>
                      <a:pPr marL="207450" marR="0" indent="-171450" algn="l" defTabSz="504957"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AU" sz="1100" dirty="0"/>
                        <a:t>Attack the other</a:t>
                      </a:r>
                      <a:r>
                        <a:rPr lang="en-AU" sz="1100" baseline="0" dirty="0"/>
                        <a:t> person’s </a:t>
                      </a:r>
                      <a:r>
                        <a:rPr lang="en-AU" sz="1100" dirty="0"/>
                        <a:t>personality based on their</a:t>
                      </a:r>
                      <a:r>
                        <a:rPr lang="en-AU" sz="1100" baseline="0" dirty="0"/>
                        <a:t> </a:t>
                      </a:r>
                      <a:r>
                        <a:rPr lang="en-AU" sz="1100" dirty="0"/>
                        <a:t>reaction</a:t>
                      </a:r>
                    </a:p>
                  </a:txBody>
                  <a:tcPr marL="22705" marR="22705" marT="0" marB="0"/>
                </a:tc>
                <a:extLst>
                  <a:ext uri="{0D108BD9-81ED-4DB2-BD59-A6C34878D82A}">
                    <a16:rowId xmlns="" xmlns:a16="http://schemas.microsoft.com/office/drawing/2014/main" val="10002"/>
                  </a:ext>
                </a:extLst>
              </a:tr>
              <a:tr h="1026660">
                <a:tc>
                  <a:txBody>
                    <a:bodyPr/>
                    <a:lstStyle/>
                    <a:p>
                      <a:pPr algn="ctr">
                        <a:spcAft>
                          <a:spcPts val="600"/>
                        </a:spcAft>
                      </a:pPr>
                      <a:r>
                        <a:rPr lang="en-AU" sz="1400" b="1" dirty="0">
                          <a:solidFill>
                            <a:schemeClr val="bg1"/>
                          </a:solidFill>
                        </a:rPr>
                        <a:t>Lack of Confidence,</a:t>
                      </a:r>
                      <a:r>
                        <a:rPr lang="en-AU" sz="1400" b="1" baseline="0" dirty="0">
                          <a:solidFill>
                            <a:schemeClr val="bg1"/>
                          </a:solidFill>
                        </a:rPr>
                        <a:t> Self Pity</a:t>
                      </a:r>
                    </a:p>
                    <a:p>
                      <a:pPr algn="ctr"/>
                      <a:r>
                        <a:rPr lang="en-AU" sz="1200" b="1" baseline="0" dirty="0">
                          <a:solidFill>
                            <a:schemeClr val="bg1"/>
                          </a:solidFill>
                        </a:rPr>
                        <a:t>“I can never do anything right”</a:t>
                      </a:r>
                      <a:endParaRPr lang="en-AU" sz="1200" b="1" i="1" dirty="0">
                        <a:solidFill>
                          <a:schemeClr val="bg1"/>
                        </a:solidFill>
                      </a:endParaRPr>
                    </a:p>
                  </a:txBody>
                  <a:tcPr marL="22705" marR="22705" marT="0" marB="0" anchor="ctr">
                    <a:solidFill>
                      <a:srgbClr val="DE8A6C"/>
                    </a:solidFill>
                  </a:tcPr>
                </a:tc>
                <a:tc>
                  <a:txBody>
                    <a:bodyPr/>
                    <a:lstStyle/>
                    <a:p>
                      <a:pPr marL="207450" indent="-171450" algn="l">
                        <a:spcAft>
                          <a:spcPts val="300"/>
                        </a:spcAft>
                        <a:buFont typeface="Arial" panose="020B0604020202020204" pitchFamily="34" charset="0"/>
                        <a:buChar char="•"/>
                      </a:pPr>
                      <a:r>
                        <a:rPr lang="en-AU" sz="1100" dirty="0"/>
                        <a:t>Give the recipient time to regain composure if needed</a:t>
                      </a:r>
                    </a:p>
                    <a:p>
                      <a:pPr marL="207450" indent="-171450" algn="l">
                        <a:spcAft>
                          <a:spcPts val="300"/>
                        </a:spcAft>
                        <a:buFont typeface="Arial" panose="020B0604020202020204" pitchFamily="34" charset="0"/>
                        <a:buChar char="•"/>
                      </a:pPr>
                      <a:r>
                        <a:rPr lang="en-AU" sz="1100" dirty="0"/>
                        <a:t>Highlight that this is an opportunity to improve </a:t>
                      </a:r>
                    </a:p>
                    <a:p>
                      <a:pPr marL="207450" indent="-171450" algn="l">
                        <a:spcAft>
                          <a:spcPts val="300"/>
                        </a:spcAft>
                        <a:buFont typeface="Arial" panose="020B0604020202020204" pitchFamily="34" charset="0"/>
                        <a:buChar char="•"/>
                      </a:pPr>
                      <a:r>
                        <a:rPr lang="en-AU" sz="1100" dirty="0"/>
                        <a:t>Provide examples of small steps that they can take in the right direction</a:t>
                      </a:r>
                    </a:p>
                    <a:p>
                      <a:pPr marL="207450" marR="0" indent="-171450" algn="l" defTabSz="504957"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AU" sz="1100" dirty="0"/>
                        <a:t>Reassure him / her that they have your support</a:t>
                      </a:r>
                    </a:p>
                  </a:txBody>
                  <a:tcPr marL="22705" marR="22705" marT="0" marB="0"/>
                </a:tc>
                <a:tc>
                  <a:txBody>
                    <a:bodyPr/>
                    <a:lstStyle/>
                    <a:p>
                      <a:pPr marL="207450" marR="0" indent="-171450" algn="l" defTabSz="504957"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AU" sz="1100" dirty="0"/>
                        <a:t>Reflect</a:t>
                      </a:r>
                      <a:r>
                        <a:rPr lang="en-AU" sz="1100" baseline="0" dirty="0"/>
                        <a:t> the recipient’s negative reaction</a:t>
                      </a:r>
                    </a:p>
                    <a:p>
                      <a:pPr marL="207450" marR="0" indent="-171450" algn="l" defTabSz="504957"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AU" sz="1100" dirty="0"/>
                        <a:t>Moderate your feedback to alleviate the reaction</a:t>
                      </a:r>
                    </a:p>
                    <a:p>
                      <a:pPr marL="207450" marR="0" indent="-171450" algn="l" defTabSz="504957"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AU" sz="1100" dirty="0"/>
                        <a:t>Focus on the recipient’s past inability to achieve outcomes</a:t>
                      </a:r>
                    </a:p>
                  </a:txBody>
                  <a:tcPr marL="22705" marR="22705" marT="0" marB="0"/>
                </a:tc>
                <a:extLst>
                  <a:ext uri="{0D108BD9-81ED-4DB2-BD59-A6C34878D82A}">
                    <a16:rowId xmlns="" xmlns:a16="http://schemas.microsoft.com/office/drawing/2014/main" val="10003"/>
                  </a:ext>
                </a:extLst>
              </a:tr>
              <a:tr h="876300">
                <a:tc>
                  <a:txBody>
                    <a:bodyPr/>
                    <a:lstStyle/>
                    <a:p>
                      <a:pPr marL="0" indent="0" algn="ctr">
                        <a:spcAft>
                          <a:spcPts val="600"/>
                        </a:spcAft>
                        <a:buFont typeface="Arial" panose="020B0604020202020204" pitchFamily="34" charset="0"/>
                        <a:buNone/>
                      </a:pPr>
                      <a:r>
                        <a:rPr lang="en-AU" sz="1400" b="1" dirty="0">
                          <a:solidFill>
                            <a:schemeClr val="bg1"/>
                          </a:solidFill>
                        </a:rPr>
                        <a:t>Avoiding Responsibility</a:t>
                      </a:r>
                    </a:p>
                    <a:p>
                      <a:pPr marL="0" indent="0" algn="ctr">
                        <a:buFont typeface="Arial" panose="020B0604020202020204" pitchFamily="34" charset="0"/>
                        <a:buNone/>
                      </a:pPr>
                      <a:r>
                        <a:rPr lang="en-AU" sz="1200" b="1" dirty="0">
                          <a:solidFill>
                            <a:schemeClr val="bg1"/>
                          </a:solidFill>
                        </a:rPr>
                        <a:t>“It’s not my fault…”</a:t>
                      </a:r>
                      <a:endParaRPr lang="en-AU" sz="1200" b="1" i="1" dirty="0">
                        <a:solidFill>
                          <a:schemeClr val="bg1"/>
                        </a:solidFill>
                      </a:endParaRPr>
                    </a:p>
                  </a:txBody>
                  <a:tcPr marL="22705" marR="22705" marT="0" marB="0" anchor="ctr">
                    <a:solidFill>
                      <a:srgbClr val="DE8A6C"/>
                    </a:solidFill>
                  </a:tcPr>
                </a:tc>
                <a:tc>
                  <a:txBody>
                    <a:bodyPr/>
                    <a:lstStyle/>
                    <a:p>
                      <a:pPr marL="207450" indent="-171450" algn="l">
                        <a:spcAft>
                          <a:spcPts val="300"/>
                        </a:spcAft>
                        <a:buFont typeface="Arial" panose="020B0604020202020204" pitchFamily="34" charset="0"/>
                        <a:buChar char="•"/>
                      </a:pPr>
                      <a:r>
                        <a:rPr lang="en-AU" sz="1100" dirty="0"/>
                        <a:t>Listen to the employee’s reasons and situation</a:t>
                      </a:r>
                    </a:p>
                    <a:p>
                      <a:pPr marL="207450" indent="-171450" algn="l">
                        <a:spcAft>
                          <a:spcPts val="300"/>
                        </a:spcAft>
                        <a:buFont typeface="Arial" panose="020B0604020202020204" pitchFamily="34" charset="0"/>
                        <a:buChar char="•"/>
                      </a:pPr>
                      <a:r>
                        <a:rPr lang="en-AU" sz="1100" dirty="0"/>
                        <a:t>Restate the examples</a:t>
                      </a:r>
                    </a:p>
                    <a:p>
                      <a:pPr marL="207450" indent="-171450" algn="l">
                        <a:spcAft>
                          <a:spcPts val="300"/>
                        </a:spcAft>
                        <a:buFont typeface="Arial" panose="020B0604020202020204" pitchFamily="34" charset="0"/>
                        <a:buChar char="•"/>
                      </a:pPr>
                      <a:r>
                        <a:rPr lang="en-AU" sz="1100" dirty="0"/>
                        <a:t>Clarify that improvement is required despite their reasons </a:t>
                      </a:r>
                    </a:p>
                  </a:txBody>
                  <a:tcPr marL="22705" marR="22705" marT="0" marB="0"/>
                </a:tc>
                <a:tc>
                  <a:txBody>
                    <a:bodyPr/>
                    <a:lstStyle/>
                    <a:p>
                      <a:pPr marL="207450" indent="-171450" algn="l">
                        <a:spcAft>
                          <a:spcPts val="300"/>
                        </a:spcAft>
                        <a:buFont typeface="Arial" panose="020B0604020202020204" pitchFamily="34" charset="0"/>
                        <a:buChar char="•"/>
                      </a:pPr>
                      <a:r>
                        <a:rPr lang="en-AU" sz="1100" dirty="0"/>
                        <a:t>Agree with the recipient if he / she blames other people</a:t>
                      </a:r>
                    </a:p>
                    <a:p>
                      <a:pPr marL="207450" indent="-171450" algn="l">
                        <a:spcAft>
                          <a:spcPts val="300"/>
                        </a:spcAft>
                        <a:buFont typeface="Arial" panose="020B0604020202020204" pitchFamily="34" charset="0"/>
                        <a:buChar char="•"/>
                      </a:pPr>
                      <a:r>
                        <a:rPr lang="en-AU" sz="1100" dirty="0"/>
                        <a:t>Change your perspective based on the reasons or excuses if they are not valid </a:t>
                      </a:r>
                    </a:p>
                  </a:txBody>
                  <a:tcPr marL="22705" marR="22705" marT="0" marB="0"/>
                </a:tc>
                <a:extLst>
                  <a:ext uri="{0D108BD9-81ED-4DB2-BD59-A6C34878D82A}">
                    <a16:rowId xmlns="" xmlns:a16="http://schemas.microsoft.com/office/drawing/2014/main" val="10004"/>
                  </a:ext>
                </a:extLst>
              </a:tr>
              <a:tr h="822960">
                <a:tc>
                  <a:txBody>
                    <a:bodyPr/>
                    <a:lstStyle/>
                    <a:p>
                      <a:pPr algn="ctr">
                        <a:spcAft>
                          <a:spcPts val="600"/>
                        </a:spcAft>
                      </a:pPr>
                      <a:r>
                        <a:rPr lang="en-AU" sz="1400" b="1" dirty="0">
                          <a:solidFill>
                            <a:schemeClr val="bg1"/>
                          </a:solidFill>
                        </a:rPr>
                        <a:t>Indifference</a:t>
                      </a:r>
                    </a:p>
                    <a:p>
                      <a:pPr algn="ctr"/>
                      <a:r>
                        <a:rPr lang="en-AU" sz="1200" b="1" dirty="0">
                          <a:solidFill>
                            <a:schemeClr val="bg1"/>
                          </a:solidFill>
                        </a:rPr>
                        <a:t>“Okay,</a:t>
                      </a:r>
                      <a:r>
                        <a:rPr lang="en-AU" sz="1200" b="1" baseline="0" dirty="0">
                          <a:solidFill>
                            <a:schemeClr val="bg1"/>
                          </a:solidFill>
                        </a:rPr>
                        <a:t> whatever</a:t>
                      </a:r>
                      <a:r>
                        <a:rPr lang="en-AU" sz="1200" b="1" dirty="0">
                          <a:solidFill>
                            <a:schemeClr val="bg1"/>
                          </a:solidFill>
                        </a:rPr>
                        <a:t>…”</a:t>
                      </a:r>
                      <a:endParaRPr lang="en-AU" sz="1200" b="1" i="1" dirty="0">
                        <a:solidFill>
                          <a:schemeClr val="bg1"/>
                        </a:solidFill>
                      </a:endParaRPr>
                    </a:p>
                  </a:txBody>
                  <a:tcPr marL="22705" marR="22705" marT="0" marB="0" anchor="ctr">
                    <a:solidFill>
                      <a:srgbClr val="DE8A6C"/>
                    </a:solidFill>
                  </a:tcPr>
                </a:tc>
                <a:tc>
                  <a:txBody>
                    <a:bodyPr/>
                    <a:lstStyle/>
                    <a:p>
                      <a:pPr marL="207450" indent="-171450" algn="l">
                        <a:spcAft>
                          <a:spcPts val="300"/>
                        </a:spcAft>
                        <a:buFont typeface="Arial" panose="020B0604020202020204" pitchFamily="34" charset="0"/>
                        <a:buChar char="•"/>
                      </a:pPr>
                      <a:r>
                        <a:rPr lang="en-AU" sz="1100" dirty="0"/>
                        <a:t>Ask recipient to reflect on the feedback</a:t>
                      </a:r>
                      <a:r>
                        <a:rPr lang="en-AU" sz="1100" baseline="0" dirty="0"/>
                        <a:t> </a:t>
                      </a:r>
                      <a:r>
                        <a:rPr lang="en-AU" sz="1100" dirty="0"/>
                        <a:t>and confirm whether he/she is able to commit to actioning</a:t>
                      </a:r>
                      <a:r>
                        <a:rPr lang="en-AU" sz="1100" baseline="0" dirty="0"/>
                        <a:t> it</a:t>
                      </a:r>
                      <a:endParaRPr lang="en-AU" sz="1100" dirty="0"/>
                    </a:p>
                    <a:p>
                      <a:pPr marL="207450" indent="-171450" algn="l">
                        <a:spcAft>
                          <a:spcPts val="300"/>
                        </a:spcAft>
                        <a:buFont typeface="Arial" panose="020B0604020202020204" pitchFamily="34" charset="0"/>
                        <a:buChar char="•"/>
                      </a:pPr>
                      <a:r>
                        <a:rPr lang="en-AU" sz="1100" dirty="0"/>
                        <a:t>Discuss the consequences if the recipient</a:t>
                      </a:r>
                      <a:r>
                        <a:rPr lang="en-AU" sz="1100" baseline="0" dirty="0"/>
                        <a:t> </a:t>
                      </a:r>
                      <a:r>
                        <a:rPr lang="en-AU" sz="1100" dirty="0"/>
                        <a:t>does not commit to improving</a:t>
                      </a:r>
                    </a:p>
                  </a:txBody>
                  <a:tcPr marL="22705" marR="22705" marT="0" marB="0"/>
                </a:tc>
                <a:tc>
                  <a:txBody>
                    <a:bodyPr/>
                    <a:lstStyle/>
                    <a:p>
                      <a:pPr marL="207450" marR="0" indent="-171450" algn="l" defTabSz="504957"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AU" sz="1100" dirty="0"/>
                        <a:t>Overlook the recipient’s indifference toward the feedback</a:t>
                      </a:r>
                    </a:p>
                    <a:p>
                      <a:pPr marL="207450" marR="0" indent="-171450" algn="l" defTabSz="504957"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AU" sz="1100" dirty="0"/>
                        <a:t>Judge or lose patience with the</a:t>
                      </a:r>
                      <a:r>
                        <a:rPr lang="en-AU" sz="1100" baseline="0" dirty="0"/>
                        <a:t> other person</a:t>
                      </a:r>
                      <a:endParaRPr lang="en-AU" sz="1100" dirty="0"/>
                    </a:p>
                    <a:p>
                      <a:pPr marL="171450" indent="-171450" algn="l">
                        <a:spcAft>
                          <a:spcPts val="300"/>
                        </a:spcAft>
                        <a:buFont typeface="Arial" panose="020B0604020202020204" pitchFamily="34" charset="0"/>
                        <a:buChar char="•"/>
                      </a:pPr>
                      <a:endParaRPr lang="en-AU" sz="1100" dirty="0"/>
                    </a:p>
                  </a:txBody>
                  <a:tcPr marL="22705" marR="22705" marT="0" marB="0"/>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1972498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10639</TotalTime>
  <Words>720</Words>
  <Application>Microsoft Macintosh PowerPoint</Application>
  <PresentationFormat>A4 Paper (210x297 mm)</PresentationFormat>
  <Paragraphs>69</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Calibri</vt:lpstr>
      <vt:lpstr>Calibri Light</vt:lpstr>
      <vt:lpstr>MillerBanner Black</vt:lpstr>
      <vt:lpstr>MillerBanner Roman</vt:lpstr>
      <vt:lpstr>Times New Roman</vt:lpstr>
      <vt:lpstr>Arial</vt:lpstr>
      <vt:lpstr>Office Theme</vt:lpstr>
      <vt:lpstr>Managing Difficult Conversations</vt:lpstr>
      <vt:lpstr>Dealing With Tricky Reactions to Feedback </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AGILITY &amp; RESILIENCE</dc:title>
  <dc:creator>Sharon Adams</dc:creator>
  <cp:lastModifiedBy>GAVIN MORSE</cp:lastModifiedBy>
  <cp:revision>189</cp:revision>
  <cp:lastPrinted>2017-08-25T02:46:47Z</cp:lastPrinted>
  <dcterms:created xsi:type="dcterms:W3CDTF">2016-04-06T11:41:11Z</dcterms:created>
  <dcterms:modified xsi:type="dcterms:W3CDTF">2017-09-26T03:04:25Z</dcterms:modified>
</cp:coreProperties>
</file>