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11" r:id="rId2"/>
  </p:sldIdLst>
  <p:sldSz cx="9906000" cy="6858000" type="A4"/>
  <p:notesSz cx="6865938" cy="954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abel Smit" initials="IS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8A6C"/>
    <a:srgbClr val="EFA799"/>
    <a:srgbClr val="E2987E"/>
    <a:srgbClr val="856451"/>
    <a:srgbClr val="E95130"/>
    <a:srgbClr val="ECBDAC"/>
    <a:srgbClr val="F8ADA0"/>
    <a:srgbClr val="F9E4CF"/>
    <a:srgbClr val="7F7F7F"/>
    <a:srgbClr val="E26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77244" autoAdjust="0"/>
  </p:normalViewPr>
  <p:slideViewPr>
    <p:cSldViewPr snapToGrid="0" snapToObjects="1">
      <p:cViewPr>
        <p:scale>
          <a:sx n="113" d="100"/>
          <a:sy n="113" d="100"/>
        </p:scale>
        <p:origin x="1184" y="1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78701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478701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r">
              <a:defRPr sz="1200"/>
            </a:lvl1pPr>
          </a:lstStyle>
          <a:p>
            <a:fld id="{2BC31DEB-6978-E647-822A-B71C6741FE5E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1192213"/>
            <a:ext cx="4651375" cy="3221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744" tIns="46872" rIns="93744" bIns="4687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</p:spPr>
        <p:txBody>
          <a:bodyPr vert="horz" lIns="93744" tIns="46872" rIns="93744" bIns="4687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062176"/>
            <a:ext cx="2975240" cy="478700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r">
              <a:defRPr sz="1200"/>
            </a:lvl1pPr>
          </a:lstStyle>
          <a:p>
            <a:fld id="{E392FA8F-C82B-CF4D-AE31-B1CB5B78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9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1192213"/>
            <a:ext cx="4651375" cy="3221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2FA8F-C82B-CF4D-AE31-B1CB5B7897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7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C414-9370-5F4F-8F35-B389FACB8751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A472-E14F-CE4F-B77B-D003F7266798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9104-41CA-AC4B-BF45-0A62A92E51AD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7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07D9-BF67-4648-A759-E819C7FBE482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1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D10D-2A85-264B-A6DA-6C48E18D1D5A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9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2691-1507-084D-82BA-7E878476D090}" type="datetime1">
              <a:rPr lang="en-AU" smtClean="0"/>
              <a:t>26/9/17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0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C789-4B8B-9248-A49A-0DBB81EC3CCC}" type="datetime1">
              <a:rPr lang="en-AU" smtClean="0"/>
              <a:t>26/9/17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1B26-228B-DA4A-A02D-B837A13176CA}" type="datetime1">
              <a:rPr lang="en-AU" smtClean="0"/>
              <a:t>26/9/17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9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725E-A075-9D49-8FB3-8D88F97AE107}" type="datetime1">
              <a:rPr lang="en-AU" smtClean="0"/>
              <a:t>26/9/17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9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885F-6A97-A64B-9AAC-45F26900639C}" type="datetime1">
              <a:rPr lang="en-AU" smtClean="0"/>
              <a:t>26/9/17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9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8234-E5E3-7A43-92FE-3EF6774D48C4}" type="datetime1">
              <a:rPr lang="en-AU" smtClean="0"/>
              <a:t>26/9/17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8141-0FF9-794F-AB45-87F1317C0B3D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4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 txBox="1">
            <a:spLocks/>
          </p:cNvSpPr>
          <p:nvPr/>
        </p:nvSpPr>
        <p:spPr>
          <a:xfrm>
            <a:off x="466725" y="148885"/>
            <a:ext cx="8982075" cy="698839"/>
          </a:xfrm>
          <a:prstGeom prst="rect">
            <a:avLst/>
          </a:prstGeom>
        </p:spPr>
        <p:txBody>
          <a:bodyPr vert="horz" lIns="74295" tIns="37148" rIns="74295" bIns="3714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spc="122" dirty="0" smtClean="0">
                <a:solidFill>
                  <a:srgbClr val="856451"/>
                </a:solidFill>
                <a:latin typeface="MillerBanner Roman" panose="02000503080000020003" pitchFamily="2" charset="0"/>
                <a:ea typeface="Arial" charset="0"/>
                <a:cs typeface="Sackers Heavy Gothic"/>
              </a:rPr>
              <a:t>My Five </a:t>
            </a:r>
            <a:r>
              <a:rPr lang="en-US" sz="2000" spc="122" dirty="0">
                <a:solidFill>
                  <a:srgbClr val="856451"/>
                </a:solidFill>
                <a:latin typeface="MillerBanner Roman" panose="02000503080000020003" pitchFamily="2" charset="0"/>
                <a:ea typeface="Arial" charset="0"/>
                <a:cs typeface="Sackers Heavy Gothic"/>
              </a:rPr>
              <a:t>Ways to Wellbeing Action Plan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34888"/>
              </p:ext>
            </p:extLst>
          </p:nvPr>
        </p:nvGraphicFramePr>
        <p:xfrm>
          <a:off x="379638" y="683948"/>
          <a:ext cx="9297100" cy="568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0349"/>
                <a:gridCol w="3068942"/>
                <a:gridCol w="3068942"/>
                <a:gridCol w="1508867"/>
              </a:tblGrid>
              <a:tr h="357399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bg1"/>
                          </a:solidFill>
                          <a:latin typeface="MillerBanner Bold" panose="02000504090000020003" pitchFamily="2" charset="0"/>
                        </a:rPr>
                        <a:t>Way to Wellbeing</a:t>
                      </a:r>
                      <a:r>
                        <a:rPr lang="en-AU" sz="1400" baseline="0" dirty="0" smtClean="0">
                          <a:solidFill>
                            <a:schemeClr val="bg1"/>
                          </a:solidFill>
                          <a:latin typeface="MillerBanner Bold" panose="02000504090000020003" pitchFamily="2" charset="0"/>
                        </a:rPr>
                        <a:t> </a:t>
                      </a:r>
                      <a:endParaRPr lang="en-AU" sz="1400" dirty="0">
                        <a:solidFill>
                          <a:schemeClr val="bg1"/>
                        </a:solidFill>
                        <a:latin typeface="MillerBanner Bold" panose="02000504090000020003" pitchFamily="2" charset="0"/>
                      </a:endParaRPr>
                    </a:p>
                  </a:txBody>
                  <a:tcPr marL="74295" marR="74295" marT="37148" marB="37148" anchor="ctr">
                    <a:solidFill>
                      <a:srgbClr val="DE8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bg1"/>
                          </a:solidFill>
                          <a:latin typeface="MillerBanner Bold" panose="02000504090000020003" pitchFamily="2" charset="0"/>
                        </a:rPr>
                        <a:t>Things</a:t>
                      </a:r>
                      <a:r>
                        <a:rPr lang="en-AU" sz="1400" baseline="0" dirty="0" smtClean="0">
                          <a:solidFill>
                            <a:schemeClr val="bg1"/>
                          </a:solidFill>
                          <a:latin typeface="MillerBanner Bold" panose="02000504090000020003" pitchFamily="2" charset="0"/>
                        </a:rPr>
                        <a:t> I Already Do</a:t>
                      </a:r>
                      <a:endParaRPr lang="en-AU" sz="1400" dirty="0">
                        <a:solidFill>
                          <a:schemeClr val="bg1"/>
                        </a:solidFill>
                        <a:latin typeface="MillerBanner Bold" panose="02000504090000020003" pitchFamily="2" charset="0"/>
                      </a:endParaRPr>
                    </a:p>
                  </a:txBody>
                  <a:tcPr marL="74295" marR="74295" marT="37148" marB="37148" anchor="ctr">
                    <a:solidFill>
                      <a:srgbClr val="DE8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bg1"/>
                          </a:solidFill>
                          <a:latin typeface="MillerBanner Bold" panose="02000504090000020003" pitchFamily="2" charset="0"/>
                        </a:rPr>
                        <a:t>Things I</a:t>
                      </a:r>
                      <a:r>
                        <a:rPr lang="en-AU" sz="1400" baseline="0" dirty="0" smtClean="0">
                          <a:solidFill>
                            <a:schemeClr val="bg1"/>
                          </a:solidFill>
                          <a:latin typeface="MillerBanner Bold" panose="02000504090000020003" pitchFamily="2" charset="0"/>
                        </a:rPr>
                        <a:t> Will</a:t>
                      </a:r>
                      <a:r>
                        <a:rPr lang="en-AU" sz="1400" dirty="0" smtClean="0">
                          <a:solidFill>
                            <a:schemeClr val="bg1"/>
                          </a:solidFill>
                          <a:latin typeface="MillerBanner Bold" panose="02000504090000020003" pitchFamily="2" charset="0"/>
                        </a:rPr>
                        <a:t> Give a Go</a:t>
                      </a:r>
                      <a:endParaRPr lang="en-AU" sz="1400" dirty="0">
                        <a:solidFill>
                          <a:schemeClr val="bg1"/>
                        </a:solidFill>
                        <a:latin typeface="MillerBanner Bold" panose="02000504090000020003" pitchFamily="2" charset="0"/>
                      </a:endParaRPr>
                    </a:p>
                  </a:txBody>
                  <a:tcPr marL="74295" marR="74295" marT="37148" marB="37148" anchor="ctr">
                    <a:solidFill>
                      <a:srgbClr val="DE8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bg1"/>
                          </a:solidFill>
                          <a:latin typeface="MillerBanner Bold" panose="02000504090000020003" pitchFamily="2" charset="0"/>
                        </a:rPr>
                        <a:t>By When</a:t>
                      </a:r>
                      <a:endParaRPr lang="en-AU" sz="1400" dirty="0">
                        <a:solidFill>
                          <a:schemeClr val="bg1"/>
                        </a:solidFill>
                        <a:latin typeface="MillerBanner Bold" panose="02000504090000020003" pitchFamily="2" charset="0"/>
                      </a:endParaRPr>
                    </a:p>
                  </a:txBody>
                  <a:tcPr marL="74295" marR="74295" marT="37148" marB="37148" anchor="ctr">
                    <a:solidFill>
                      <a:srgbClr val="DE8A6C"/>
                    </a:solidFill>
                  </a:tcPr>
                </a:tc>
              </a:tr>
              <a:tr h="1066030"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AU" sz="1200" b="0" dirty="0" smtClean="0">
                          <a:solidFill>
                            <a:srgbClr val="EFA799"/>
                          </a:solidFill>
                          <a:latin typeface="MillerBanner Bold" panose="02000504090000020003" pitchFamily="2" charset="0"/>
                        </a:rPr>
                        <a:t>Connect</a:t>
                      </a:r>
                    </a:p>
                    <a:p>
                      <a:pPr marL="108000" indent="-108000">
                        <a:buFont typeface="Arial" panose="020B0604020202020204" pitchFamily="34" charset="0"/>
                        <a:buChar char="•"/>
                      </a:pPr>
                      <a:r>
                        <a:rPr lang="en-AU" sz="800" b="0" dirty="0" smtClean="0"/>
                        <a:t>Talk and listen</a:t>
                      </a:r>
                    </a:p>
                    <a:p>
                      <a:pPr marL="108000" indent="-108000">
                        <a:buFont typeface="Arial" panose="020B0604020202020204" pitchFamily="34" charset="0"/>
                        <a:buChar char="•"/>
                      </a:pPr>
                      <a:r>
                        <a:rPr lang="en-AU" sz="800" b="0" dirty="0" smtClean="0"/>
                        <a:t>Be there, feel connected</a:t>
                      </a:r>
                    </a:p>
                    <a:p>
                      <a:pPr marL="108000" indent="-108000">
                        <a:buFont typeface="Arial" panose="020B0604020202020204" pitchFamily="34" charset="0"/>
                        <a:buChar char="•"/>
                      </a:pPr>
                      <a:endParaRPr lang="en-AU" sz="800" b="0" dirty="0" smtClean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AU" sz="750" b="0" i="1" dirty="0" smtClean="0"/>
                        <a:t>E.g. ask someone about their</a:t>
                      </a:r>
                      <a:r>
                        <a:rPr lang="en-AU" sz="750" b="0" i="1" baseline="0" dirty="0" smtClean="0"/>
                        <a:t> </a:t>
                      </a:r>
                      <a:r>
                        <a:rPr lang="en-AU" sz="750" b="0" i="1" dirty="0" smtClean="0"/>
                        <a:t>weekend and</a:t>
                      </a:r>
                      <a:r>
                        <a:rPr lang="en-AU" sz="750" b="0" i="1" baseline="0" dirty="0" smtClean="0"/>
                        <a:t> really listen when they tell you, pick up the phone instead of emailing </a:t>
                      </a:r>
                      <a:endParaRPr lang="en-AU" sz="750" b="0" i="1" dirty="0" smtClean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just"/>
                      <a:endParaRPr lang="en-AU" sz="7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just"/>
                      <a:endParaRPr lang="en-AU" sz="8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just"/>
                      <a:endParaRPr lang="en-AU" sz="800" dirty="0"/>
                    </a:p>
                  </a:txBody>
                  <a:tcPr marL="74295" marR="74295" marT="37148" marB="37148" anchor="ctr"/>
                </a:tc>
              </a:tr>
              <a:tr h="1073295"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AU" sz="1200" b="0" dirty="0" smtClean="0">
                          <a:solidFill>
                            <a:srgbClr val="EFA799"/>
                          </a:solidFill>
                          <a:latin typeface="MillerBanner Bold" panose="02000504090000020003" pitchFamily="2" charset="0"/>
                        </a:rPr>
                        <a:t>Be</a:t>
                      </a:r>
                      <a:r>
                        <a:rPr lang="en-AU" sz="1200" b="0" baseline="0" dirty="0" smtClean="0">
                          <a:solidFill>
                            <a:srgbClr val="EFA799"/>
                          </a:solidFill>
                          <a:latin typeface="MillerBanner Bold" panose="02000504090000020003" pitchFamily="2" charset="0"/>
                        </a:rPr>
                        <a:t> Active</a:t>
                      </a:r>
                    </a:p>
                    <a:p>
                      <a:pPr marL="108000" indent="-108000">
                        <a:buFont typeface="Arial" panose="020B0604020202020204" pitchFamily="34" charset="0"/>
                        <a:buChar char="•"/>
                      </a:pPr>
                      <a:r>
                        <a:rPr lang="en-AU" sz="800" b="0" baseline="0" dirty="0" smtClean="0"/>
                        <a:t>Do what you can, enjoy what you do</a:t>
                      </a:r>
                    </a:p>
                    <a:p>
                      <a:pPr marL="108000" indent="-108000">
                        <a:buFont typeface="Arial" panose="020B0604020202020204" pitchFamily="34" charset="0"/>
                        <a:buChar char="•"/>
                      </a:pPr>
                      <a:r>
                        <a:rPr lang="en-AU" sz="800" b="0" baseline="0" dirty="0" smtClean="0"/>
                        <a:t>Move your mood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800" b="0" i="1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750" b="0" i="1" baseline="0" dirty="0" smtClean="0"/>
                        <a:t>E.g. go for a walk at lunchtime, take the stairs not the lift or elevator, stretch throughout the day</a:t>
                      </a:r>
                      <a:endParaRPr lang="en-AU" sz="750" b="0" i="1" dirty="0" smtClean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just"/>
                      <a:endParaRPr lang="en-AU" sz="700" b="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just"/>
                      <a:endParaRPr lang="en-AU" sz="700" b="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just"/>
                      <a:endParaRPr lang="en-AU" sz="700" b="0" dirty="0"/>
                    </a:p>
                  </a:txBody>
                  <a:tcPr marL="74295" marR="74295" marT="37148" marB="37148" anchor="ctr"/>
                </a:tc>
              </a:tr>
              <a:tr h="989928"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AU" sz="1200" b="0" baseline="0" dirty="0" smtClean="0">
                          <a:solidFill>
                            <a:srgbClr val="EFA799"/>
                          </a:solidFill>
                          <a:latin typeface="MillerBanner Bold" panose="02000504090000020003" pitchFamily="2" charset="0"/>
                        </a:rPr>
                        <a:t>Take Notice</a:t>
                      </a:r>
                    </a:p>
                    <a:p>
                      <a:pPr marL="108000" indent="-108000">
                        <a:buFont typeface="Arial" panose="020B0604020202020204" pitchFamily="34" charset="0"/>
                        <a:buChar char="•"/>
                      </a:pPr>
                      <a:r>
                        <a:rPr lang="en-AU" sz="800" b="0" baseline="0" dirty="0" smtClean="0"/>
                        <a:t>Remember the simple things that give you joy</a:t>
                      </a:r>
                    </a:p>
                    <a:p>
                      <a:pPr marL="108000" indent="-108000">
                        <a:buFont typeface="Arial" panose="020B0604020202020204" pitchFamily="34" charset="0"/>
                        <a:buChar char="•"/>
                      </a:pPr>
                      <a:endParaRPr lang="en-AU" sz="800" b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750" b="0" i="1" baseline="0" dirty="0" smtClean="0"/>
                        <a:t>E.g.  Have a ‘clear the clutter’ day, visit a new place for lunch, take a different journey to or from work</a:t>
                      </a:r>
                      <a:endParaRPr lang="en-AU" sz="750" b="0" i="1" dirty="0" smtClean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just"/>
                      <a:endParaRPr lang="en-AU" sz="7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just"/>
                      <a:endParaRPr lang="en-AU" sz="8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just"/>
                      <a:endParaRPr lang="en-AU" sz="800" dirty="0"/>
                    </a:p>
                  </a:txBody>
                  <a:tcPr marL="74295" marR="74295" marT="37148" marB="37148" anchor="ctr"/>
                </a:tc>
              </a:tr>
              <a:tr h="1073295"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AU" sz="1200" b="0" baseline="0" dirty="0" smtClean="0">
                          <a:solidFill>
                            <a:srgbClr val="EFA799"/>
                          </a:solidFill>
                          <a:latin typeface="MillerBanner Bold" panose="02000504090000020003" pitchFamily="2" charset="0"/>
                        </a:rPr>
                        <a:t>Keep Learning</a:t>
                      </a:r>
                    </a:p>
                    <a:p>
                      <a:pPr marL="108000" indent="-108000">
                        <a:buFont typeface="Arial" panose="020B0604020202020204" pitchFamily="34" charset="0"/>
                        <a:buChar char="•"/>
                      </a:pPr>
                      <a:r>
                        <a:rPr lang="en-AU" sz="800" b="0" dirty="0" smtClean="0"/>
                        <a:t>Embrace</a:t>
                      </a:r>
                      <a:r>
                        <a:rPr lang="en-AU" sz="800" b="0" baseline="0" dirty="0" smtClean="0"/>
                        <a:t> new experiences</a:t>
                      </a:r>
                    </a:p>
                    <a:p>
                      <a:pPr marL="108000" indent="-108000">
                        <a:buFont typeface="Arial" panose="020B0604020202020204" pitchFamily="34" charset="0"/>
                        <a:buChar char="•"/>
                      </a:pPr>
                      <a:r>
                        <a:rPr lang="en-AU" sz="800" b="0" baseline="0" dirty="0" smtClean="0"/>
                        <a:t>See opportunities</a:t>
                      </a:r>
                    </a:p>
                    <a:p>
                      <a:pPr marL="108000" indent="-108000">
                        <a:buFont typeface="Arial" panose="020B0604020202020204" pitchFamily="34" charset="0"/>
                        <a:buChar char="•"/>
                      </a:pPr>
                      <a:r>
                        <a:rPr lang="en-AU" sz="800" b="0" baseline="0" dirty="0" smtClean="0"/>
                        <a:t>Surprise yourself</a:t>
                      </a:r>
                      <a:endParaRPr lang="en-AU" sz="800" b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800" b="1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750" b="0" i="1" dirty="0" smtClean="0"/>
                        <a:t>E.g. research something you’ve always</a:t>
                      </a:r>
                      <a:r>
                        <a:rPr lang="en-AU" sz="750" b="0" i="1" baseline="0" dirty="0" smtClean="0"/>
                        <a:t> wondered about, learn a new word, sign up for a class</a:t>
                      </a:r>
                      <a:endParaRPr lang="en-AU" sz="750" b="0" i="1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just"/>
                      <a:endParaRPr lang="en-AU" sz="7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just"/>
                      <a:endParaRPr lang="en-AU" sz="7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just"/>
                      <a:endParaRPr lang="en-AU" sz="700" dirty="0"/>
                    </a:p>
                  </a:txBody>
                  <a:tcPr marL="74295" marR="74295" marT="37148" marB="37148" anchor="ctr"/>
                </a:tc>
              </a:tr>
              <a:tr h="989928"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AU" sz="1200" b="0" baseline="0" dirty="0" smtClean="0">
                          <a:solidFill>
                            <a:srgbClr val="EFA799"/>
                          </a:solidFill>
                          <a:latin typeface="MillerBanner Bold" panose="02000504090000020003" pitchFamily="2" charset="0"/>
                        </a:rPr>
                        <a:t>Give</a:t>
                      </a:r>
                    </a:p>
                    <a:p>
                      <a:pPr marL="108000" indent="-108000">
                        <a:buFont typeface="Arial" panose="020B0604020202020204" pitchFamily="34" charset="0"/>
                        <a:buChar char="•"/>
                      </a:pPr>
                      <a:r>
                        <a:rPr lang="en-AU" sz="800" b="0" dirty="0" smtClean="0"/>
                        <a:t>Your</a:t>
                      </a:r>
                      <a:r>
                        <a:rPr lang="en-AU" sz="800" b="0" baseline="0" dirty="0" smtClean="0"/>
                        <a:t> time, your words, your presence</a:t>
                      </a:r>
                    </a:p>
                    <a:p>
                      <a:pPr marL="108000" indent="-108000">
                        <a:buFont typeface="Arial" panose="020B0604020202020204" pitchFamily="34" charset="0"/>
                        <a:buChar char="•"/>
                      </a:pPr>
                      <a:endParaRPr lang="en-AU" sz="800" b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750" b="0" i="1" baseline="0" dirty="0" smtClean="0"/>
                        <a:t>E.g. Say ‘thank you’ at least three times a day, volunteer for a cause that is important to you</a:t>
                      </a:r>
                      <a:endParaRPr lang="en-AU" sz="750" b="0" i="1" dirty="0" smtClean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just"/>
                      <a:endParaRPr lang="en-AU" sz="7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just"/>
                      <a:endParaRPr lang="en-AU" sz="7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just"/>
                      <a:endParaRPr lang="en-AU" sz="700" dirty="0"/>
                    </a:p>
                  </a:txBody>
                  <a:tcPr marL="74295" marR="74295" marT="37148" marB="37148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79639" y="6520717"/>
            <a:ext cx="4953000" cy="2077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700" dirty="0" smtClean="0"/>
              <a:t>For more information visit http</a:t>
            </a:r>
            <a:r>
              <a:rPr lang="en-AU" sz="700" dirty="0"/>
              <a:t>://neweconomics.org/2008/10/five-ways-to-wellbeing-the-evidence/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77" y="6513532"/>
            <a:ext cx="857904" cy="24511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062" y="103729"/>
            <a:ext cx="646707" cy="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10717</TotalTime>
  <Words>194</Words>
  <Application>Microsoft Macintosh PowerPoint</Application>
  <PresentationFormat>A4 Paper (210x297 mm)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MillerBanner Bold</vt:lpstr>
      <vt:lpstr>MillerBanner Roman</vt:lpstr>
      <vt:lpstr>Sackers Heavy Gothic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AGILITY &amp; RESILIENCE</dc:title>
  <dc:creator>Sharon Adams</dc:creator>
  <cp:lastModifiedBy>GAVIN MORSE</cp:lastModifiedBy>
  <cp:revision>213</cp:revision>
  <cp:lastPrinted>2017-06-06T12:04:57Z</cp:lastPrinted>
  <dcterms:created xsi:type="dcterms:W3CDTF">2016-04-06T11:41:11Z</dcterms:created>
  <dcterms:modified xsi:type="dcterms:W3CDTF">2017-09-26T01:59:19Z</dcterms:modified>
</cp:coreProperties>
</file>