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
  </p:notesMasterIdLst>
  <p:sldIdLst>
    <p:sldId id="305" r:id="rId2"/>
    <p:sldId id="306" r:id="rId3"/>
  </p:sldIdLst>
  <p:sldSz cx="6858000" cy="9906000" type="A4"/>
  <p:notesSz cx="6808788"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8A6C"/>
    <a:srgbClr val="DE8D72"/>
    <a:srgbClr val="F6B69F"/>
    <a:srgbClr val="F9C9B8"/>
    <a:srgbClr val="E95130"/>
    <a:srgbClr val="856451"/>
    <a:srgbClr val="ECBDAC"/>
    <a:srgbClr val="E2987E"/>
    <a:srgbClr val="F9E4CF"/>
    <a:srgbClr val="F8AD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8" autoAdjust="0"/>
    <p:restoredTop sz="93590" autoAdjust="0"/>
  </p:normalViewPr>
  <p:slideViewPr>
    <p:cSldViewPr snapToGrid="0" snapToObjects="1">
      <p:cViewPr>
        <p:scale>
          <a:sx n="84" d="100"/>
          <a:sy n="84" d="100"/>
        </p:scale>
        <p:origin x="2960" y="144"/>
      </p:cViewPr>
      <p:guideLst>
        <p:guide orient="horz" pos="3120"/>
        <p:guide pos="2160"/>
      </p:guideLst>
    </p:cSldViewPr>
  </p:slideViewPr>
  <p:notesTextViewPr>
    <p:cViewPr>
      <p:scale>
        <a:sx n="1" d="1"/>
        <a:sy n="1" d="1"/>
      </p:scale>
      <p:origin x="0" y="0"/>
    </p:cViewPr>
  </p:notesTextViewPr>
  <p:sorterViewPr>
    <p:cViewPr>
      <p:scale>
        <a:sx n="160" d="100"/>
        <a:sy n="16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853"/>
          </a:xfrm>
          <a:prstGeom prst="rect">
            <a:avLst/>
          </a:prstGeom>
        </p:spPr>
        <p:txBody>
          <a:bodyPr vert="horz" lIns="93744" tIns="46872" rIns="93744" bIns="46872" rtlCol="0"/>
          <a:lstStyle>
            <a:lvl1pPr algn="l">
              <a:defRPr sz="1200"/>
            </a:lvl1pPr>
          </a:lstStyle>
          <a:p>
            <a:endParaRPr lang="en-US"/>
          </a:p>
        </p:txBody>
      </p:sp>
      <p:sp>
        <p:nvSpPr>
          <p:cNvPr id="3" name="Date Placeholder 2"/>
          <p:cNvSpPr>
            <a:spLocks noGrp="1"/>
          </p:cNvSpPr>
          <p:nvPr>
            <p:ph type="dt" idx="1"/>
          </p:nvPr>
        </p:nvSpPr>
        <p:spPr>
          <a:xfrm>
            <a:off x="3856737" y="0"/>
            <a:ext cx="2950475" cy="498853"/>
          </a:xfrm>
          <a:prstGeom prst="rect">
            <a:avLst/>
          </a:prstGeom>
        </p:spPr>
        <p:txBody>
          <a:bodyPr vert="horz" lIns="93744" tIns="46872" rIns="93744" bIns="46872" rtlCol="0"/>
          <a:lstStyle>
            <a:lvl1pPr algn="r">
              <a:defRPr sz="1200"/>
            </a:lvl1pPr>
          </a:lstStyle>
          <a:p>
            <a:fld id="{2BC31DEB-6978-E647-822A-B71C6741FE5E}" type="datetimeFigureOut">
              <a:rPr lang="en-US" smtClean="0"/>
              <a:t>9/26/17</a:t>
            </a:fld>
            <a:endParaRPr lang="en-US"/>
          </a:p>
        </p:txBody>
      </p:sp>
      <p:sp>
        <p:nvSpPr>
          <p:cNvPr id="4" name="Slide Image Placeholder 3"/>
          <p:cNvSpPr>
            <a:spLocks noGrp="1" noRot="1" noChangeAspect="1"/>
          </p:cNvSpPr>
          <p:nvPr>
            <p:ph type="sldImg" idx="2"/>
          </p:nvPr>
        </p:nvSpPr>
        <p:spPr>
          <a:xfrm>
            <a:off x="2243138" y="1243013"/>
            <a:ext cx="2324100" cy="3355975"/>
          </a:xfrm>
          <a:prstGeom prst="rect">
            <a:avLst/>
          </a:prstGeom>
          <a:noFill/>
          <a:ln w="12700">
            <a:solidFill>
              <a:prstClr val="black"/>
            </a:solidFill>
          </a:ln>
        </p:spPr>
        <p:txBody>
          <a:bodyPr vert="horz" lIns="93744" tIns="46872" rIns="93744" bIns="46872" rtlCol="0" anchor="ctr"/>
          <a:lstStyle/>
          <a:p>
            <a:endParaRPr lang="en-US"/>
          </a:p>
        </p:txBody>
      </p:sp>
      <p:sp>
        <p:nvSpPr>
          <p:cNvPr id="5" name="Notes Placeholder 4"/>
          <p:cNvSpPr>
            <a:spLocks noGrp="1"/>
          </p:cNvSpPr>
          <p:nvPr>
            <p:ph type="body" sz="quarter" idx="3"/>
          </p:nvPr>
        </p:nvSpPr>
        <p:spPr>
          <a:xfrm>
            <a:off x="680879" y="4784834"/>
            <a:ext cx="5447030" cy="3914865"/>
          </a:xfrm>
          <a:prstGeom prst="rect">
            <a:avLst/>
          </a:prstGeom>
        </p:spPr>
        <p:txBody>
          <a:bodyPr vert="horz" lIns="93744" tIns="46872" rIns="93744" bIns="4687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3662"/>
            <a:ext cx="2950475" cy="498852"/>
          </a:xfrm>
          <a:prstGeom prst="rect">
            <a:avLst/>
          </a:prstGeom>
        </p:spPr>
        <p:txBody>
          <a:bodyPr vert="horz" lIns="93744" tIns="46872" rIns="93744" bIns="46872"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3662"/>
            <a:ext cx="2950475" cy="498852"/>
          </a:xfrm>
          <a:prstGeom prst="rect">
            <a:avLst/>
          </a:prstGeom>
        </p:spPr>
        <p:txBody>
          <a:bodyPr vert="horz" lIns="93744" tIns="46872" rIns="93744" bIns="46872" rtlCol="0" anchor="b"/>
          <a:lstStyle>
            <a:lvl1pPr algn="r">
              <a:defRPr sz="1200"/>
            </a:lvl1pPr>
          </a:lstStyle>
          <a:p>
            <a:fld id="{E392FA8F-C82B-CF4D-AE31-B1CB5B789770}" type="slidenum">
              <a:rPr lang="en-US" smtClean="0"/>
              <a:t>‹#›</a:t>
            </a:fld>
            <a:endParaRPr lang="en-US"/>
          </a:p>
        </p:txBody>
      </p:sp>
    </p:spTree>
    <p:extLst>
      <p:ext uri="{BB962C8B-B14F-4D97-AF65-F5344CB8AC3E}">
        <p14:creationId xmlns:p14="http://schemas.microsoft.com/office/powerpoint/2010/main" val="1656094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1</a:t>
            </a:fld>
            <a:endParaRPr lang="en-US"/>
          </a:p>
        </p:txBody>
      </p:sp>
    </p:spTree>
    <p:extLst>
      <p:ext uri="{BB962C8B-B14F-4D97-AF65-F5344CB8AC3E}">
        <p14:creationId xmlns:p14="http://schemas.microsoft.com/office/powerpoint/2010/main" val="282359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E392FA8F-C82B-CF4D-AE31-B1CB5B789770}" type="slidenum">
              <a:rPr lang="en-US" smtClean="0"/>
              <a:t>2</a:t>
            </a:fld>
            <a:endParaRPr lang="en-US"/>
          </a:p>
        </p:txBody>
      </p:sp>
    </p:spTree>
    <p:extLst>
      <p:ext uri="{BB962C8B-B14F-4D97-AF65-F5344CB8AC3E}">
        <p14:creationId xmlns:p14="http://schemas.microsoft.com/office/powerpoint/2010/main" val="385717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745C414-9370-5F4F-8F35-B389FACB8751}"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4060502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AA1A472-E14F-CE4F-B77B-D003F7266798}"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29956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9B9104-41CA-AC4B-BF45-0A62A92E51AD}"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969568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F607D9-BF67-4648-A759-E819C7FBE482}"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177073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E1D10D-2A85-264B-A6DA-6C48E18D1D5A}" type="datetime1">
              <a:rPr lang="en-AU" smtClean="0"/>
              <a:t>26/9/17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55194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FD12691-1507-084D-82BA-7E878476D090}"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989291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7BC789-4B8B-9248-A49A-0DBB81EC3CCC}" type="datetime1">
              <a:rPr lang="en-AU" smtClean="0"/>
              <a:t>26/9/17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1659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8B61B26-228B-DA4A-A02D-B837A13176CA}" type="datetime1">
              <a:rPr lang="en-AU" smtClean="0"/>
              <a:t>26/9/17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66782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F8725E-A075-9D49-8FB3-8D88F97AE107}" type="datetime1">
              <a:rPr lang="en-AU" smtClean="0"/>
              <a:t>26/9/17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278852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F2885F-6A97-A64B-9AAC-45F26900639C}"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1676803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08234-E5E3-7A43-92FE-3EF6774D48C4}" type="datetime1">
              <a:rPr lang="en-AU" smtClean="0"/>
              <a:t>26/9/17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ECAD8E-F57B-6C48-B537-FB019C8C9CB0}" type="slidenum">
              <a:rPr lang="en-US" smtClean="0"/>
              <a:t>‹#›</a:t>
            </a:fld>
            <a:endParaRPr lang="en-US"/>
          </a:p>
        </p:txBody>
      </p:sp>
    </p:spTree>
    <p:extLst>
      <p:ext uri="{BB962C8B-B14F-4D97-AF65-F5344CB8AC3E}">
        <p14:creationId xmlns:p14="http://schemas.microsoft.com/office/powerpoint/2010/main" val="35198588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B4908141-0FF9-794F-AB45-87F1317C0B3D}" type="datetime1">
              <a:rPr lang="en-AU" smtClean="0"/>
              <a:t>26/9/17</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14ECAD8E-F57B-6C48-B537-FB019C8C9CB0}" type="slidenum">
              <a:rPr lang="en-US" smtClean="0"/>
              <a:t>‹#›</a:t>
            </a:fld>
            <a:endParaRPr lang="en-US"/>
          </a:p>
        </p:txBody>
      </p:sp>
    </p:spTree>
    <p:extLst>
      <p:ext uri="{BB962C8B-B14F-4D97-AF65-F5344CB8AC3E}">
        <p14:creationId xmlns:p14="http://schemas.microsoft.com/office/powerpoint/2010/main" val="29682222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3.jpeg"/><Relationship Id="rId6"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4" Type="http://schemas.openxmlformats.org/officeDocument/2006/relationships/image" Target="../media/image3.jpeg"/><Relationship Id="rId5" Type="http://schemas.microsoft.com/office/2007/relationships/hdphoto" Target="../media/hdphoto1.wdp"/><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27" name="TextBox 26"/>
          <p:cNvSpPr txBox="1"/>
          <p:nvPr/>
        </p:nvSpPr>
        <p:spPr>
          <a:xfrm>
            <a:off x="275270" y="825633"/>
            <a:ext cx="6054231" cy="2831544"/>
          </a:xfrm>
          <a:prstGeom prst="rect">
            <a:avLst/>
          </a:prstGeom>
          <a:noFill/>
        </p:spPr>
        <p:txBody>
          <a:bodyPr wrap="square" rtlCol="0">
            <a:spAutoFit/>
          </a:bodyPr>
          <a:lstStyle/>
          <a:p>
            <a:pPr algn="just">
              <a:spcAft>
                <a:spcPts val="600"/>
              </a:spcAft>
            </a:pPr>
            <a:r>
              <a:rPr lang="en-AU" sz="1100" dirty="0" smtClean="0">
                <a:solidFill>
                  <a:schemeClr val="tx1">
                    <a:lumMod val="75000"/>
                    <a:lumOff val="25000"/>
                  </a:schemeClr>
                </a:solidFill>
                <a:latin typeface="Calibri" charset="0"/>
                <a:ea typeface="Calibri" charset="0"/>
                <a:cs typeface="Calibri" charset="0"/>
              </a:rPr>
              <a:t>This activity is designed to help you think about the </a:t>
            </a:r>
            <a:r>
              <a:rPr lang="en-AU" sz="1100" dirty="0" smtClean="0">
                <a:solidFill>
                  <a:schemeClr val="tx1">
                    <a:lumMod val="75000"/>
                    <a:lumOff val="25000"/>
                  </a:schemeClr>
                </a:solidFill>
                <a:latin typeface="Calibri" charset="0"/>
                <a:ea typeface="Calibri" charset="0"/>
                <a:cs typeface="Calibri" charset="0"/>
              </a:rPr>
              <a:t>stakeholders who will be effected by a specific change initiative you or your team might be planning. First, consider the typical reactions towards change, as well as the level of impact the change will have on the stakeholders effected. </a:t>
            </a:r>
          </a:p>
          <a:p>
            <a:pPr algn="just">
              <a:spcAft>
                <a:spcPts val="600"/>
              </a:spcAft>
            </a:pPr>
            <a:r>
              <a:rPr lang="en-AU" sz="1100" dirty="0" smtClean="0">
                <a:solidFill>
                  <a:schemeClr val="tx1">
                    <a:lumMod val="75000"/>
                    <a:lumOff val="25000"/>
                  </a:schemeClr>
                </a:solidFill>
                <a:latin typeface="Calibri" charset="0"/>
                <a:ea typeface="Calibri" charset="0"/>
                <a:cs typeface="Calibri" charset="0"/>
              </a:rPr>
              <a:t>Your stakeholder’s reactions will likely fall into one of three categories:</a:t>
            </a:r>
          </a:p>
          <a:p>
            <a:pPr>
              <a:spcAft>
                <a:spcPts val="600"/>
              </a:spcAft>
            </a:pPr>
            <a:r>
              <a:rPr lang="en-AU" sz="1100" b="1" dirty="0" smtClean="0">
                <a:solidFill>
                  <a:srgbClr val="DE8D72"/>
                </a:solidFill>
                <a:latin typeface="Calibri" charset="0"/>
                <a:ea typeface="Calibri" charset="0"/>
                <a:cs typeface="Calibri" charset="0"/>
              </a:rPr>
              <a:t>1. Opponents </a:t>
            </a:r>
            <a:r>
              <a:rPr lang="en-AU" sz="1100" dirty="0" smtClean="0">
                <a:solidFill>
                  <a:schemeClr val="tx1">
                    <a:lumMod val="75000"/>
                    <a:lumOff val="25000"/>
                  </a:schemeClr>
                </a:solidFill>
                <a:latin typeface="Calibri" charset="0"/>
                <a:ea typeface="Calibri" charset="0"/>
                <a:cs typeface="Calibri" charset="0"/>
              </a:rPr>
              <a:t>are against the change, and will need a lot of support and buy-in to come on board.</a:t>
            </a:r>
            <a:endParaRPr lang="en-AU" sz="1100" b="1" dirty="0" smtClean="0">
              <a:solidFill>
                <a:schemeClr val="tx1">
                  <a:lumMod val="75000"/>
                  <a:lumOff val="25000"/>
                </a:schemeClr>
              </a:solidFill>
              <a:latin typeface="Calibri" charset="0"/>
              <a:ea typeface="Calibri" charset="0"/>
              <a:cs typeface="Calibri" charset="0"/>
            </a:endParaRPr>
          </a:p>
          <a:p>
            <a:pPr>
              <a:spcAft>
                <a:spcPts val="600"/>
              </a:spcAft>
            </a:pPr>
            <a:r>
              <a:rPr lang="en-AU" sz="1100" b="1" dirty="0" smtClean="0">
                <a:solidFill>
                  <a:srgbClr val="DE8D72"/>
                </a:solidFill>
                <a:latin typeface="Calibri" charset="0"/>
                <a:ea typeface="Calibri" charset="0"/>
                <a:cs typeface="Calibri" charset="0"/>
              </a:rPr>
              <a:t>2. Followers </a:t>
            </a:r>
            <a:r>
              <a:rPr lang="en-AU" sz="1100" dirty="0" smtClean="0">
                <a:solidFill>
                  <a:schemeClr val="tx1">
                    <a:lumMod val="75000"/>
                    <a:lumOff val="25000"/>
                  </a:schemeClr>
                </a:solidFill>
                <a:latin typeface="Calibri" charset="0"/>
                <a:ea typeface="Calibri" charset="0"/>
                <a:cs typeface="Calibri" charset="0"/>
              </a:rPr>
              <a:t>may feel indifferent towards the change, and will likely go along with it. </a:t>
            </a:r>
          </a:p>
          <a:p>
            <a:pPr>
              <a:spcAft>
                <a:spcPts val="600"/>
              </a:spcAft>
            </a:pPr>
            <a:r>
              <a:rPr lang="en-AU" sz="1100" b="1" dirty="0" smtClean="0">
                <a:solidFill>
                  <a:srgbClr val="DE8D72"/>
                </a:solidFill>
                <a:latin typeface="Calibri" charset="0"/>
                <a:ea typeface="Calibri" charset="0"/>
                <a:cs typeface="Calibri" charset="0"/>
              </a:rPr>
              <a:t>3. Enthusiasts </a:t>
            </a:r>
            <a:r>
              <a:rPr lang="en-AU" sz="1100" dirty="0" smtClean="0">
                <a:solidFill>
                  <a:schemeClr val="tx1">
                    <a:lumMod val="75000"/>
                    <a:lumOff val="25000"/>
                  </a:schemeClr>
                </a:solidFill>
                <a:latin typeface="Calibri" charset="0"/>
                <a:ea typeface="Calibri" charset="0"/>
                <a:cs typeface="Calibri" charset="0"/>
              </a:rPr>
              <a:t>are positive about the change, and can help spread and promote the benefits of your initiative. </a:t>
            </a:r>
            <a:endParaRPr lang="en-AU" sz="1100" dirty="0" smtClean="0">
              <a:solidFill>
                <a:schemeClr val="tx1">
                  <a:lumMod val="75000"/>
                  <a:lumOff val="25000"/>
                </a:schemeClr>
              </a:solidFill>
              <a:latin typeface="Calibri" charset="0"/>
              <a:ea typeface="Calibri" charset="0"/>
              <a:cs typeface="Calibri" charset="0"/>
            </a:endParaRPr>
          </a:p>
          <a:p>
            <a:pPr algn="just">
              <a:spcAft>
                <a:spcPts val="600"/>
              </a:spcAft>
            </a:pPr>
            <a:r>
              <a:rPr lang="en-AU" sz="1100" dirty="0" smtClean="0">
                <a:solidFill>
                  <a:schemeClr val="tx1">
                    <a:lumMod val="75000"/>
                    <a:lumOff val="25000"/>
                  </a:schemeClr>
                </a:solidFill>
                <a:latin typeface="Calibri" charset="0"/>
                <a:ea typeface="Calibri" charset="0"/>
                <a:cs typeface="Calibri" charset="0"/>
              </a:rPr>
              <a:t> It’s also important </a:t>
            </a:r>
            <a:r>
              <a:rPr lang="en-AU" sz="1100" dirty="0" smtClean="0">
                <a:solidFill>
                  <a:schemeClr val="tx1">
                    <a:lumMod val="75000"/>
                    <a:lumOff val="25000"/>
                  </a:schemeClr>
                </a:solidFill>
                <a:latin typeface="Calibri" charset="0"/>
                <a:ea typeface="Calibri" charset="0"/>
                <a:cs typeface="Calibri" charset="0"/>
              </a:rPr>
              <a:t>to consider how effected by the change these stakeholders are.</a:t>
            </a:r>
          </a:p>
          <a:p>
            <a:pPr algn="just">
              <a:spcAft>
                <a:spcPts val="600"/>
              </a:spcAft>
            </a:pPr>
            <a:r>
              <a:rPr lang="en-AU" sz="1100" dirty="0" smtClean="0">
                <a:solidFill>
                  <a:schemeClr val="tx1">
                    <a:lumMod val="75000"/>
                    <a:lumOff val="25000"/>
                  </a:schemeClr>
                </a:solidFill>
                <a:latin typeface="Calibri" charset="0"/>
                <a:ea typeface="Calibri" charset="0"/>
                <a:cs typeface="Calibri" charset="0"/>
              </a:rPr>
              <a:t>Consider your stakeholders, </a:t>
            </a:r>
            <a:r>
              <a:rPr lang="en-AU" sz="1100" dirty="0">
                <a:solidFill>
                  <a:schemeClr val="tx1">
                    <a:lumMod val="75000"/>
                    <a:lumOff val="25000"/>
                  </a:schemeClr>
                </a:solidFill>
                <a:latin typeface="Calibri" charset="0"/>
                <a:ea typeface="Calibri" charset="0"/>
                <a:cs typeface="Calibri" charset="0"/>
              </a:rPr>
              <a:t>t</a:t>
            </a:r>
            <a:r>
              <a:rPr lang="en-AU" sz="1100" dirty="0" smtClean="0">
                <a:solidFill>
                  <a:schemeClr val="tx1">
                    <a:lumMod val="75000"/>
                    <a:lumOff val="25000"/>
                  </a:schemeClr>
                </a:solidFill>
                <a:latin typeface="Calibri" charset="0"/>
                <a:ea typeface="Calibri" charset="0"/>
                <a:cs typeface="Calibri" charset="0"/>
              </a:rPr>
              <a:t>his </a:t>
            </a:r>
            <a:r>
              <a:rPr lang="en-AU" sz="1100" dirty="0" smtClean="0">
                <a:solidFill>
                  <a:schemeClr val="tx1">
                    <a:lumMod val="75000"/>
                    <a:lumOff val="25000"/>
                  </a:schemeClr>
                </a:solidFill>
                <a:latin typeface="Calibri" charset="0"/>
                <a:ea typeface="Calibri" charset="0"/>
                <a:cs typeface="Calibri" charset="0"/>
              </a:rPr>
              <a:t>could be specific team members, suppliers, customers, or other departments. </a:t>
            </a:r>
            <a:r>
              <a:rPr lang="en-AU" sz="1100" dirty="0" smtClean="0">
                <a:solidFill>
                  <a:schemeClr val="tx1">
                    <a:lumMod val="75000"/>
                    <a:lumOff val="25000"/>
                  </a:schemeClr>
                </a:solidFill>
                <a:latin typeface="Calibri" charset="0"/>
                <a:ea typeface="Calibri" charset="0"/>
                <a:cs typeface="Calibri" charset="0"/>
              </a:rPr>
              <a:t>Where </a:t>
            </a:r>
            <a:r>
              <a:rPr lang="en-AU" sz="1100" dirty="0" smtClean="0">
                <a:solidFill>
                  <a:schemeClr val="tx1">
                    <a:lumMod val="75000"/>
                    <a:lumOff val="25000"/>
                  </a:schemeClr>
                </a:solidFill>
                <a:latin typeface="Calibri" charset="0"/>
                <a:ea typeface="Calibri" charset="0"/>
                <a:cs typeface="Calibri" charset="0"/>
              </a:rPr>
              <a:t>do they sit on the stakeholder map below? </a:t>
            </a:r>
          </a:p>
          <a:p>
            <a:pPr algn="just">
              <a:spcAft>
                <a:spcPts val="600"/>
              </a:spcAft>
            </a:pPr>
            <a:r>
              <a:rPr lang="en-AU" sz="1100" b="1" dirty="0" smtClean="0">
                <a:solidFill>
                  <a:srgbClr val="DE8A6C"/>
                </a:solidFill>
                <a:latin typeface="Calibri" charset="0"/>
                <a:ea typeface="Calibri" charset="0"/>
                <a:cs typeface="Calibri" charset="0"/>
              </a:rPr>
              <a:t>For Example: </a:t>
            </a:r>
            <a:r>
              <a:rPr lang="en-AU" sz="1100" dirty="0">
                <a:solidFill>
                  <a:schemeClr val="tx1">
                    <a:lumMod val="75000"/>
                    <a:lumOff val="25000"/>
                  </a:schemeClr>
                </a:solidFill>
                <a:latin typeface="Calibri" charset="0"/>
                <a:ea typeface="Calibri" charset="0"/>
                <a:cs typeface="Calibri" charset="0"/>
              </a:rPr>
              <a:t>S</a:t>
            </a:r>
            <a:r>
              <a:rPr lang="en-AU" sz="1100" dirty="0" smtClean="0">
                <a:solidFill>
                  <a:schemeClr val="tx1">
                    <a:lumMod val="75000"/>
                    <a:lumOff val="25000"/>
                  </a:schemeClr>
                </a:solidFill>
                <a:latin typeface="Calibri" charset="0"/>
                <a:ea typeface="Calibri" charset="0"/>
                <a:cs typeface="Calibri" charset="0"/>
              </a:rPr>
              <a:t>takeholders </a:t>
            </a:r>
            <a:r>
              <a:rPr lang="en-AU" sz="1100" dirty="0" smtClean="0">
                <a:solidFill>
                  <a:schemeClr val="tx1">
                    <a:lumMod val="75000"/>
                    <a:lumOff val="25000"/>
                  </a:schemeClr>
                </a:solidFill>
                <a:latin typeface="Calibri" charset="0"/>
                <a:ea typeface="Calibri" charset="0"/>
                <a:cs typeface="Calibri" charset="0"/>
              </a:rPr>
              <a:t>that are highly impacted and are enthusiastic about the change, sit in the top right box. </a:t>
            </a:r>
          </a:p>
        </p:txBody>
      </p:sp>
      <p:sp>
        <p:nvSpPr>
          <p:cNvPr id="37" name="TextBox 36"/>
          <p:cNvSpPr txBox="1"/>
          <p:nvPr/>
        </p:nvSpPr>
        <p:spPr>
          <a:xfrm>
            <a:off x="2205459" y="7635581"/>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177133" y="7557854"/>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32" name="Title 1"/>
          <p:cNvSpPr txBox="1">
            <a:spLocks/>
          </p:cNvSpPr>
          <p:nvPr/>
        </p:nvSpPr>
        <p:spPr>
          <a:xfrm>
            <a:off x="275270" y="261980"/>
            <a:ext cx="6307455" cy="62345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sz="2400" dirty="0" smtClean="0">
                <a:solidFill>
                  <a:srgbClr val="856451"/>
                </a:solidFill>
                <a:latin typeface="MillerBanner Roman" panose="02000503080000020003" pitchFamily="2" charset="0"/>
              </a:rPr>
              <a:t>Stakeholder Analysis Activity</a:t>
            </a:r>
            <a:endParaRPr lang="en-AU" sz="2400" dirty="0">
              <a:solidFill>
                <a:srgbClr val="856451"/>
              </a:solidFill>
              <a:latin typeface="MillerBanner Roman" panose="02000503080000020003" pitchFamily="2"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269" y="3684119"/>
            <a:ext cx="6054231" cy="4381250"/>
          </a:xfrm>
          <a:prstGeom prst="rect">
            <a:avLst/>
          </a:prstGeom>
        </p:spPr>
      </p:pic>
      <p:sp>
        <p:nvSpPr>
          <p:cNvPr id="11" name="TextBox 10"/>
          <p:cNvSpPr txBox="1"/>
          <p:nvPr/>
        </p:nvSpPr>
        <p:spPr>
          <a:xfrm>
            <a:off x="275269" y="8086355"/>
            <a:ext cx="6054231" cy="430887"/>
          </a:xfrm>
          <a:prstGeom prst="rect">
            <a:avLst/>
          </a:prstGeom>
          <a:noFill/>
        </p:spPr>
        <p:txBody>
          <a:bodyPr wrap="square" rtlCol="0">
            <a:spAutoFit/>
          </a:bodyPr>
          <a:lstStyle/>
          <a:p>
            <a:pPr algn="just">
              <a:spcAft>
                <a:spcPts val="600"/>
              </a:spcAft>
            </a:pPr>
            <a:r>
              <a:rPr lang="en-AU" sz="1100" dirty="0" smtClean="0">
                <a:solidFill>
                  <a:schemeClr val="tx1">
                    <a:lumMod val="75000"/>
                    <a:lumOff val="25000"/>
                  </a:schemeClr>
                </a:solidFill>
                <a:latin typeface="Calibri" charset="0"/>
                <a:ea typeface="Calibri" charset="0"/>
                <a:cs typeface="Calibri" charset="0"/>
              </a:rPr>
              <a:t>After you have mapped out where each of your stakeholders sit on the map above, turnover to begin planning your change strategy.</a:t>
            </a:r>
          </a:p>
        </p:txBody>
      </p:sp>
      <p:sp>
        <p:nvSpPr>
          <p:cNvPr id="12" name="Title 1"/>
          <p:cNvSpPr txBox="1">
            <a:spLocks/>
          </p:cNvSpPr>
          <p:nvPr/>
        </p:nvSpPr>
        <p:spPr>
          <a:xfrm>
            <a:off x="1554266" y="3345658"/>
            <a:ext cx="3749461" cy="62345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AU" sz="2000" dirty="0" smtClean="0">
                <a:solidFill>
                  <a:srgbClr val="DE8D72"/>
                </a:solidFill>
                <a:latin typeface="MillerBanner Roman" panose="02000503080000020003" pitchFamily="2" charset="0"/>
              </a:rPr>
              <a:t>Stakeholder Analysis Map</a:t>
            </a:r>
            <a:endParaRPr lang="en-AU" sz="2000" dirty="0">
              <a:solidFill>
                <a:srgbClr val="DE8D72"/>
              </a:solidFill>
              <a:latin typeface="MillerBanner Roman" panose="02000503080000020003" pitchFamily="2" charset="0"/>
            </a:endParaRPr>
          </a:p>
        </p:txBody>
      </p:sp>
      <p:pic>
        <p:nvPicPr>
          <p:cNvPr id="13" name="Picture 12"/>
          <p:cNvPicPr/>
          <p:nvPr/>
        </p:nvPicPr>
        <p:blipFill>
          <a:blip r:embed="rId5">
            <a:duotone>
              <a:schemeClr val="accent2">
                <a:shade val="45000"/>
                <a:satMod val="135000"/>
              </a:schemeClr>
              <a:prstClr val="white"/>
            </a:duotone>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742620" y="93206"/>
            <a:ext cx="840105" cy="705485"/>
          </a:xfrm>
          <a:prstGeom prst="rect">
            <a:avLst/>
          </a:prstGeom>
        </p:spPr>
      </p:pic>
    </p:spTree>
    <p:extLst>
      <p:ext uri="{BB962C8B-B14F-4D97-AF65-F5344CB8AC3E}">
        <p14:creationId xmlns:p14="http://schemas.microsoft.com/office/powerpoint/2010/main" val="2110161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9403" y="9426943"/>
            <a:ext cx="1239195" cy="354056"/>
          </a:xfrm>
          <a:prstGeom prst="rect">
            <a:avLst/>
          </a:prstGeom>
        </p:spPr>
      </p:pic>
      <p:sp>
        <p:nvSpPr>
          <p:cNvPr id="37" name="TextBox 36"/>
          <p:cNvSpPr txBox="1"/>
          <p:nvPr/>
        </p:nvSpPr>
        <p:spPr>
          <a:xfrm>
            <a:off x="2205459" y="7635581"/>
            <a:ext cx="409575" cy="369332"/>
          </a:xfrm>
          <a:prstGeom prst="rect">
            <a:avLst/>
          </a:prstGeom>
          <a:noFill/>
        </p:spPr>
        <p:txBody>
          <a:bodyPr wrap="square" rtlCol="0" anchor="ctr">
            <a:spAutoFit/>
          </a:bodyPr>
          <a:lstStyle/>
          <a:p>
            <a:r>
              <a:rPr lang="en-AU" dirty="0" smtClean="0">
                <a:solidFill>
                  <a:schemeClr val="bg1"/>
                </a:solidFill>
                <a:latin typeface="MillerBanner Black" panose="02000504090000020003" pitchFamily="2" charset="0"/>
              </a:rPr>
              <a:t>=</a:t>
            </a:r>
            <a:endParaRPr lang="en-AU" dirty="0">
              <a:solidFill>
                <a:schemeClr val="bg1"/>
              </a:solidFill>
              <a:latin typeface="MillerBanner Black" panose="02000504090000020003" pitchFamily="2" charset="0"/>
            </a:endParaRPr>
          </a:p>
        </p:txBody>
      </p:sp>
      <p:sp>
        <p:nvSpPr>
          <p:cNvPr id="38" name="TextBox 37"/>
          <p:cNvSpPr txBox="1"/>
          <p:nvPr/>
        </p:nvSpPr>
        <p:spPr>
          <a:xfrm>
            <a:off x="4177133" y="7557854"/>
            <a:ext cx="409575" cy="369332"/>
          </a:xfrm>
          <a:prstGeom prst="rect">
            <a:avLst/>
          </a:prstGeom>
          <a:noFill/>
        </p:spPr>
        <p:txBody>
          <a:bodyPr wrap="square" rtlCol="0" anchor="ctr">
            <a:spAutoFit/>
          </a:bodyPr>
          <a:lstStyle/>
          <a:p>
            <a:r>
              <a:rPr lang="en-AU" dirty="0">
                <a:solidFill>
                  <a:schemeClr val="bg1"/>
                </a:solidFill>
                <a:latin typeface="MillerBanner Black" panose="02000504090000020003" pitchFamily="2" charset="0"/>
              </a:rPr>
              <a:t>+</a:t>
            </a:r>
          </a:p>
        </p:txBody>
      </p:sp>
      <p:sp>
        <p:nvSpPr>
          <p:cNvPr id="39" name="TextBox 38"/>
          <p:cNvSpPr txBox="1"/>
          <p:nvPr/>
        </p:nvSpPr>
        <p:spPr>
          <a:xfrm>
            <a:off x="5695949" y="7548745"/>
            <a:ext cx="409575" cy="369332"/>
          </a:xfrm>
          <a:prstGeom prst="rect">
            <a:avLst/>
          </a:prstGeom>
          <a:noFill/>
        </p:spPr>
        <p:txBody>
          <a:bodyPr wrap="square" rtlCol="0" anchor="ctr">
            <a:spAutoFit/>
          </a:bodyPr>
          <a:lstStyle/>
          <a:p>
            <a:pPr algn="ctr"/>
            <a:r>
              <a:rPr lang="en-AU" dirty="0">
                <a:solidFill>
                  <a:schemeClr val="bg1"/>
                </a:solidFill>
                <a:latin typeface="MillerBanner Black" panose="02000504090000020003" pitchFamily="2" charset="0"/>
              </a:rPr>
              <a:t>-</a:t>
            </a:r>
          </a:p>
        </p:txBody>
      </p:sp>
      <p:sp>
        <p:nvSpPr>
          <p:cNvPr id="31" name="TextBox 30"/>
          <p:cNvSpPr txBox="1"/>
          <p:nvPr/>
        </p:nvSpPr>
        <p:spPr>
          <a:xfrm>
            <a:off x="275271" y="1137985"/>
            <a:ext cx="6393179" cy="600164"/>
          </a:xfrm>
          <a:prstGeom prst="rect">
            <a:avLst/>
          </a:prstGeom>
          <a:noFill/>
        </p:spPr>
        <p:txBody>
          <a:bodyPr wrap="square" rtlCol="0">
            <a:spAutoFit/>
          </a:bodyPr>
          <a:lstStyle/>
          <a:p>
            <a:pPr>
              <a:spcAft>
                <a:spcPts val="600"/>
              </a:spcAft>
            </a:pPr>
            <a:r>
              <a:rPr lang="en-AU" sz="1100" dirty="0" smtClean="0">
                <a:latin typeface="Calibri" charset="0"/>
                <a:ea typeface="Calibri" charset="0"/>
                <a:cs typeface="Calibri" charset="0"/>
              </a:rPr>
              <a:t>Now that you have mapped out where your stakeholders are in terms of impact and resistance to change, you can begin to plan your action by detailing the impact to the stakeholder, their concerns, the tactics you could use to get them on board, and the ’communicator’ who will deliver or reinforce the message.</a:t>
            </a:r>
          </a:p>
        </p:txBody>
      </p:sp>
      <p:sp>
        <p:nvSpPr>
          <p:cNvPr id="32" name="Title 1"/>
          <p:cNvSpPr txBox="1">
            <a:spLocks/>
          </p:cNvSpPr>
          <p:nvPr/>
        </p:nvSpPr>
        <p:spPr>
          <a:xfrm>
            <a:off x="275272" y="358023"/>
            <a:ext cx="6307455" cy="62345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sz="2400" dirty="0" smtClean="0">
                <a:solidFill>
                  <a:srgbClr val="856451"/>
                </a:solidFill>
                <a:latin typeface="MillerBanner Roman" panose="02000503080000020003" pitchFamily="2" charset="0"/>
              </a:rPr>
              <a:t>Stakeholder Analysis Activity</a:t>
            </a:r>
            <a:endParaRPr lang="en-AU" sz="2400" dirty="0">
              <a:solidFill>
                <a:srgbClr val="856451"/>
              </a:solidFill>
              <a:latin typeface="MillerBanner Roman" panose="02000503080000020003" pitchFamily="2" charset="0"/>
            </a:endParaRPr>
          </a:p>
        </p:txBody>
      </p:sp>
      <p:graphicFrame>
        <p:nvGraphicFramePr>
          <p:cNvPr id="36" name="Table 35"/>
          <p:cNvGraphicFramePr>
            <a:graphicFrameLocks noGrp="1"/>
          </p:cNvGraphicFramePr>
          <p:nvPr>
            <p:extLst>
              <p:ext uri="{D42A27DB-BD31-4B8C-83A1-F6EECF244321}">
                <p14:modId xmlns:p14="http://schemas.microsoft.com/office/powerpoint/2010/main" val="1604207045"/>
              </p:ext>
            </p:extLst>
          </p:nvPr>
        </p:nvGraphicFramePr>
        <p:xfrm>
          <a:off x="275272" y="2024521"/>
          <a:ext cx="6164717" cy="4362557"/>
        </p:xfrm>
        <a:graphic>
          <a:graphicData uri="http://schemas.openxmlformats.org/drawingml/2006/table">
            <a:tbl>
              <a:tblPr>
                <a:tableStyleId>{616DA210-FB5B-4158-B5E0-FEB733F419BA}</a:tableStyleId>
              </a:tblPr>
              <a:tblGrid>
                <a:gridCol w="977382"/>
                <a:gridCol w="1475985"/>
                <a:gridCol w="1226684"/>
                <a:gridCol w="1226684"/>
                <a:gridCol w="1257982"/>
              </a:tblGrid>
              <a:tr h="381713">
                <a:tc>
                  <a:txBody>
                    <a:bodyPr/>
                    <a:lstStyle/>
                    <a:p>
                      <a:pPr algn="ctr" fontAlgn="t"/>
                      <a:r>
                        <a:rPr lang="en-AU" sz="1300" b="0" u="none" strike="noStrike" dirty="0" smtClean="0">
                          <a:solidFill>
                            <a:schemeClr val="bg1"/>
                          </a:solidFill>
                          <a:effectLst/>
                          <a:latin typeface="MillerBanner Roman" charset="0"/>
                          <a:ea typeface="MillerBanner Roman" charset="0"/>
                          <a:cs typeface="MillerBanner Roman" charset="0"/>
                        </a:rPr>
                        <a:t>Stakeholder</a:t>
                      </a:r>
                      <a:endParaRPr lang="en-AU" sz="1300" b="0" i="0" u="none" strike="noStrike" dirty="0">
                        <a:solidFill>
                          <a:schemeClr val="bg1"/>
                        </a:solidFill>
                        <a:effectLst/>
                        <a:latin typeface="MillerBanner Roman" charset="0"/>
                        <a:ea typeface="MillerBanner Roman" charset="0"/>
                        <a:cs typeface="MillerBanner Roman" charset="0"/>
                      </a:endParaRPr>
                    </a:p>
                  </a:txBody>
                  <a:tcPr marL="7025" marR="7025" marT="7025" marB="0" anchor="ctr">
                    <a:lnR w="6350" cap="flat" cmpd="sng" algn="ctr">
                      <a:solidFill>
                        <a:schemeClr val="tx1">
                          <a:lumMod val="85000"/>
                          <a:lumOff val="15000"/>
                        </a:schemeClr>
                      </a:solidFill>
                      <a:prstDash val="solid"/>
                      <a:round/>
                      <a:headEnd type="none" w="med" len="med"/>
                      <a:tailEnd type="none" w="med" len="med"/>
                    </a:lnR>
                    <a:lnB w="6350" cap="flat" cmpd="sng" algn="ctr">
                      <a:solidFill>
                        <a:schemeClr val="tx1">
                          <a:lumMod val="85000"/>
                          <a:lumOff val="15000"/>
                        </a:schemeClr>
                      </a:solidFill>
                      <a:prstDash val="solid"/>
                      <a:round/>
                      <a:headEnd type="none" w="med" len="med"/>
                      <a:tailEnd type="none" w="med" len="med"/>
                    </a:lnB>
                    <a:solidFill>
                      <a:srgbClr val="DE8A6C"/>
                    </a:solidFill>
                  </a:tcPr>
                </a:tc>
                <a:tc>
                  <a:txBody>
                    <a:bodyPr/>
                    <a:lstStyle/>
                    <a:p>
                      <a:pPr algn="ctr" fontAlgn="t"/>
                      <a:r>
                        <a:rPr lang="en-AU" sz="1300" b="0" u="none" strike="noStrike" dirty="0">
                          <a:solidFill>
                            <a:schemeClr val="bg1"/>
                          </a:solidFill>
                          <a:effectLst/>
                          <a:latin typeface="MillerBanner Roman" charset="0"/>
                          <a:ea typeface="MillerBanner Roman" charset="0"/>
                          <a:cs typeface="MillerBanner Roman" charset="0"/>
                        </a:rPr>
                        <a:t>Impact</a:t>
                      </a:r>
                      <a:endParaRPr lang="en-AU" sz="1300" b="0" i="0" u="none" strike="noStrike" dirty="0">
                        <a:solidFill>
                          <a:schemeClr val="bg1"/>
                        </a:solidFill>
                        <a:effectLst/>
                        <a:latin typeface="MillerBanner Roman" charset="0"/>
                        <a:ea typeface="MillerBanner Roman" charset="0"/>
                        <a:cs typeface="MillerBanner Roman" charset="0"/>
                      </a:endParaRPr>
                    </a:p>
                  </a:txBody>
                  <a:tcPr marL="7025" marR="7025" marT="7025" marB="0"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B w="6350" cap="flat" cmpd="sng" algn="ctr">
                      <a:solidFill>
                        <a:schemeClr val="tx1">
                          <a:lumMod val="85000"/>
                          <a:lumOff val="15000"/>
                        </a:schemeClr>
                      </a:solidFill>
                      <a:prstDash val="solid"/>
                      <a:round/>
                      <a:headEnd type="none" w="med" len="med"/>
                      <a:tailEnd type="none" w="med" len="med"/>
                    </a:lnB>
                    <a:solidFill>
                      <a:srgbClr val="DE8A6C"/>
                    </a:solidFill>
                  </a:tcPr>
                </a:tc>
                <a:tc>
                  <a:txBody>
                    <a:bodyPr/>
                    <a:lstStyle/>
                    <a:p>
                      <a:pPr algn="ctr" fontAlgn="t"/>
                      <a:r>
                        <a:rPr lang="en-AU" sz="1300" b="0" u="none" strike="noStrike" dirty="0">
                          <a:solidFill>
                            <a:schemeClr val="bg1"/>
                          </a:solidFill>
                          <a:effectLst/>
                          <a:latin typeface="MillerBanner Roman" charset="0"/>
                          <a:ea typeface="MillerBanner Roman" charset="0"/>
                          <a:cs typeface="MillerBanner Roman" charset="0"/>
                        </a:rPr>
                        <a:t>Concerns</a:t>
                      </a:r>
                      <a:endParaRPr lang="en-AU" sz="1300" b="0" i="0" u="none" strike="noStrike" dirty="0">
                        <a:solidFill>
                          <a:schemeClr val="bg1"/>
                        </a:solidFill>
                        <a:effectLst/>
                        <a:latin typeface="MillerBanner Roman" charset="0"/>
                        <a:ea typeface="MillerBanner Roman" charset="0"/>
                        <a:cs typeface="MillerBanner Roman" charset="0"/>
                      </a:endParaRPr>
                    </a:p>
                  </a:txBody>
                  <a:tcPr marL="7025" marR="7025" marT="7025" marB="0"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B w="6350" cap="flat" cmpd="sng" algn="ctr">
                      <a:solidFill>
                        <a:schemeClr val="tx1">
                          <a:lumMod val="85000"/>
                          <a:lumOff val="15000"/>
                        </a:schemeClr>
                      </a:solidFill>
                      <a:prstDash val="solid"/>
                      <a:round/>
                      <a:headEnd type="none" w="med" len="med"/>
                      <a:tailEnd type="none" w="med" len="med"/>
                    </a:lnB>
                    <a:solidFill>
                      <a:srgbClr val="DE8A6C"/>
                    </a:solidFill>
                  </a:tcPr>
                </a:tc>
                <a:tc>
                  <a:txBody>
                    <a:bodyPr/>
                    <a:lstStyle/>
                    <a:p>
                      <a:pPr algn="ctr" fontAlgn="t"/>
                      <a:r>
                        <a:rPr lang="en-AU" sz="1300" b="0" u="none" strike="noStrike" dirty="0">
                          <a:solidFill>
                            <a:schemeClr val="bg1"/>
                          </a:solidFill>
                          <a:effectLst/>
                          <a:latin typeface="MillerBanner Roman" charset="0"/>
                          <a:ea typeface="MillerBanner Roman" charset="0"/>
                          <a:cs typeface="MillerBanner Roman" charset="0"/>
                        </a:rPr>
                        <a:t>Tactics</a:t>
                      </a:r>
                      <a:endParaRPr lang="en-AU" sz="1300" b="0" i="0" u="none" strike="noStrike" dirty="0">
                        <a:solidFill>
                          <a:schemeClr val="bg1"/>
                        </a:solidFill>
                        <a:effectLst/>
                        <a:latin typeface="MillerBanner Roman" charset="0"/>
                        <a:ea typeface="MillerBanner Roman" charset="0"/>
                        <a:cs typeface="MillerBanner Roman" charset="0"/>
                      </a:endParaRPr>
                    </a:p>
                  </a:txBody>
                  <a:tcPr marL="7025" marR="7025" marT="7025" marB="0" anchor="ctr">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B w="6350" cap="flat" cmpd="sng" algn="ctr">
                      <a:solidFill>
                        <a:schemeClr val="tx1">
                          <a:lumMod val="85000"/>
                          <a:lumOff val="15000"/>
                        </a:schemeClr>
                      </a:solidFill>
                      <a:prstDash val="solid"/>
                      <a:round/>
                      <a:headEnd type="none" w="med" len="med"/>
                      <a:tailEnd type="none" w="med" len="med"/>
                    </a:lnB>
                    <a:solidFill>
                      <a:srgbClr val="DE8A6C"/>
                    </a:solidFill>
                  </a:tcPr>
                </a:tc>
                <a:tc>
                  <a:txBody>
                    <a:bodyPr/>
                    <a:lstStyle/>
                    <a:p>
                      <a:pPr algn="ctr" fontAlgn="t"/>
                      <a:r>
                        <a:rPr lang="en-AU" sz="1300" b="0" u="none" strike="noStrike" dirty="0">
                          <a:solidFill>
                            <a:schemeClr val="bg1"/>
                          </a:solidFill>
                          <a:effectLst/>
                          <a:latin typeface="MillerBanner Roman" charset="0"/>
                          <a:ea typeface="MillerBanner Roman" charset="0"/>
                          <a:cs typeface="MillerBanner Roman" charset="0"/>
                        </a:rPr>
                        <a:t>Communicator</a:t>
                      </a:r>
                      <a:endParaRPr lang="en-AU" sz="1300" b="0" i="0" u="none" strike="noStrike" dirty="0">
                        <a:solidFill>
                          <a:schemeClr val="bg1"/>
                        </a:solidFill>
                        <a:effectLst/>
                        <a:latin typeface="MillerBanner Roman" charset="0"/>
                        <a:ea typeface="MillerBanner Roman" charset="0"/>
                        <a:cs typeface="MillerBanner Roman" charset="0"/>
                      </a:endParaRPr>
                    </a:p>
                  </a:txBody>
                  <a:tcPr marL="7025" marR="7025" marT="7025" marB="0" anchor="ctr">
                    <a:lnL w="6350" cap="flat" cmpd="sng" algn="ctr">
                      <a:solidFill>
                        <a:schemeClr val="tx1">
                          <a:lumMod val="85000"/>
                          <a:lumOff val="15000"/>
                        </a:schemeClr>
                      </a:solidFill>
                      <a:prstDash val="solid"/>
                      <a:round/>
                      <a:headEnd type="none" w="med" len="med"/>
                      <a:tailEnd type="none" w="med" len="med"/>
                    </a:lnL>
                    <a:lnB w="6350" cap="flat" cmpd="sng" algn="ctr">
                      <a:solidFill>
                        <a:schemeClr val="tx1">
                          <a:lumMod val="85000"/>
                          <a:lumOff val="15000"/>
                        </a:schemeClr>
                      </a:solidFill>
                      <a:prstDash val="solid"/>
                      <a:round/>
                      <a:headEnd type="none" w="med" len="med"/>
                      <a:tailEnd type="none" w="med" len="med"/>
                    </a:lnB>
                    <a:solidFill>
                      <a:srgbClr val="DE8A6C"/>
                    </a:solidFill>
                  </a:tcPr>
                </a:tc>
              </a:tr>
              <a:tr h="568692">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lnT w="6350" cap="flat" cmpd="sng" algn="ctr">
                      <a:solidFill>
                        <a:schemeClr val="tx1">
                          <a:lumMod val="85000"/>
                          <a:lumOff val="15000"/>
                        </a:schemeClr>
                      </a:solidFill>
                      <a:prstDash val="solid"/>
                      <a:round/>
                      <a:headEnd type="none" w="med" len="med"/>
                      <a:tailEnd type="none" w="med" len="med"/>
                    </a:lnT>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T w="6350" cap="flat" cmpd="sng" algn="ctr">
                      <a:solidFill>
                        <a:schemeClr val="tx1">
                          <a:lumMod val="85000"/>
                          <a:lumOff val="15000"/>
                        </a:schemeClr>
                      </a:solidFill>
                      <a:prstDash val="solid"/>
                      <a:round/>
                      <a:headEnd type="none" w="med" len="med"/>
                      <a:tailEnd type="none" w="med" len="med"/>
                    </a:lnT>
                    <a:solidFill>
                      <a:schemeClr val="bg1"/>
                    </a:solidFill>
                  </a:tcPr>
                </a:tc>
              </a:tr>
              <a:tr h="568692">
                <a:tc>
                  <a:txBody>
                    <a:bodyPr/>
                    <a:lstStyle/>
                    <a:p>
                      <a:pPr algn="l" fontAlgn="t"/>
                      <a:r>
                        <a:rPr lang="en-AU" sz="1300" b="0" u="none" strike="noStrike">
                          <a:effectLst/>
                          <a:latin typeface="MillerBanner Roman" charset="0"/>
                          <a:ea typeface="MillerBanner Roman" charset="0"/>
                          <a:cs typeface="MillerBanner Roman" charset="0"/>
                        </a:rPr>
                        <a:t> </a:t>
                      </a:r>
                      <a:endParaRPr lang="en-AU" sz="1300" b="0" i="0" u="none" strike="noStrike">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solidFill>
                      <a:schemeClr val="bg1"/>
                    </a:solidFill>
                  </a:tcPr>
                </a:tc>
              </a:tr>
              <a:tr h="568692">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r>
                        <a:rPr lang="en-AU" sz="1300" b="0" u="none" strike="noStrike" dirty="0">
                          <a:effectLst/>
                          <a:latin typeface="MillerBanner Roman" charset="0"/>
                          <a:ea typeface="MillerBanner Roman" charset="0"/>
                          <a:cs typeface="MillerBanner Roman" charset="0"/>
                        </a:rPr>
                        <a:t> </a:t>
                      </a:r>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solidFill>
                      <a:schemeClr val="bg1"/>
                    </a:solidFill>
                  </a:tcPr>
                </a:tc>
              </a:tr>
              <a:tr h="568692">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solidFill>
                      <a:schemeClr val="bg1"/>
                    </a:solidFill>
                  </a:tcPr>
                </a:tc>
              </a:tr>
              <a:tr h="568692">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solidFill>
                      <a:schemeClr val="bg1"/>
                    </a:solidFill>
                  </a:tcPr>
                </a:tc>
              </a:tr>
              <a:tr h="568692">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solidFill>
                      <a:schemeClr val="bg1"/>
                    </a:solidFill>
                  </a:tcPr>
                </a:tc>
              </a:tr>
              <a:tr h="568692">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lnR w="6350" cap="flat" cmpd="sng" algn="ctr">
                      <a:solidFill>
                        <a:schemeClr val="tx1">
                          <a:lumMod val="85000"/>
                          <a:lumOff val="15000"/>
                        </a:schemeClr>
                      </a:solidFill>
                      <a:prstDash val="solid"/>
                      <a:round/>
                      <a:headEnd type="none" w="med" len="med"/>
                      <a:tailEnd type="none" w="med" len="med"/>
                    </a:lnR>
                    <a:solidFill>
                      <a:schemeClr val="bg1"/>
                    </a:solidFill>
                  </a:tcPr>
                </a:tc>
                <a:tc>
                  <a:txBody>
                    <a:bodyPr/>
                    <a:lstStyle/>
                    <a:p>
                      <a:pPr algn="l" fontAlgn="t"/>
                      <a:endParaRPr lang="en-AU" sz="1300" b="0" i="0" u="none" strike="noStrike" dirty="0">
                        <a:effectLst/>
                        <a:latin typeface="MillerBanner Roman" charset="0"/>
                        <a:ea typeface="MillerBanner Roman" charset="0"/>
                        <a:cs typeface="MillerBanner Roman" charset="0"/>
                      </a:endParaRPr>
                    </a:p>
                  </a:txBody>
                  <a:tcPr marL="7025" marR="7025" marT="7025" marB="0">
                    <a:lnL w="6350" cap="flat" cmpd="sng" algn="ctr">
                      <a:solidFill>
                        <a:schemeClr val="tx1">
                          <a:lumMod val="85000"/>
                          <a:lumOff val="15000"/>
                        </a:schemeClr>
                      </a:solidFill>
                      <a:prstDash val="solid"/>
                      <a:round/>
                      <a:headEnd type="none" w="med" len="med"/>
                      <a:tailEnd type="none" w="med" len="med"/>
                    </a:lnL>
                    <a:solidFill>
                      <a:schemeClr val="bg1"/>
                    </a:solidFill>
                  </a:tcPr>
                </a:tc>
              </a:tr>
            </a:tbl>
          </a:graphicData>
        </a:graphic>
      </p:graphicFrame>
      <p:sp>
        <p:nvSpPr>
          <p:cNvPr id="12" name="Title 1"/>
          <p:cNvSpPr txBox="1">
            <a:spLocks/>
          </p:cNvSpPr>
          <p:nvPr/>
        </p:nvSpPr>
        <p:spPr>
          <a:xfrm>
            <a:off x="275271" y="6614718"/>
            <a:ext cx="6307455" cy="623455"/>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sz="2400" dirty="0" smtClean="0">
                <a:solidFill>
                  <a:srgbClr val="856451"/>
                </a:solidFill>
                <a:latin typeface="MillerBanner Roman" panose="02000503080000020003" pitchFamily="2" charset="0"/>
              </a:rPr>
              <a:t>Reflection</a:t>
            </a:r>
            <a:endParaRPr lang="en-AU" sz="2400" dirty="0">
              <a:solidFill>
                <a:srgbClr val="856451"/>
              </a:solidFill>
              <a:latin typeface="MillerBanner Roman" panose="02000503080000020003" pitchFamily="2" charset="0"/>
            </a:endParaRPr>
          </a:p>
        </p:txBody>
      </p:sp>
      <p:sp>
        <p:nvSpPr>
          <p:cNvPr id="13" name="Title 1"/>
          <p:cNvSpPr txBox="1">
            <a:spLocks/>
          </p:cNvSpPr>
          <p:nvPr/>
        </p:nvSpPr>
        <p:spPr>
          <a:xfrm>
            <a:off x="275271" y="7151571"/>
            <a:ext cx="6654918" cy="2275372"/>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AU" sz="1100" dirty="0">
                <a:latin typeface="Calibri" charset="0"/>
                <a:ea typeface="Calibri" charset="0"/>
                <a:cs typeface="Calibri" charset="0"/>
              </a:rPr>
              <a:t>Where do you need to direct most of your time and energy? </a:t>
            </a:r>
          </a:p>
          <a:p>
            <a:endParaRPr lang="en-AU" sz="1100" dirty="0" smtClean="0">
              <a:latin typeface="Calibri" charset="0"/>
              <a:ea typeface="Calibri" charset="0"/>
              <a:cs typeface="Calibri" charset="0"/>
            </a:endParaRPr>
          </a:p>
          <a:p>
            <a:r>
              <a:rPr lang="en-AU" sz="1100" dirty="0" smtClean="0">
                <a:latin typeface="Calibri" charset="0"/>
                <a:ea typeface="Calibri" charset="0"/>
                <a:cs typeface="Calibri" charset="0"/>
              </a:rPr>
              <a:t> </a:t>
            </a:r>
            <a:r>
              <a:rPr lang="en-AU" sz="1100" u="sng" dirty="0" smtClean="0">
                <a:latin typeface="Calibri" charset="0"/>
                <a:ea typeface="Calibri" charset="0"/>
                <a:cs typeface="Calibri" charset="0"/>
              </a:rPr>
              <a:t>									</a:t>
            </a:r>
          </a:p>
          <a:p>
            <a:endParaRPr lang="en-AU" sz="1100" u="sng" dirty="0">
              <a:latin typeface="Calibri" charset="0"/>
              <a:ea typeface="Calibri" charset="0"/>
              <a:cs typeface="Calibri" charset="0"/>
            </a:endParaRPr>
          </a:p>
          <a:p>
            <a:r>
              <a:rPr lang="en-AU" sz="1100" u="sng" dirty="0" smtClean="0">
                <a:latin typeface="Calibri" charset="0"/>
                <a:ea typeface="Calibri" charset="0"/>
                <a:cs typeface="Calibri" charset="0"/>
              </a:rPr>
              <a:t>									</a:t>
            </a:r>
          </a:p>
          <a:p>
            <a:endParaRPr lang="en-AU" sz="1100" dirty="0" smtClean="0">
              <a:latin typeface="Calibri" charset="0"/>
              <a:ea typeface="Calibri" charset="0"/>
              <a:cs typeface="Calibri" charset="0"/>
            </a:endParaRPr>
          </a:p>
          <a:p>
            <a:endParaRPr lang="en-AU" sz="1100" dirty="0">
              <a:latin typeface="Calibri" charset="0"/>
              <a:ea typeface="Calibri" charset="0"/>
              <a:cs typeface="Calibri" charset="0"/>
            </a:endParaRPr>
          </a:p>
          <a:p>
            <a:r>
              <a:rPr lang="en-AU" sz="1100" dirty="0">
                <a:latin typeface="Calibri" charset="0"/>
                <a:ea typeface="Calibri" charset="0"/>
                <a:cs typeface="Calibri" charset="0"/>
              </a:rPr>
              <a:t>Is there a way for you to align enthusiastic stakeholders with </a:t>
            </a:r>
            <a:r>
              <a:rPr lang="en-AU" sz="1100" dirty="0" smtClean="0">
                <a:latin typeface="Calibri" charset="0"/>
                <a:ea typeface="Calibri" charset="0"/>
                <a:cs typeface="Calibri" charset="0"/>
              </a:rPr>
              <a:t>the opponents</a:t>
            </a:r>
            <a:r>
              <a:rPr lang="en-AU" sz="1100" dirty="0">
                <a:latin typeface="Calibri" charset="0"/>
                <a:ea typeface="Calibri" charset="0"/>
                <a:cs typeface="Calibri" charset="0"/>
              </a:rPr>
              <a:t>?</a:t>
            </a:r>
          </a:p>
          <a:p>
            <a:endParaRPr lang="en-AU" sz="1100" u="sng" dirty="0" smtClean="0">
              <a:latin typeface="Calibri" charset="0"/>
              <a:ea typeface="Calibri" charset="0"/>
              <a:cs typeface="Calibri" charset="0"/>
            </a:endParaRPr>
          </a:p>
          <a:p>
            <a:r>
              <a:rPr lang="en-AU" sz="1100" u="sng" dirty="0">
                <a:latin typeface="Calibri" charset="0"/>
                <a:ea typeface="Calibri" charset="0"/>
                <a:cs typeface="Calibri" charset="0"/>
              </a:rPr>
              <a:t>							</a:t>
            </a:r>
            <a:r>
              <a:rPr lang="en-AU" sz="1100" u="sng" dirty="0" smtClean="0">
                <a:latin typeface="Calibri" charset="0"/>
                <a:ea typeface="Calibri" charset="0"/>
                <a:cs typeface="Calibri" charset="0"/>
              </a:rPr>
              <a:t>	</a:t>
            </a:r>
            <a:r>
              <a:rPr lang="en-AU" sz="1100" u="sng" dirty="0">
                <a:latin typeface="Calibri" charset="0"/>
                <a:ea typeface="Calibri" charset="0"/>
                <a:cs typeface="Calibri" charset="0"/>
              </a:rPr>
              <a:t>	</a:t>
            </a:r>
          </a:p>
          <a:p>
            <a:endParaRPr lang="en-AU" sz="1100" u="sng" dirty="0">
              <a:latin typeface="Calibri" charset="0"/>
              <a:ea typeface="Calibri" charset="0"/>
              <a:cs typeface="Calibri" charset="0"/>
            </a:endParaRPr>
          </a:p>
          <a:p>
            <a:r>
              <a:rPr lang="en-AU" sz="1100" u="sng" dirty="0">
                <a:latin typeface="Calibri" charset="0"/>
                <a:ea typeface="Calibri" charset="0"/>
                <a:cs typeface="Calibri" charset="0"/>
              </a:rPr>
              <a:t>							</a:t>
            </a:r>
            <a:r>
              <a:rPr lang="en-AU" sz="1100" u="sng" dirty="0" smtClean="0">
                <a:latin typeface="Calibri" charset="0"/>
                <a:ea typeface="Calibri" charset="0"/>
                <a:cs typeface="Calibri" charset="0"/>
              </a:rPr>
              <a:t>	</a:t>
            </a:r>
            <a:r>
              <a:rPr lang="en-AU" sz="1100" u="sng" dirty="0">
                <a:latin typeface="Calibri" charset="0"/>
                <a:ea typeface="Calibri" charset="0"/>
                <a:cs typeface="Calibri" charset="0"/>
              </a:rPr>
              <a:t>	</a:t>
            </a:r>
          </a:p>
          <a:p>
            <a:endParaRPr lang="en-AU" sz="1100" dirty="0">
              <a:latin typeface="Calibri" charset="0"/>
              <a:ea typeface="Calibri" charset="0"/>
              <a:cs typeface="Calibri" charset="0"/>
            </a:endParaRPr>
          </a:p>
          <a:p>
            <a:endParaRPr lang="en-AU" sz="1100" dirty="0">
              <a:latin typeface="Calibri" charset="0"/>
              <a:ea typeface="Calibri" charset="0"/>
              <a:cs typeface="Calibri" charset="0"/>
            </a:endParaRPr>
          </a:p>
        </p:txBody>
      </p:sp>
      <p:pic>
        <p:nvPicPr>
          <p:cNvPr id="11" name="Picture 10"/>
          <p:cNvPicPr/>
          <p:nvPr/>
        </p:nvPicPr>
        <p:blipFill>
          <a:blip r:embed="rId4">
            <a:duotone>
              <a:schemeClr val="accent2">
                <a:shade val="45000"/>
                <a:satMod val="135000"/>
              </a:schemeClr>
              <a:prstClr val="white"/>
            </a:duotone>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5599884" y="275993"/>
            <a:ext cx="840105" cy="705485"/>
          </a:xfrm>
          <a:prstGeom prst="rect">
            <a:avLst/>
          </a:prstGeom>
        </p:spPr>
      </p:pic>
    </p:spTree>
    <p:extLst>
      <p:ext uri="{BB962C8B-B14F-4D97-AF65-F5344CB8AC3E}">
        <p14:creationId xmlns:p14="http://schemas.microsoft.com/office/powerpoint/2010/main" val="10799617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10725</TotalTime>
  <Words>313</Words>
  <Application>Microsoft Macintosh PowerPoint</Application>
  <PresentationFormat>A4 Paper (210x297 mm)</PresentationFormat>
  <Paragraphs>54</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Calibri</vt:lpstr>
      <vt:lpstr>Calibri Light</vt:lpstr>
      <vt:lpstr>MillerBanner Black</vt:lpstr>
      <vt:lpstr>MillerBanner Roman</vt:lpstr>
      <vt:lpstr>Arial</vt:lpstr>
      <vt:lpstr>Office Theme</vt:lpstr>
      <vt:lpstr>PowerPoint Presentation</vt:lpstr>
      <vt:lpstr>PowerPoint Presentation</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 AGILITY &amp; RESILIENCE</dc:title>
  <dc:creator>Sharon Adams</dc:creator>
  <cp:lastModifiedBy>GAVIN MORSE</cp:lastModifiedBy>
  <cp:revision>211</cp:revision>
  <cp:lastPrinted>2017-06-22T03:29:12Z</cp:lastPrinted>
  <dcterms:created xsi:type="dcterms:W3CDTF">2016-04-06T11:41:11Z</dcterms:created>
  <dcterms:modified xsi:type="dcterms:W3CDTF">2017-09-26T06:19:18Z</dcterms:modified>
</cp:coreProperties>
</file>