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8" r:id="rId2"/>
    <p:sldId id="309"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856451"/>
    <a:srgbClr val="ECBDAC"/>
    <a:srgbClr val="E95130"/>
    <a:srgbClr val="E2987E"/>
    <a:srgbClr val="F9E4CF"/>
    <a:srgbClr val="F8ADA0"/>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4455" autoAdjust="0"/>
  </p:normalViewPr>
  <p:slideViewPr>
    <p:cSldViewPr snapToGrid="0" snapToObjects="1">
      <p:cViewPr>
        <p:scale>
          <a:sx n="112" d="100"/>
          <a:sy n="112" d="100"/>
        </p:scale>
        <p:origin x="2296" y="144"/>
      </p:cViewPr>
      <p:guideLst>
        <p:guide orient="horz" pos="3120"/>
        <p:guide pos="21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329486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168111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eg"/><Relationship Id="rId6"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Transition Team Activity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363443"/>
            <a:ext cx="1239195" cy="354056"/>
          </a:xfrm>
          <a:prstGeom prst="rect">
            <a:avLst/>
          </a:prstGeom>
        </p:spPr>
      </p:pic>
      <p:sp>
        <p:nvSpPr>
          <p:cNvPr id="9" name="Rounded Rectangle 8"/>
          <p:cNvSpPr/>
          <p:nvPr/>
        </p:nvSpPr>
        <p:spPr>
          <a:xfrm>
            <a:off x="236220" y="1377950"/>
            <a:ext cx="2073910" cy="7882502"/>
          </a:xfrm>
          <a:prstGeom prst="roundRect">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646994" y="5683994"/>
            <a:ext cx="3896681" cy="2846933"/>
          </a:xfrm>
          <a:prstGeom prst="rect">
            <a:avLst/>
          </a:prstGeom>
          <a:noFill/>
        </p:spPr>
        <p:txBody>
          <a:bodyPr wrap="square" rtlCol="0">
            <a:spAutoFit/>
          </a:bodyPr>
          <a:lstStyle/>
          <a:p>
            <a:pPr lvl="0" algn="just">
              <a:spcAft>
                <a:spcPts val="600"/>
              </a:spcAft>
            </a:pPr>
            <a:r>
              <a:rPr lang="en-AU" sz="1100" dirty="0" smtClean="0"/>
              <a:t>The three phases of transition are:</a:t>
            </a:r>
          </a:p>
          <a:p>
            <a:pPr marL="171450" lvl="0" indent="-171450" algn="just">
              <a:spcAft>
                <a:spcPts val="600"/>
              </a:spcAft>
              <a:buFont typeface="Arial" panose="020B0604020202020204" pitchFamily="34" charset="0"/>
              <a:buChar char="•"/>
            </a:pPr>
            <a:r>
              <a:rPr lang="en-US" sz="1100" b="1" i="1" dirty="0" smtClean="0">
                <a:solidFill>
                  <a:srgbClr val="DE8A6C"/>
                </a:solidFill>
              </a:rPr>
              <a:t>Ending</a:t>
            </a:r>
            <a:r>
              <a:rPr lang="en-US" sz="1100" b="1" i="1" dirty="0">
                <a:solidFill>
                  <a:srgbClr val="DE8A6C"/>
                </a:solidFill>
              </a:rPr>
              <a:t>, Letting Go:</a:t>
            </a:r>
            <a:r>
              <a:rPr lang="en-US" sz="1100" b="1" dirty="0">
                <a:solidFill>
                  <a:srgbClr val="DE8A6C"/>
                </a:solidFill>
              </a:rPr>
              <a:t> </a:t>
            </a:r>
            <a:r>
              <a:rPr lang="en-US" sz="1100" dirty="0" err="1" smtClean="0"/>
              <a:t>Characterised</a:t>
            </a:r>
            <a:r>
              <a:rPr lang="en-US" sz="1100" dirty="0" smtClean="0"/>
              <a:t> by the need </a:t>
            </a:r>
            <a:r>
              <a:rPr lang="en-US" sz="1100" dirty="0"/>
              <a:t>to disengage from old approaches, relationships, and roles; and accept the need to move on. </a:t>
            </a:r>
            <a:endParaRPr lang="en-AU" sz="1100" dirty="0"/>
          </a:p>
          <a:p>
            <a:pPr marL="171450" lvl="0" indent="-171450" algn="just">
              <a:spcAft>
                <a:spcPts val="600"/>
              </a:spcAft>
              <a:buFont typeface="Arial" panose="020B0604020202020204" pitchFamily="34" charset="0"/>
              <a:buChar char="•"/>
            </a:pPr>
            <a:r>
              <a:rPr lang="en-US" sz="1100" b="1" i="1" dirty="0">
                <a:solidFill>
                  <a:srgbClr val="DE8A6C"/>
                </a:solidFill>
              </a:rPr>
              <a:t>The Neutral Zone: </a:t>
            </a:r>
            <a:r>
              <a:rPr lang="en-US" sz="1100" dirty="0" smtClean="0"/>
              <a:t>Typically involves </a:t>
            </a:r>
            <a:r>
              <a:rPr lang="en-US" sz="1100" dirty="0"/>
              <a:t>u</a:t>
            </a:r>
            <a:r>
              <a:rPr lang="en-US" sz="1100" dirty="0" smtClean="0"/>
              <a:t>ncertainty </a:t>
            </a:r>
            <a:r>
              <a:rPr lang="en-US" sz="1100" dirty="0"/>
              <a:t>and </a:t>
            </a:r>
            <a:r>
              <a:rPr lang="en-US" sz="1100" dirty="0" smtClean="0"/>
              <a:t>possibly </a:t>
            </a:r>
            <a:r>
              <a:rPr lang="en-US" sz="1100" dirty="0"/>
              <a:t>fear or excitement about what the future holds; mixed feelings.</a:t>
            </a:r>
            <a:endParaRPr lang="en-AU" sz="1100" dirty="0"/>
          </a:p>
          <a:p>
            <a:pPr marL="171450" lvl="0" indent="-171450" algn="just">
              <a:spcAft>
                <a:spcPts val="600"/>
              </a:spcAft>
              <a:buFont typeface="Arial" panose="020B0604020202020204" pitchFamily="34" charset="0"/>
              <a:buChar char="•"/>
            </a:pPr>
            <a:r>
              <a:rPr lang="en-US" sz="1100" b="1" i="1" dirty="0">
                <a:solidFill>
                  <a:srgbClr val="DE8A6C"/>
                </a:solidFill>
              </a:rPr>
              <a:t>The New Beginning: </a:t>
            </a:r>
            <a:r>
              <a:rPr lang="en-US" sz="1100" dirty="0" smtClean="0"/>
              <a:t>In this phase people are </a:t>
            </a:r>
            <a:r>
              <a:rPr lang="en-US" sz="1100" dirty="0"/>
              <a:t>c</a:t>
            </a:r>
            <a:r>
              <a:rPr lang="en-US" sz="1100" dirty="0" smtClean="0"/>
              <a:t>lear </a:t>
            </a:r>
            <a:r>
              <a:rPr lang="en-US" sz="1100" dirty="0"/>
              <a:t>about the future, feeling positive, re-</a:t>
            </a:r>
            <a:r>
              <a:rPr lang="en-US" sz="1100" dirty="0" err="1"/>
              <a:t>energised</a:t>
            </a:r>
            <a:r>
              <a:rPr lang="en-US" sz="1100" dirty="0" smtClean="0"/>
              <a:t>, and have a </a:t>
            </a:r>
            <a:r>
              <a:rPr lang="en-US" sz="1100" dirty="0"/>
              <a:t>renewed sense of purpose. </a:t>
            </a:r>
            <a:endParaRPr lang="en-US" sz="1100" dirty="0" smtClean="0"/>
          </a:p>
          <a:p>
            <a:pPr marL="171450" lvl="0" indent="-171450" algn="just">
              <a:buFont typeface="Arial" panose="020B0604020202020204" pitchFamily="34" charset="0"/>
              <a:buChar char="•"/>
            </a:pPr>
            <a:endParaRPr lang="en-US" sz="1100" dirty="0"/>
          </a:p>
          <a:p>
            <a:pPr lvl="0" algn="just">
              <a:spcAft>
                <a:spcPts val="600"/>
              </a:spcAft>
            </a:pPr>
            <a:r>
              <a:rPr lang="en-AU" sz="1100" dirty="0" smtClean="0"/>
              <a:t>The activity described on the following page will assist your team to share and apply practical techniques for proactively moving through these three phases.</a:t>
            </a:r>
            <a:endParaRPr lang="en-US" sz="1100" dirty="0" smtClean="0"/>
          </a:p>
        </p:txBody>
      </p:sp>
      <p:sp>
        <p:nvSpPr>
          <p:cNvPr id="25" name="TextBox 24"/>
          <p:cNvSpPr txBox="1"/>
          <p:nvPr/>
        </p:nvSpPr>
        <p:spPr>
          <a:xfrm>
            <a:off x="2552700" y="1358900"/>
            <a:ext cx="4076699" cy="1292662"/>
          </a:xfrm>
          <a:prstGeom prst="rect">
            <a:avLst/>
          </a:prstGeom>
          <a:noFill/>
        </p:spPr>
        <p:txBody>
          <a:bodyPr wrap="square" rtlCol="0">
            <a:spAutoFit/>
          </a:bodyPr>
          <a:lstStyle/>
          <a:p>
            <a:pPr>
              <a:spcAft>
                <a:spcPts val="600"/>
              </a:spcAft>
            </a:pPr>
            <a:r>
              <a:rPr lang="en-AU" sz="1300" dirty="0" smtClean="0">
                <a:solidFill>
                  <a:srgbClr val="DE8A6C"/>
                </a:solidFill>
                <a:latin typeface="MillerBanner Roman" panose="02000503080000020003" pitchFamily="2" charset="0"/>
              </a:rPr>
              <a:t>Bridges Transition Model Snapshot</a:t>
            </a:r>
          </a:p>
          <a:p>
            <a:pPr algn="just">
              <a:spcAft>
                <a:spcPts val="600"/>
              </a:spcAft>
            </a:pPr>
            <a:r>
              <a:rPr lang="en-AU" sz="1100" dirty="0" smtClean="0"/>
              <a:t>The Bridges Transition model highlights that </a:t>
            </a:r>
            <a:r>
              <a:rPr lang="en-US" sz="1100" dirty="0"/>
              <a:t>w</a:t>
            </a:r>
            <a:r>
              <a:rPr lang="en-US" sz="1100" dirty="0" smtClean="0"/>
              <a:t>hen </a:t>
            </a:r>
            <a:r>
              <a:rPr lang="en-US" sz="1100" dirty="0"/>
              <a:t>we experience an external change in our </a:t>
            </a:r>
            <a:r>
              <a:rPr lang="en-US" sz="1100" dirty="0" err="1"/>
              <a:t>organisation</a:t>
            </a:r>
            <a:r>
              <a:rPr lang="en-US" sz="1100" dirty="0"/>
              <a:t>, we also go through an internal psychological transition as we come to terms with what the change means for us, our work and our </a:t>
            </a:r>
            <a:r>
              <a:rPr lang="en-US" sz="1100" dirty="0" smtClean="0"/>
              <a:t>relationships</a:t>
            </a:r>
            <a:r>
              <a:rPr lang="en-US" sz="1100" dirty="0"/>
              <a:t>:</a:t>
            </a:r>
            <a:endParaRPr lang="en-AU" sz="1100" dirty="0"/>
          </a:p>
          <a:p>
            <a:pPr algn="just">
              <a:spcAft>
                <a:spcPts val="600"/>
              </a:spcAft>
            </a:pPr>
            <a:endParaRPr lang="en-AU" sz="1100" dirty="0"/>
          </a:p>
        </p:txBody>
      </p:sp>
      <p:sp>
        <p:nvSpPr>
          <p:cNvPr id="27" name="TextBox 26"/>
          <p:cNvSpPr txBox="1"/>
          <p:nvPr/>
        </p:nvSpPr>
        <p:spPr>
          <a:xfrm>
            <a:off x="236220" y="779607"/>
            <a:ext cx="6393179" cy="430887"/>
          </a:xfrm>
          <a:prstGeom prst="rect">
            <a:avLst/>
          </a:prstGeom>
          <a:noFill/>
        </p:spPr>
        <p:txBody>
          <a:bodyPr wrap="square" rtlCol="0">
            <a:spAutoFit/>
          </a:bodyPr>
          <a:lstStyle/>
          <a:p>
            <a:pPr algn="just">
              <a:spcAft>
                <a:spcPts val="600"/>
              </a:spcAft>
            </a:pPr>
            <a:r>
              <a:rPr lang="en-US" sz="1100" dirty="0"/>
              <a:t>A useful way to prepare yourself to lead </a:t>
            </a:r>
            <a:r>
              <a:rPr lang="en-US" sz="1100" dirty="0" smtClean="0"/>
              <a:t>your team </a:t>
            </a:r>
            <a:r>
              <a:rPr lang="en-US" sz="1100" dirty="0"/>
              <a:t>through change is to understand the process of change, and the different ways in which people can respond.</a:t>
            </a:r>
            <a:endParaRPr lang="en-AU" sz="1100" dirty="0"/>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994" y="2744724"/>
            <a:ext cx="3982405" cy="2654937"/>
          </a:xfrm>
          <a:prstGeom prst="rect">
            <a:avLst/>
          </a:prstGeom>
        </p:spPr>
      </p:pic>
      <p:sp>
        <p:nvSpPr>
          <p:cNvPr id="14" name="TextBox 13"/>
          <p:cNvSpPr txBox="1"/>
          <p:nvPr/>
        </p:nvSpPr>
        <p:spPr>
          <a:xfrm>
            <a:off x="381001" y="1603504"/>
            <a:ext cx="1828800" cy="7425110"/>
          </a:xfrm>
          <a:prstGeom prst="rect">
            <a:avLst/>
          </a:prstGeom>
          <a:noFill/>
        </p:spPr>
        <p:txBody>
          <a:bodyPr wrap="square" rtlCol="0">
            <a:spAutoFit/>
          </a:bodyPr>
          <a:lstStyle/>
          <a:p>
            <a:pPr algn="just">
              <a:spcAft>
                <a:spcPts val="600"/>
              </a:spcAft>
            </a:pPr>
            <a:r>
              <a:rPr lang="en-AU" sz="1300" dirty="0" smtClean="0">
                <a:solidFill>
                  <a:schemeClr val="bg1"/>
                </a:solidFill>
                <a:latin typeface="MillerBanner Roman" panose="02000503080000020003" pitchFamily="2" charset="0"/>
              </a:rPr>
              <a:t>WHY Do It?</a:t>
            </a:r>
          </a:p>
          <a:p>
            <a:pPr algn="just">
              <a:spcAft>
                <a:spcPts val="600"/>
              </a:spcAft>
            </a:pPr>
            <a:r>
              <a:rPr lang="en-AU" sz="1100" dirty="0">
                <a:solidFill>
                  <a:schemeClr val="bg1"/>
                </a:solidFill>
              </a:rPr>
              <a:t>This team activity </a:t>
            </a:r>
            <a:r>
              <a:rPr lang="en-AU" sz="1100" dirty="0" smtClean="0">
                <a:solidFill>
                  <a:schemeClr val="bg1"/>
                </a:solidFill>
              </a:rPr>
              <a:t>explores practical strategies based on real life experiences of dealing with change and transition. </a:t>
            </a:r>
          </a:p>
          <a:p>
            <a:pPr algn="just"/>
            <a:endParaRPr lang="en-AU" sz="1000" dirty="0" smtClean="0">
              <a:solidFill>
                <a:schemeClr val="bg1"/>
              </a:solidFill>
              <a:latin typeface="MillerBanner Roman" panose="02000503080000020003" pitchFamily="2" charset="0"/>
            </a:endParaRPr>
          </a:p>
          <a:p>
            <a:pPr algn="just">
              <a:spcAft>
                <a:spcPts val="600"/>
              </a:spcAft>
            </a:pPr>
            <a:r>
              <a:rPr lang="en-AU" sz="1300" dirty="0" smtClean="0">
                <a:solidFill>
                  <a:schemeClr val="bg1"/>
                </a:solidFill>
                <a:latin typeface="MillerBanner Roman" panose="02000503080000020003" pitchFamily="2" charset="0"/>
              </a:rPr>
              <a:t>WHAT You Need</a:t>
            </a:r>
          </a:p>
          <a:p>
            <a:pPr marL="171450" indent="-171450" algn="just">
              <a:spcAft>
                <a:spcPts val="300"/>
              </a:spcAft>
              <a:buFont typeface="Wingdings" panose="05000000000000000000" pitchFamily="2" charset="2"/>
              <a:buChar char="q"/>
            </a:pPr>
            <a:r>
              <a:rPr lang="en-AU" sz="1100" dirty="0" smtClean="0">
                <a:solidFill>
                  <a:schemeClr val="bg1"/>
                </a:solidFill>
              </a:rPr>
              <a:t>Approximately 30 minutes before or after a team meeting or over lunch to discuss as a group</a:t>
            </a:r>
          </a:p>
          <a:p>
            <a:pPr marL="171450" indent="-171450" algn="just">
              <a:spcAft>
                <a:spcPts val="300"/>
              </a:spcAft>
              <a:buFont typeface="Wingdings" panose="05000000000000000000" pitchFamily="2" charset="2"/>
              <a:buChar char="q"/>
            </a:pPr>
            <a:r>
              <a:rPr lang="en-AU" sz="1100" dirty="0" smtClean="0">
                <a:solidFill>
                  <a:schemeClr val="bg1"/>
                </a:solidFill>
              </a:rPr>
              <a:t>A current or impending change that will impact the team</a:t>
            </a:r>
          </a:p>
          <a:p>
            <a:pPr marL="171450" indent="-171450" algn="just">
              <a:spcAft>
                <a:spcPts val="300"/>
              </a:spcAft>
              <a:buFont typeface="Wingdings" panose="05000000000000000000" pitchFamily="2" charset="2"/>
              <a:buChar char="q"/>
            </a:pPr>
            <a:r>
              <a:rPr lang="en-AU" sz="1100" dirty="0" smtClean="0">
                <a:solidFill>
                  <a:schemeClr val="bg1"/>
                </a:solidFill>
              </a:rPr>
              <a:t>Space to move around (this is a fairly active session)</a:t>
            </a:r>
          </a:p>
          <a:p>
            <a:pPr marL="171450" indent="-171450" algn="just">
              <a:spcAft>
                <a:spcPts val="300"/>
              </a:spcAft>
              <a:buFont typeface="Wingdings" panose="05000000000000000000" pitchFamily="2" charset="2"/>
              <a:buChar char="q"/>
            </a:pPr>
            <a:r>
              <a:rPr lang="en-AU" sz="1100" dirty="0" smtClean="0">
                <a:solidFill>
                  <a:schemeClr val="bg1"/>
                </a:solidFill>
              </a:rPr>
              <a:t>A whiteboard or flipchart (if available)</a:t>
            </a:r>
          </a:p>
          <a:p>
            <a:pPr algn="just">
              <a:spcAft>
                <a:spcPts val="300"/>
              </a:spcAft>
            </a:pPr>
            <a:endParaRPr lang="en-AU" sz="1000" dirty="0" smtClean="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WHEN To Try It</a:t>
            </a:r>
          </a:p>
          <a:p>
            <a:pPr algn="just">
              <a:spcAft>
                <a:spcPts val="600"/>
              </a:spcAft>
            </a:pPr>
            <a:r>
              <a:rPr lang="en-AU" sz="1100" dirty="0">
                <a:solidFill>
                  <a:schemeClr val="bg1"/>
                </a:solidFill>
              </a:rPr>
              <a:t>This </a:t>
            </a:r>
            <a:r>
              <a:rPr lang="en-AU" sz="1100" dirty="0" smtClean="0">
                <a:solidFill>
                  <a:schemeClr val="bg1"/>
                </a:solidFill>
              </a:rPr>
              <a:t>activity is </a:t>
            </a:r>
            <a:r>
              <a:rPr lang="en-AU" sz="1100" dirty="0">
                <a:solidFill>
                  <a:schemeClr val="bg1"/>
                </a:solidFill>
              </a:rPr>
              <a:t>particularly useful at the onset of change and where you want to set the team up for success</a:t>
            </a:r>
            <a:r>
              <a:rPr lang="en-AU" sz="1100" dirty="0" smtClean="0">
                <a:solidFill>
                  <a:schemeClr val="bg1"/>
                </a:solidFill>
              </a:rPr>
              <a:t>.</a:t>
            </a:r>
          </a:p>
          <a:p>
            <a:pPr algn="just"/>
            <a:endParaRPr lang="en-AU" sz="1000" dirty="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WHO Is Involved?</a:t>
            </a:r>
          </a:p>
          <a:p>
            <a:pPr algn="just">
              <a:spcAft>
                <a:spcPts val="600"/>
              </a:spcAft>
            </a:pPr>
            <a:r>
              <a:rPr lang="en-AU" sz="1100" dirty="0" smtClean="0">
                <a:solidFill>
                  <a:schemeClr val="bg1"/>
                </a:solidFill>
              </a:rPr>
              <a:t>This activity is designed for the entire team. Depending on how the team is currently tracking, you may like to brief a couple of members about what the activity involves, so that they can think about some positive examples to share in advance. </a:t>
            </a:r>
          </a:p>
        </p:txBody>
      </p:sp>
      <p:pic>
        <p:nvPicPr>
          <p:cNvPr id="12" name="Picture 1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66752" y="117449"/>
            <a:ext cx="819785" cy="687070"/>
          </a:xfrm>
          <a:prstGeom prst="rect">
            <a:avLst/>
          </a:prstGeom>
        </p:spPr>
      </p:pic>
    </p:spTree>
    <p:extLst>
      <p:ext uri="{BB962C8B-B14F-4D97-AF65-F5344CB8AC3E}">
        <p14:creationId xmlns:p14="http://schemas.microsoft.com/office/powerpoint/2010/main" val="369115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33927"/>
            <a:ext cx="6307455" cy="623455"/>
          </a:xfrm>
        </p:spPr>
        <p:txBody>
          <a:bodyPr>
            <a:normAutofit/>
          </a:bodyPr>
          <a:lstStyle/>
          <a:p>
            <a:r>
              <a:rPr lang="en-AU" sz="2400" dirty="0" smtClean="0">
                <a:solidFill>
                  <a:srgbClr val="856451"/>
                </a:solidFill>
                <a:latin typeface="MillerBanner Roman" panose="02000503080000020003" pitchFamily="2" charset="0"/>
              </a:rPr>
              <a:t>Transition Team Activity</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325343"/>
            <a:ext cx="1239195" cy="354056"/>
          </a:xfrm>
          <a:prstGeom prst="rect">
            <a:avLst/>
          </a:prstGeom>
        </p:spPr>
      </p:pic>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8" name="Rectangle 7"/>
          <p:cNvSpPr/>
          <p:nvPr/>
        </p:nvSpPr>
        <p:spPr>
          <a:xfrm>
            <a:off x="927101" y="1146681"/>
            <a:ext cx="5178424" cy="6689011"/>
          </a:xfrm>
          <a:prstGeom prst="rect">
            <a:avLst/>
          </a:prstGeom>
        </p:spPr>
        <p:txBody>
          <a:bodyPr wrap="square">
            <a:spAutoFit/>
          </a:bodyPr>
          <a:lstStyle/>
          <a:p>
            <a:pPr algn="just">
              <a:spcAft>
                <a:spcPts val="800"/>
              </a:spcAft>
            </a:pPr>
            <a:r>
              <a:rPr lang="en-AU" sz="1200" b="1" dirty="0" smtClean="0">
                <a:solidFill>
                  <a:srgbClr val="DE8A6C"/>
                </a:solidFill>
              </a:rPr>
              <a:t>Instructions</a:t>
            </a:r>
            <a:endParaRPr lang="en-AU" sz="1100" dirty="0"/>
          </a:p>
          <a:p>
            <a:pPr algn="just">
              <a:spcAft>
                <a:spcPts val="800"/>
              </a:spcAft>
            </a:pPr>
            <a:r>
              <a:rPr lang="en-AU" sz="1100" dirty="0" smtClean="0"/>
              <a:t>To get the activity underway:</a:t>
            </a:r>
            <a:endParaRPr lang="en-AU" sz="1100" dirty="0"/>
          </a:p>
          <a:p>
            <a:pPr marL="228600" indent="-228600" algn="just">
              <a:spcAft>
                <a:spcPts val="800"/>
              </a:spcAft>
              <a:buAutoNum type="arabicPeriod"/>
            </a:pPr>
            <a:r>
              <a:rPr lang="en-AU" sz="1100" dirty="0" smtClean="0"/>
              <a:t>Inform the team that this activity will get underway with a game called ‘</a:t>
            </a:r>
            <a:r>
              <a:rPr lang="en-AU" sz="1100" dirty="0" err="1" smtClean="0"/>
              <a:t>Sociometry</a:t>
            </a:r>
            <a:r>
              <a:rPr lang="en-AU" sz="1100" dirty="0" smtClean="0"/>
              <a:t>’. You will need to form a line in order from least to most by checking in with one another to organise yourselves</a:t>
            </a:r>
          </a:p>
          <a:p>
            <a:pPr marL="228600" indent="-228600" algn="just">
              <a:spcAft>
                <a:spcPts val="800"/>
              </a:spcAft>
              <a:buAutoNum type="arabicPeriod"/>
            </a:pPr>
            <a:r>
              <a:rPr lang="en-AU" sz="1100" dirty="0" smtClean="0"/>
              <a:t>Say: the first dimension that I would like you to organise yourself from least to most along is ‘the number of countries that you have visited’</a:t>
            </a:r>
          </a:p>
          <a:p>
            <a:pPr marL="228600" indent="-228600" algn="just">
              <a:spcAft>
                <a:spcPts val="800"/>
              </a:spcAft>
              <a:buAutoNum type="arabicPeriod"/>
            </a:pPr>
            <a:r>
              <a:rPr lang="en-AU" sz="1100" dirty="0" smtClean="0"/>
              <a:t>Once the team have formed a line, ask for a few examples and stories to get a sense of why / how people have placed themselves where they have along the continuum</a:t>
            </a:r>
          </a:p>
          <a:p>
            <a:pPr marL="228600" indent="-228600" algn="just">
              <a:spcAft>
                <a:spcPts val="800"/>
              </a:spcAft>
              <a:buAutoNum type="arabicPeriod"/>
            </a:pPr>
            <a:r>
              <a:rPr lang="en-AU" sz="1100" dirty="0" smtClean="0"/>
              <a:t>Next, invite the team member(s) who have travelled to the most countries to share some of their best travel tips</a:t>
            </a:r>
          </a:p>
          <a:p>
            <a:pPr marL="228600" indent="-228600" algn="just">
              <a:spcAft>
                <a:spcPts val="800"/>
              </a:spcAft>
              <a:buAutoNum type="arabicPeriod"/>
            </a:pPr>
            <a:r>
              <a:rPr lang="en-AU" sz="1100" dirty="0" smtClean="0"/>
              <a:t>Repeat this process with a second dimension: ‘how many houses have you lived in?”</a:t>
            </a:r>
          </a:p>
          <a:p>
            <a:pPr marL="228600" indent="-228600" algn="just">
              <a:spcAft>
                <a:spcPts val="800"/>
              </a:spcAft>
              <a:buAutoNum type="arabicPeriod"/>
            </a:pPr>
            <a:r>
              <a:rPr lang="en-AU" sz="1100" dirty="0" smtClean="0"/>
              <a:t>Debrief as per the first round, this time inviting team member(s) who have moved the most times in their lives to share to their top packing / moving tips</a:t>
            </a:r>
          </a:p>
          <a:p>
            <a:pPr marL="228600" indent="-228600" algn="just">
              <a:spcAft>
                <a:spcPts val="800"/>
              </a:spcAft>
              <a:buAutoNum type="arabicPeriod"/>
            </a:pPr>
            <a:r>
              <a:rPr lang="en-AU" sz="1100" dirty="0" smtClean="0"/>
              <a:t>Key message to reinforce: you have practice dealing with change everyday. You can use this experience to successfully respond to change at work too</a:t>
            </a:r>
          </a:p>
          <a:p>
            <a:pPr marL="228600" indent="-228600" algn="just">
              <a:spcAft>
                <a:spcPts val="800"/>
              </a:spcAft>
              <a:buAutoNum type="arabicPeriod"/>
            </a:pPr>
            <a:r>
              <a:rPr lang="en-AU" sz="1100" dirty="0" smtClean="0"/>
              <a:t>Position with team that we will complete one more round of ‘</a:t>
            </a:r>
            <a:r>
              <a:rPr lang="en-AU" sz="1100" dirty="0" err="1" smtClean="0"/>
              <a:t>Sociometry</a:t>
            </a:r>
            <a:r>
              <a:rPr lang="en-AU" sz="1100" dirty="0" smtClean="0"/>
              <a:t>’ – this time the dimension is how you would rate your level of comfort and confidence in the current change we are experiencing as a team on a scale from 0 to 10</a:t>
            </a:r>
          </a:p>
          <a:p>
            <a:pPr marL="228600" indent="-228600" algn="just">
              <a:spcAft>
                <a:spcPts val="800"/>
              </a:spcAft>
              <a:buAutoNum type="arabicPeriod"/>
            </a:pPr>
            <a:r>
              <a:rPr lang="en-AU" sz="1100" dirty="0" smtClean="0"/>
              <a:t>Debrief as per previous rounds, this time asking the team member(s) who rated themselves as most comfortable and confident in the current change to share some of their tips, strategies or techniques for coming to terms with the change and / or viewing the change positively and as an opportunity as opposed to threat</a:t>
            </a:r>
          </a:p>
          <a:p>
            <a:pPr marL="228600" indent="-228600" algn="just">
              <a:spcAft>
                <a:spcPts val="800"/>
              </a:spcAft>
              <a:buAutoNum type="arabicPeriod"/>
            </a:pPr>
            <a:r>
              <a:rPr lang="en-AU" sz="1100" dirty="0" smtClean="0"/>
              <a:t>Facilitate a group discussion, flip-charting / white-boarding as many different ways for transitioning successfully through change as possible – let the team know that you will document and send these out after the session</a:t>
            </a:r>
          </a:p>
          <a:p>
            <a:pPr marL="228600" indent="-228600" algn="just">
              <a:spcAft>
                <a:spcPts val="800"/>
              </a:spcAft>
              <a:buAutoNum type="arabicPeriod"/>
            </a:pPr>
            <a:r>
              <a:rPr lang="en-AU" sz="1100" dirty="0" smtClean="0"/>
              <a:t>Invite each team member to select their number one strategy / technique to try – you can discuss how they go with these in your next 1:1 or coaching conversation</a:t>
            </a:r>
          </a:p>
          <a:p>
            <a:pPr algn="just">
              <a:spcAft>
                <a:spcPts val="800"/>
              </a:spcAft>
            </a:pPr>
            <a:r>
              <a:rPr lang="en-AU" sz="1100" dirty="0" smtClean="0"/>
              <a:t>9. Thank team for their participation and conclude activity.</a:t>
            </a:r>
            <a:endParaRPr lang="en-AU" sz="1100" dirty="0"/>
          </a:p>
        </p:txBody>
      </p:sp>
      <p:sp>
        <p:nvSpPr>
          <p:cNvPr id="9" name="Rounded Rectangle 8"/>
          <p:cNvSpPr/>
          <p:nvPr/>
        </p:nvSpPr>
        <p:spPr>
          <a:xfrm>
            <a:off x="381000" y="888999"/>
            <a:ext cx="6162675" cy="6946693"/>
          </a:xfrm>
          <a:prstGeom prst="roundRect">
            <a:avLst/>
          </a:prstGeom>
          <a:noFill/>
          <a:ln>
            <a:solidFill>
              <a:srgbClr val="DE8A6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555153" y="8000226"/>
            <a:ext cx="4241800" cy="276999"/>
          </a:xfrm>
          <a:prstGeom prst="rect">
            <a:avLst/>
          </a:prstGeom>
          <a:noFill/>
        </p:spPr>
        <p:txBody>
          <a:bodyPr wrap="square" rtlCol="0">
            <a:spAutoFit/>
          </a:bodyPr>
          <a:lstStyle/>
          <a:p>
            <a:r>
              <a:rPr lang="en-AU" sz="1200" b="1" dirty="0" smtClean="0">
                <a:solidFill>
                  <a:srgbClr val="DE8A6C"/>
                </a:solidFill>
              </a:rPr>
              <a:t>Your notes to prepare for this activity:</a:t>
            </a:r>
            <a:endParaRPr lang="en-AU" sz="1200" b="1" dirty="0">
              <a:solidFill>
                <a:srgbClr val="DE8A6C"/>
              </a:solidFill>
            </a:endParaRPr>
          </a:p>
        </p:txBody>
      </p:sp>
    </p:spTree>
    <p:extLst>
      <p:ext uri="{BB962C8B-B14F-4D97-AF65-F5344CB8AC3E}">
        <p14:creationId xmlns:p14="http://schemas.microsoft.com/office/powerpoint/2010/main" val="4294350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11057</TotalTime>
  <Words>737</Words>
  <Application>Microsoft Macintosh PowerPoint</Application>
  <PresentationFormat>A4 Paper (210x297 mm)</PresentationFormat>
  <Paragraphs>46</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Wingdings</vt:lpstr>
      <vt:lpstr>Arial</vt:lpstr>
      <vt:lpstr>Office Theme</vt:lpstr>
      <vt:lpstr>Transition Team Activity </vt:lpstr>
      <vt:lpstr>Transition Team Activity</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178</cp:revision>
  <cp:lastPrinted>2017-06-22T03:29:12Z</cp:lastPrinted>
  <dcterms:created xsi:type="dcterms:W3CDTF">2016-04-06T11:41:11Z</dcterms:created>
  <dcterms:modified xsi:type="dcterms:W3CDTF">2017-09-26T03:03:50Z</dcterms:modified>
</cp:coreProperties>
</file>