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72" r:id="rId1"/>
  </p:sldMasterIdLst>
  <p:notesMasterIdLst>
    <p:notesMasterId r:id="rId3"/>
  </p:notesMasterIdLst>
  <p:sldIdLst>
    <p:sldId id="307" r:id="rId2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6451"/>
    <a:srgbClr val="DE8A6C"/>
    <a:srgbClr val="ECBDAC"/>
    <a:srgbClr val="E95130"/>
    <a:srgbClr val="E2987E"/>
    <a:srgbClr val="F9E4CF"/>
    <a:srgbClr val="F8ADA0"/>
    <a:srgbClr val="EFA799"/>
    <a:srgbClr val="7F7F7F"/>
    <a:srgbClr val="E26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4455" autoAdjust="0"/>
  </p:normalViewPr>
  <p:slideViewPr>
    <p:cSldViewPr snapToGrid="0" snapToObjects="1">
      <p:cViewPr>
        <p:scale>
          <a:sx n="72" d="100"/>
          <a:sy n="72" d="100"/>
        </p:scale>
        <p:origin x="-288" y="5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853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3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fld id="{2BC31DEB-6978-E647-822A-B71C6741FE5E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45050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44" tIns="46872" rIns="93744" bIns="468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4"/>
            <a:ext cx="5447030" cy="3914865"/>
          </a:xfrm>
          <a:prstGeom prst="rect">
            <a:avLst/>
          </a:prstGeom>
        </p:spPr>
        <p:txBody>
          <a:bodyPr vert="horz" lIns="93744" tIns="46872" rIns="93744" bIns="4687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0475" cy="498852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2"/>
            <a:ext cx="2950475" cy="498852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fld id="{E392FA8F-C82B-CF4D-AE31-B1CB5B78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5050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2FA8F-C82B-CF4D-AE31-B1CB5B7897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414-9370-5F4F-8F35-B389FACB8751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3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A472-E14F-CE4F-B77B-D003F7266798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6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9104-41CA-AC4B-BF45-0A62A92E51AD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D9-BF67-4648-A759-E819C7FBE482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D10D-2A85-264B-A6DA-6C48E18D1D5A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7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2691-1507-084D-82BA-7E878476D090}" type="datetime1">
              <a:rPr lang="en-AU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C789-4B8B-9248-A49A-0DBB81EC3CCC}" type="datetime1">
              <a:rPr lang="en-AU" smtClean="0"/>
              <a:t>26/9/17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1B26-228B-DA4A-A02D-B837A13176CA}" type="datetime1">
              <a:rPr lang="en-AU" smtClean="0"/>
              <a:t>26/9/17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725E-A075-9D49-8FB3-8D88F97AE107}" type="datetime1">
              <a:rPr lang="en-AU" smtClean="0"/>
              <a:t>26/9/17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85F-6A97-A64B-9AAC-45F26900639C}" type="datetime1">
              <a:rPr lang="en-AU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234-E5E3-7A43-92FE-3EF6774D48C4}" type="datetime1">
              <a:rPr lang="en-AU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5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8141-0FF9-794F-AB45-87F1317C0B3D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4" y="167563"/>
            <a:ext cx="4366700" cy="431623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856451"/>
                </a:solidFill>
                <a:latin typeface="MillerBanner Roman" panose="02000503080000020003" pitchFamily="2" charset="0"/>
              </a:rPr>
              <a:t>Types of Questions Cheat Sheet</a:t>
            </a:r>
            <a:endParaRPr lang="en-AU" sz="2400" dirty="0">
              <a:solidFill>
                <a:srgbClr val="856451"/>
              </a:solidFill>
              <a:latin typeface="MillerBanner Roman" panose="02000503080000020003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49" y="6513532"/>
            <a:ext cx="857904" cy="24511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488107" y="4968560"/>
            <a:ext cx="283552" cy="2840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sz="1246" dirty="0">
                <a:solidFill>
                  <a:schemeClr val="bg1"/>
                </a:solidFill>
                <a:latin typeface="MillerBanner Black" panose="02000504090000020003" pitchFamily="2" charset="0"/>
              </a:rPr>
              <a:t>=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53113" y="4985045"/>
            <a:ext cx="283552" cy="2840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sz="1246" dirty="0">
                <a:solidFill>
                  <a:schemeClr val="bg1"/>
                </a:solidFill>
                <a:latin typeface="MillerBanner Black" panose="02000504090000020003" pitchFamily="2" charset="0"/>
              </a:rPr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64203" y="5278488"/>
            <a:ext cx="283552" cy="2840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1246" dirty="0">
                <a:solidFill>
                  <a:schemeClr val="bg1"/>
                </a:solidFill>
                <a:latin typeface="MillerBanner Black" panose="02000504090000020003" pitchFamily="2" charset="0"/>
              </a:rPr>
              <a:t>-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1096"/>
              </p:ext>
            </p:extLst>
          </p:nvPr>
        </p:nvGraphicFramePr>
        <p:xfrm>
          <a:off x="480060" y="1534708"/>
          <a:ext cx="9144000" cy="4868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083"/>
                <a:gridCol w="2215243"/>
                <a:gridCol w="2806337"/>
                <a:gridCol w="2806337"/>
              </a:tblGrid>
              <a:tr h="333009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  <a:latin typeface="MillerBanner Roman" panose="02000503080000020003" pitchFamily="2" charset="0"/>
                        </a:rPr>
                        <a:t>Question</a:t>
                      </a:r>
                      <a:r>
                        <a:rPr lang="en-AU" sz="1400" baseline="0" dirty="0" smtClean="0">
                          <a:solidFill>
                            <a:schemeClr val="bg1"/>
                          </a:solidFill>
                          <a:latin typeface="MillerBanner Roman" panose="02000503080000020003" pitchFamily="2" charset="0"/>
                        </a:rPr>
                        <a:t> Type</a:t>
                      </a:r>
                      <a:endParaRPr lang="en-AU" sz="1400" dirty="0">
                        <a:solidFill>
                          <a:schemeClr val="bg1"/>
                        </a:solidFill>
                        <a:latin typeface="MillerBanner Roman" panose="02000503080000020003" pitchFamily="2" charset="0"/>
                      </a:endParaRPr>
                    </a:p>
                  </a:txBody>
                  <a:tcPr marL="63305" marR="63305" marT="31652" marB="31652" anchor="ctr">
                    <a:solidFill>
                      <a:srgbClr val="DE8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  <a:latin typeface="MillerBanner Roman" panose="02000503080000020003" pitchFamily="2" charset="0"/>
                        </a:rPr>
                        <a:t>Why</a:t>
                      </a:r>
                      <a:endParaRPr lang="en-AU" sz="1400" dirty="0">
                        <a:solidFill>
                          <a:schemeClr val="bg1"/>
                        </a:solidFill>
                        <a:latin typeface="MillerBanner Roman" panose="02000503080000020003" pitchFamily="2" charset="0"/>
                      </a:endParaRPr>
                    </a:p>
                  </a:txBody>
                  <a:tcPr marL="63305" marR="63305" marT="31652" marB="31652" anchor="ctr">
                    <a:solidFill>
                      <a:srgbClr val="DE8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  <a:latin typeface="MillerBanner Roman" panose="02000503080000020003" pitchFamily="2" charset="0"/>
                        </a:rPr>
                        <a:t>When</a:t>
                      </a:r>
                      <a:endParaRPr lang="en-AU" sz="1400" dirty="0">
                        <a:solidFill>
                          <a:schemeClr val="bg1"/>
                        </a:solidFill>
                        <a:latin typeface="MillerBanner Roman" panose="02000503080000020003" pitchFamily="2" charset="0"/>
                      </a:endParaRPr>
                    </a:p>
                  </a:txBody>
                  <a:tcPr marL="63305" marR="63305" marT="31652" marB="31652" anchor="ctr">
                    <a:solidFill>
                      <a:srgbClr val="DE8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  <a:latin typeface="MillerBanner Roman" panose="02000503080000020003" pitchFamily="2" charset="0"/>
                        </a:rPr>
                        <a:t>How</a:t>
                      </a:r>
                      <a:endParaRPr lang="en-AU" sz="1400" dirty="0">
                        <a:solidFill>
                          <a:schemeClr val="bg1"/>
                        </a:solidFill>
                        <a:latin typeface="MillerBanner Roman" panose="02000503080000020003" pitchFamily="2" charset="0"/>
                      </a:endParaRPr>
                    </a:p>
                  </a:txBody>
                  <a:tcPr marL="63305" marR="63305" marT="31652" marB="31652" anchor="ctr">
                    <a:solidFill>
                      <a:srgbClr val="DE8A6C"/>
                    </a:solidFill>
                  </a:tcPr>
                </a:tc>
              </a:tr>
              <a:tr h="558709"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rgbClr val="856451"/>
                          </a:solidFill>
                          <a:latin typeface="MillerBanner Roman" panose="02000503080000020003" pitchFamily="2" charset="0"/>
                        </a:rPr>
                        <a:t>Open</a:t>
                      </a:r>
                      <a:endParaRPr lang="en-AU" sz="1400" dirty="0">
                        <a:solidFill>
                          <a:srgbClr val="856451"/>
                        </a:solidFill>
                        <a:latin typeface="MillerBanner Roman" panose="02000503080000020003" pitchFamily="2" charset="0"/>
                      </a:endParaRPr>
                    </a:p>
                  </a:txBody>
                  <a:tcPr marL="63305" marR="63305" marT="31652" marB="31652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encourage the other person</a:t>
                      </a:r>
                      <a:r>
                        <a:rPr lang="en-AU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open up, so that you can gather</a:t>
                      </a:r>
                      <a:r>
                        <a:rPr lang="en-AU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necessary information.</a:t>
                      </a:r>
                    </a:p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often start with why, what, where, which, and how.</a:t>
                      </a:r>
                      <a:endParaRPr lang="en-AU" sz="800" dirty="0"/>
                    </a:p>
                  </a:txBody>
                  <a:tcPr marL="63305" marR="63305" marT="31652" marB="31652"/>
                </a:tc>
                <a:tc>
                  <a:txBody>
                    <a:bodyPr/>
                    <a:lstStyle/>
                    <a:p>
                      <a:pPr marL="180000" indent="-180000" algn="l">
                        <a:buFont typeface="Wingdings" panose="05000000000000000000" pitchFamily="2" charset="2"/>
                        <a:buChar char="q"/>
                      </a:pPr>
                      <a:r>
                        <a:rPr lang="en-AU" sz="800" dirty="0" smtClean="0"/>
                        <a:t>You want</a:t>
                      </a:r>
                      <a:r>
                        <a:rPr lang="en-AU" sz="800" baseline="0" dirty="0" smtClean="0"/>
                        <a:t> to obtain a lot of information </a:t>
                      </a:r>
                      <a:endParaRPr lang="en-AU" sz="800" dirty="0"/>
                    </a:p>
                  </a:txBody>
                  <a:tcPr marL="63305" marR="63305" marT="31652" marB="31652"/>
                </a:tc>
                <a:tc>
                  <a:txBody>
                    <a:bodyPr/>
                    <a:lstStyle/>
                    <a:p>
                      <a:pPr marL="108000" indent="-108000" algn="l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“How did you go with that task?”</a:t>
                      </a:r>
                    </a:p>
                    <a:p>
                      <a:pPr marL="108000" indent="-108000" algn="l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“What can you do to keep your team on track?”</a:t>
                      </a:r>
                    </a:p>
                    <a:p>
                      <a:pPr marL="108000" indent="-108000" algn="l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“How would you respond to this customer's concerns?”</a:t>
                      </a:r>
                      <a:endParaRPr lang="en-AU" sz="800" dirty="0"/>
                    </a:p>
                  </a:txBody>
                  <a:tcPr marL="63305" marR="63305" marT="31652" marB="31652"/>
                </a:tc>
              </a:tr>
              <a:tr h="333009"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rgbClr val="856451"/>
                          </a:solidFill>
                          <a:latin typeface="MillerBanner Roman" panose="02000503080000020003" pitchFamily="2" charset="0"/>
                        </a:rPr>
                        <a:t>Closed</a:t>
                      </a:r>
                      <a:endParaRPr lang="en-AU" sz="1400" dirty="0">
                        <a:solidFill>
                          <a:srgbClr val="856451"/>
                        </a:solidFill>
                        <a:latin typeface="MillerBanner Roman" panose="02000503080000020003" pitchFamily="2" charset="0"/>
                      </a:endParaRPr>
                    </a:p>
                  </a:txBody>
                  <a:tcPr marL="63305" marR="63305" marT="31652" marB="3165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 questions are used when you require a 'yes' or 'no' answer.</a:t>
                      </a:r>
                      <a:endParaRPr lang="en-AU" sz="800" dirty="0"/>
                    </a:p>
                  </a:txBody>
                  <a:tcPr marL="63305" marR="63305" marT="31652" marB="31652"/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AU" sz="800" dirty="0" smtClean="0"/>
                        <a:t>When it is important that you control the conversation</a:t>
                      </a:r>
                    </a:p>
                    <a:p>
                      <a:pPr marL="171450" indent="-171450" algn="l"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AU" sz="800" dirty="0" smtClean="0"/>
                        <a:t>Use sparingly as closed questions can</a:t>
                      </a:r>
                      <a:r>
                        <a:rPr lang="en-AU" sz="800" baseline="0" dirty="0" smtClean="0"/>
                        <a:t> make a conversation feel one-sided and may negatively impact the ability to establish rapport and empathy</a:t>
                      </a:r>
                      <a:endParaRPr lang="en-AU" sz="800" dirty="0" smtClean="0"/>
                    </a:p>
                  </a:txBody>
                  <a:tcPr marL="63305" marR="63305" marT="31652" marB="31652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800" i="1" dirty="0" smtClean="0"/>
                        <a:t>Are you happy</a:t>
                      </a:r>
                      <a:r>
                        <a:rPr lang="en-AU" sz="800" i="1" baseline="0" dirty="0" smtClean="0"/>
                        <a:t> in your job?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800" i="1" baseline="0" dirty="0" smtClean="0"/>
                        <a:t>Have you had a lunch break yet?</a:t>
                      </a:r>
                      <a:endParaRPr lang="en-AU" sz="800" i="1" dirty="0"/>
                    </a:p>
                  </a:txBody>
                  <a:tcPr marL="63305" marR="63305" marT="31652" marB="31652"/>
                </a:tc>
              </a:tr>
              <a:tr h="333009"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rgbClr val="856451"/>
                          </a:solidFill>
                          <a:latin typeface="MillerBanner Roman" panose="02000503080000020003" pitchFamily="2" charset="0"/>
                        </a:rPr>
                        <a:t>Probing</a:t>
                      </a:r>
                      <a:endParaRPr lang="en-AU" sz="1400" dirty="0">
                        <a:solidFill>
                          <a:srgbClr val="856451"/>
                        </a:solidFill>
                        <a:latin typeface="MillerBanner Roman" panose="02000503080000020003" pitchFamily="2" charset="0"/>
                      </a:endParaRPr>
                    </a:p>
                  </a:txBody>
                  <a:tcPr marL="63305" marR="63305" marT="31652" marB="31652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clarify something that has already been said or to find out more detail about it.</a:t>
                      </a:r>
                      <a:r>
                        <a:rPr lang="en-AU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/>
                      <a:endParaRPr lang="en-AU" sz="800" dirty="0"/>
                    </a:p>
                  </a:txBody>
                  <a:tcPr marL="63305" marR="63305" marT="31652" marB="31652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need to uncover</a:t>
                      </a:r>
                      <a:r>
                        <a:rPr lang="en-AU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details that may have initially been overlooked or thought irrelevant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AU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 care not to over use probing questions as this may make people feel interrogated – use neutral or supportive verbal and nonverbal signs to reduce the likelihood of this</a:t>
                      </a:r>
                      <a:endParaRPr lang="en-AU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05" marR="63305" marT="31652" marB="31652"/>
                </a:tc>
                <a:tc>
                  <a:txBody>
                    <a:bodyPr/>
                    <a:lstStyle/>
                    <a:p>
                      <a:pPr marL="171450" indent="-171450" algn="l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“What does that mean?”</a:t>
                      </a:r>
                    </a:p>
                    <a:p>
                      <a:pPr marL="171450" indent="-171450" algn="l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“What are your</a:t>
                      </a:r>
                      <a:r>
                        <a:rPr lang="en-AU" sz="8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 concerns?”</a:t>
                      </a:r>
                    </a:p>
                    <a:p>
                      <a:pPr marL="171450" indent="-171450" algn="l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8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“Tell me more about what happened with that customer?”</a:t>
                      </a:r>
                      <a:endParaRPr lang="en-AU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05" marR="63305" marT="31652" marB="31652"/>
                </a:tc>
              </a:tr>
              <a:tr h="333009"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rgbClr val="856451"/>
                          </a:solidFill>
                          <a:latin typeface="MillerBanner Roman" panose="02000503080000020003" pitchFamily="2" charset="0"/>
                        </a:rPr>
                        <a:t>Paraphrasing</a:t>
                      </a:r>
                      <a:endParaRPr lang="en-AU" sz="1400" dirty="0">
                        <a:solidFill>
                          <a:srgbClr val="856451"/>
                        </a:solidFill>
                        <a:latin typeface="MillerBanner Roman" panose="02000503080000020003" pitchFamily="2" charset="0"/>
                      </a:endParaRPr>
                    </a:p>
                  </a:txBody>
                  <a:tcPr marL="63305" marR="63305" marT="31652" marB="3165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Paraphrasing questions are one of the best ways you can check your own understanding of what the other</a:t>
                      </a:r>
                      <a:r>
                        <a:rPr lang="en-AU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person</a:t>
                      </a:r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said.</a:t>
                      </a:r>
                      <a:endParaRPr lang="en-AU" sz="800" dirty="0"/>
                    </a:p>
                  </a:txBody>
                  <a:tcPr marL="63305" marR="63305" marT="31652" marB="31652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AU" sz="800" dirty="0" smtClean="0"/>
                        <a:t>If the conversation has moved quite quickly and covered</a:t>
                      </a:r>
                      <a:r>
                        <a:rPr lang="en-AU" sz="800" baseline="0" dirty="0" smtClean="0"/>
                        <a:t> a lot of ground and you want to make sure you haven’t missed anything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AU" sz="800" dirty="0" smtClean="0"/>
                        <a:t>If you feel that you are starting to lose track of the conversation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AU" sz="800" dirty="0" smtClean="0"/>
                        <a:t>If</a:t>
                      </a:r>
                      <a:r>
                        <a:rPr lang="en-AU" sz="800" baseline="0" dirty="0" smtClean="0"/>
                        <a:t> you pick up that the other person is feeling misunderstood</a:t>
                      </a:r>
                      <a:endParaRPr lang="en-AU" sz="800" dirty="0" smtClean="0"/>
                    </a:p>
                  </a:txBody>
                  <a:tcPr marL="63305" marR="63305" marT="31652" marB="31652"/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lang="en-AU" sz="8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conversation partner:</a:t>
                      </a: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“I can't deliver on that unless Buying get the information to me the same day.”</a:t>
                      </a:r>
                    </a:p>
                    <a:p>
                      <a:pPr marL="171450" indent="-171450" algn="l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You:</a:t>
                      </a:r>
                      <a:r>
                        <a:rPr lang="en-AU" sz="8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I'm hearing that you could deliver, if the Buying</a:t>
                      </a:r>
                      <a:r>
                        <a:rPr lang="en-AU" sz="8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team </a:t>
                      </a: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were able to get you</a:t>
                      </a:r>
                      <a:r>
                        <a:rPr lang="en-AU" sz="8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</a:t>
                      </a: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information you need on the same day you requested it. Is</a:t>
                      </a:r>
                      <a:r>
                        <a:rPr lang="en-AU" sz="8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right?”</a:t>
                      </a:r>
                      <a:endParaRPr lang="en-AU" sz="800" dirty="0"/>
                    </a:p>
                  </a:txBody>
                  <a:tcPr marL="63305" marR="63305" marT="31652" marB="31652"/>
                </a:tc>
              </a:tr>
              <a:tr h="333009"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rgbClr val="856451"/>
                          </a:solidFill>
                          <a:latin typeface="MillerBanner Roman" panose="02000503080000020003" pitchFamily="2" charset="0"/>
                        </a:rPr>
                        <a:t>Hypothetical</a:t>
                      </a:r>
                      <a:endParaRPr lang="en-AU" sz="1400" dirty="0">
                        <a:solidFill>
                          <a:srgbClr val="856451"/>
                        </a:solidFill>
                        <a:latin typeface="MillerBanner Roman" panose="02000503080000020003" pitchFamily="2" charset="0"/>
                      </a:endParaRPr>
                    </a:p>
                  </a:txBody>
                  <a:tcPr marL="63305" marR="63305" marT="31652" marB="3165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Hypothetical questions allow you to gauge how someone might act or what they think about a possible situation. They are effective in getting the person to think up and discuss new ideas or approaches to a problem. </a:t>
                      </a:r>
                      <a:endParaRPr lang="en-AU" sz="800" dirty="0"/>
                    </a:p>
                  </a:txBody>
                  <a:tcPr marL="63305" marR="63305" marT="31652" marB="31652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AU" sz="800" dirty="0" smtClean="0"/>
                        <a:t>These types of questions are useful</a:t>
                      </a:r>
                      <a:r>
                        <a:rPr lang="en-AU" sz="800" baseline="0" dirty="0" smtClean="0"/>
                        <a:t> to ask when your conversation partner is feeling ‘stuck’ on a particular issue or problem</a:t>
                      </a:r>
                      <a:endParaRPr lang="en-AU" sz="800" dirty="0"/>
                    </a:p>
                  </a:txBody>
                  <a:tcPr marL="63305" marR="63305" marT="31652" marB="31652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“What would you do if…?”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“What would happen if…?”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we got busy next week,</a:t>
                      </a:r>
                      <a:r>
                        <a:rPr lang="en-AU" sz="8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what’s the likelihood you could come in for an extra shift?”</a:t>
                      </a:r>
                      <a:endParaRPr lang="en-AU" sz="800" dirty="0" smtClean="0"/>
                    </a:p>
                  </a:txBody>
                  <a:tcPr marL="63305" marR="63305" marT="31652" marB="31652"/>
                </a:tc>
              </a:tr>
              <a:tr h="333009"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rgbClr val="856451"/>
                          </a:solidFill>
                          <a:latin typeface="MillerBanner Roman" panose="02000503080000020003" pitchFamily="2" charset="0"/>
                        </a:rPr>
                        <a:t>Leading</a:t>
                      </a:r>
                      <a:endParaRPr lang="en-AU" sz="1400" dirty="0">
                        <a:solidFill>
                          <a:srgbClr val="856451"/>
                        </a:solidFill>
                        <a:latin typeface="MillerBanner Roman" panose="02000503080000020003" pitchFamily="2" charset="0"/>
                      </a:endParaRPr>
                    </a:p>
                  </a:txBody>
                  <a:tcPr marL="63305" marR="63305" marT="31652" marB="3165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in situations where you require a desired answer or need to influence people's thinking.</a:t>
                      </a:r>
                      <a:endParaRPr lang="en-AU" sz="800" dirty="0"/>
                    </a:p>
                  </a:txBody>
                  <a:tcPr marL="63305" marR="63305" marT="31652" marB="31652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leading</a:t>
                      </a:r>
                      <a:r>
                        <a:rPr lang="en-AU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questions with</a:t>
                      </a:r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care because they imply that there is a right answer to the question, which contradicts the ethos of active listening</a:t>
                      </a:r>
                      <a:endParaRPr lang="en-AU" sz="800" dirty="0"/>
                    </a:p>
                  </a:txBody>
                  <a:tcPr marL="63305" marR="63305" marT="31652" marB="31652"/>
                </a:tc>
                <a:tc>
                  <a:txBody>
                    <a:bodyPr/>
                    <a:lstStyle/>
                    <a:p>
                      <a:pPr marL="108000" indent="-108000" algn="l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“So wouldn't it have been better to…?”</a:t>
                      </a:r>
                    </a:p>
                    <a:p>
                      <a:pPr marL="108000" indent="-108000" algn="l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“Don't you think we should have…?”</a:t>
                      </a:r>
                    </a:p>
                    <a:p>
                      <a:pPr marL="108000" indent="-108000" algn="l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do you like most about the strategy?”</a:t>
                      </a:r>
                      <a:endParaRPr lang="en-AU" sz="800" dirty="0"/>
                    </a:p>
                  </a:txBody>
                  <a:tcPr marL="63305" marR="63305" marT="31652" marB="31652"/>
                </a:tc>
              </a:tr>
              <a:tr h="333009"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rgbClr val="856451"/>
                          </a:solidFill>
                          <a:latin typeface="MillerBanner Roman" panose="02000503080000020003" pitchFamily="2" charset="0"/>
                        </a:rPr>
                        <a:t>Reflective</a:t>
                      </a:r>
                      <a:endParaRPr lang="en-AU" sz="1400" dirty="0">
                        <a:solidFill>
                          <a:srgbClr val="856451"/>
                        </a:solidFill>
                        <a:latin typeface="MillerBanner Roman" panose="02000503080000020003" pitchFamily="2" charset="0"/>
                      </a:endParaRPr>
                    </a:p>
                  </a:txBody>
                  <a:tcPr marL="63305" marR="63305" marT="31652" marB="3165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check and clarify your understanding. This style of question reflects back to the other</a:t>
                      </a:r>
                      <a:r>
                        <a:rPr lang="en-AU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person</a:t>
                      </a:r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what they have just said.</a:t>
                      </a:r>
                      <a:endParaRPr lang="en-AU" sz="800" dirty="0"/>
                    </a:p>
                  </a:txBody>
                  <a:tcPr marL="63305" marR="63305" marT="31652" marB="31652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to</a:t>
                      </a:r>
                      <a:r>
                        <a:rPr lang="en-AU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dispense having to express an interpretation or judge why the other person feels /felt this</a:t>
                      </a:r>
                      <a:r>
                        <a:rPr lang="en-AU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way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AU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Valuable for supporting the other person to explore their own situation more fully, without you jumping in to solve it for them</a:t>
                      </a:r>
                      <a:endParaRPr lang="en-AU" sz="800" dirty="0"/>
                    </a:p>
                  </a:txBody>
                  <a:tcPr marL="63305" marR="63305" marT="31652" marB="31652"/>
                </a:tc>
                <a:tc>
                  <a:txBody>
                    <a:bodyPr/>
                    <a:lstStyle/>
                    <a:p>
                      <a:pPr marL="108000" indent="-108000" algn="l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lang="en-AU" sz="8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conversation partner: “</a:t>
                      </a: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feel frustrated with myself.”</a:t>
                      </a:r>
                      <a:b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You:</a:t>
                      </a:r>
                      <a:r>
                        <a:rPr lang="en-AU" sz="8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“What does being </a:t>
                      </a: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"frustrated with myself“</a:t>
                      </a:r>
                      <a:r>
                        <a:rPr lang="en-AU" sz="8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involve</a:t>
                      </a: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?‘</a:t>
                      </a:r>
                      <a:endParaRPr lang="en-AU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indent="-108000" algn="l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lang="en-AU" sz="8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conversation partner:</a:t>
                      </a: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“The</a:t>
                      </a:r>
                      <a:r>
                        <a:rPr lang="en-AU" sz="8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Visual Merchandising team are</a:t>
                      </a: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always messing me about.”</a:t>
                      </a:r>
                      <a:b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You:</a:t>
                      </a:r>
                      <a:r>
                        <a:rPr lang="en-AU" sz="8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AU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does ‘messing you about’ look</a:t>
                      </a:r>
                      <a:r>
                        <a:rPr lang="en-AU" sz="8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like?”</a:t>
                      </a:r>
                      <a:endParaRPr lang="en-AU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05" marR="63305" marT="31652" marB="31652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6166" y="620707"/>
            <a:ext cx="9227894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AU" sz="1050" dirty="0" smtClean="0"/>
              <a:t>In everyday conversations, questions </a:t>
            </a:r>
            <a:r>
              <a:rPr lang="en-AU" sz="1050" dirty="0"/>
              <a:t>help you </a:t>
            </a:r>
            <a:r>
              <a:rPr lang="en-AU" sz="1050" dirty="0" smtClean="0"/>
              <a:t>to focus attention, elicit new ideas, encourage exploration and foster commitment. Use this cheat sheet to improve the quality and versatility of your question asking. Hint: this is particularly important if you find yourself talking for more than 50%  of the time in any conversation!</a:t>
            </a:r>
            <a:endParaRPr lang="en-AU" sz="1050" dirty="0"/>
          </a:p>
          <a:p>
            <a:pPr algn="just">
              <a:spcAft>
                <a:spcPts val="600"/>
              </a:spcAft>
            </a:pPr>
            <a:r>
              <a:rPr lang="en-AU" sz="1050" dirty="0" smtClean="0"/>
              <a:t>You can also use this Cheat Sheet to set yourself a practical leadership challenge – for example reducing closed questions by 50%, asking 3 different types of questions per meeting or identifying the question type you ask the least and looking for an opportunity a day to ask it.</a:t>
            </a:r>
            <a:endParaRPr lang="en-AU" sz="1050" dirty="0"/>
          </a:p>
        </p:txBody>
      </p:sp>
      <p:pic>
        <p:nvPicPr>
          <p:cNvPr id="9" name="Picture 8"/>
          <p:cNvPicPr/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34525"/>
            <a:ext cx="784860" cy="5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10467</TotalTime>
  <Words>710</Words>
  <Application>Microsoft Macintosh PowerPoint</Application>
  <PresentationFormat>A4 Paper (210x297 mm)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MillerBanner Black</vt:lpstr>
      <vt:lpstr>MillerBanner Roman</vt:lpstr>
      <vt:lpstr>Wingdings</vt:lpstr>
      <vt:lpstr>Arial</vt:lpstr>
      <vt:lpstr>Office Theme</vt:lpstr>
      <vt:lpstr>Types of Questions Cheat Sheet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AGILITY &amp; RESILIENCE</dc:title>
  <dc:creator>Sharon Adams</dc:creator>
  <cp:lastModifiedBy>GAVIN MORSE</cp:lastModifiedBy>
  <cp:revision>183</cp:revision>
  <cp:lastPrinted>2017-08-25T02:46:47Z</cp:lastPrinted>
  <dcterms:created xsi:type="dcterms:W3CDTF">2016-04-06T11:41:11Z</dcterms:created>
  <dcterms:modified xsi:type="dcterms:W3CDTF">2017-09-26T03:07:40Z</dcterms:modified>
</cp:coreProperties>
</file>