
<file path=[Content_Types].xml><?xml version="1.0" encoding="utf-8"?>
<Types xmlns="http://schemas.openxmlformats.org/package/2006/content-types">
  <Default Extension="xml" ContentType="application/xml"/>
  <Default Extension="jpeg" ContentType="image/jpe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13"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451"/>
    <a:srgbClr val="DE8A6C"/>
    <a:srgbClr val="F8ADA0"/>
    <a:srgbClr val="ECBDAC"/>
    <a:srgbClr val="E95130"/>
    <a:srgbClr val="E2987E"/>
    <a:srgbClr val="F9E4CF"/>
    <a:srgbClr val="EFA799"/>
    <a:srgbClr val="7F7F7F"/>
    <a:srgbClr val="E260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5" autoAdjust="0"/>
    <p:restoredTop sz="84455" autoAdjust="0"/>
  </p:normalViewPr>
  <p:slideViewPr>
    <p:cSldViewPr snapToGrid="0" snapToObjects="1">
      <p:cViewPr>
        <p:scale>
          <a:sx n="106" d="100"/>
          <a:sy n="106" d="100"/>
        </p:scale>
        <p:origin x="2016" y="144"/>
      </p:cViewPr>
      <p:guideLst>
        <p:guide orient="horz" pos="3120"/>
        <p:guide pos="21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6022C4-001E-4189-AA2E-6D16A7150FC3}" type="doc">
      <dgm:prSet loTypeId="urn:microsoft.com/office/officeart/2005/8/layout/process3" loCatId="process" qsTypeId="urn:microsoft.com/office/officeart/2005/8/quickstyle/simple1" qsCatId="simple" csTypeId="urn:microsoft.com/office/officeart/2005/8/colors/accent6_1" csCatId="accent6" phldr="1"/>
      <dgm:spPr/>
      <dgm:t>
        <a:bodyPr/>
        <a:lstStyle/>
        <a:p>
          <a:endParaRPr lang="en-US"/>
        </a:p>
      </dgm:t>
    </dgm:pt>
    <dgm:pt modelId="{3C4F347D-AEBA-4753-AA34-12871BD6B695}">
      <dgm:prSet phldrT="[Text]" custT="1"/>
      <dgm:spPr>
        <a:solidFill>
          <a:srgbClr val="F8ADA0"/>
        </a:solidFill>
        <a:ln>
          <a:noFill/>
        </a:ln>
      </dgm:spPr>
      <dgm:t>
        <a:bodyPr/>
        <a:lstStyle/>
        <a:p>
          <a:r>
            <a:rPr lang="en-US" sz="2000" b="1" dirty="0">
              <a:solidFill>
                <a:schemeClr val="bg1"/>
              </a:solidFill>
              <a:latin typeface="+mn-lt"/>
              <a:cs typeface="Arial" pitchFamily="34" charset="0"/>
            </a:rPr>
            <a:t>A</a:t>
          </a:r>
          <a:r>
            <a:rPr lang="en-US" sz="2000" dirty="0">
              <a:solidFill>
                <a:schemeClr val="bg1"/>
              </a:solidFill>
              <a:latin typeface="+mn-lt"/>
              <a:cs typeface="Arial" pitchFamily="34" charset="0"/>
            </a:rPr>
            <a:t>ctions</a:t>
          </a:r>
        </a:p>
      </dgm:t>
    </dgm:pt>
    <dgm:pt modelId="{688CFD9E-D7CB-47F9-BCBD-E23B06ADF56B}" type="parTrans" cxnId="{748C8221-1FFF-482B-A73A-924E80AA04B3}">
      <dgm:prSet/>
      <dgm:spPr/>
      <dgm:t>
        <a:bodyPr/>
        <a:lstStyle/>
        <a:p>
          <a:endParaRPr lang="en-US">
            <a:latin typeface="Arial" pitchFamily="34" charset="0"/>
            <a:cs typeface="Arial" pitchFamily="34" charset="0"/>
          </a:endParaRPr>
        </a:p>
      </dgm:t>
    </dgm:pt>
    <dgm:pt modelId="{8A4AF211-4108-4DE8-8760-487A40C43E5D}" type="sibTrans" cxnId="{748C8221-1FFF-482B-A73A-924E80AA04B3}">
      <dgm:prSet/>
      <dgm:spPr>
        <a:solidFill>
          <a:srgbClr val="856451"/>
        </a:solidFill>
      </dgm:spPr>
      <dgm:t>
        <a:bodyPr/>
        <a:lstStyle/>
        <a:p>
          <a:endParaRPr lang="en-US">
            <a:latin typeface="Arial" pitchFamily="34" charset="0"/>
            <a:cs typeface="Arial" pitchFamily="34" charset="0"/>
          </a:endParaRPr>
        </a:p>
      </dgm:t>
    </dgm:pt>
    <dgm:pt modelId="{2CD292A0-6117-435E-9763-F0E8A876594B}">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The things the individual is doing well, or poorly</a:t>
          </a:r>
        </a:p>
      </dgm:t>
    </dgm:pt>
    <dgm:pt modelId="{66269462-01A8-4398-B29E-A1AC22C2E128}" type="parTrans" cxnId="{1E8E5EF3-FF57-46A6-9185-353A192E4387}">
      <dgm:prSet/>
      <dgm:spPr/>
      <dgm:t>
        <a:bodyPr/>
        <a:lstStyle/>
        <a:p>
          <a:endParaRPr lang="en-US">
            <a:latin typeface="Arial" pitchFamily="34" charset="0"/>
            <a:cs typeface="Arial" pitchFamily="34" charset="0"/>
          </a:endParaRPr>
        </a:p>
      </dgm:t>
    </dgm:pt>
    <dgm:pt modelId="{76C9CF5F-4717-407E-BA09-77A7449C5FCB}" type="sibTrans" cxnId="{1E8E5EF3-FF57-46A6-9185-353A192E4387}">
      <dgm:prSet/>
      <dgm:spPr/>
      <dgm:t>
        <a:bodyPr/>
        <a:lstStyle/>
        <a:p>
          <a:endParaRPr lang="en-US">
            <a:latin typeface="Arial" pitchFamily="34" charset="0"/>
            <a:cs typeface="Arial" pitchFamily="34" charset="0"/>
          </a:endParaRPr>
        </a:p>
      </dgm:t>
    </dgm:pt>
    <dgm:pt modelId="{768A1387-D57A-4BEC-AB33-348BA43CC974}">
      <dgm:prSet phldrT="[Text]" custT="1"/>
      <dgm:spPr>
        <a:solidFill>
          <a:srgbClr val="F8ADA0"/>
        </a:solidFill>
        <a:ln>
          <a:noFill/>
        </a:ln>
      </dgm:spPr>
      <dgm:t>
        <a:bodyPr/>
        <a:lstStyle/>
        <a:p>
          <a:r>
            <a:rPr lang="en-US" sz="1800" b="1" dirty="0">
              <a:solidFill>
                <a:schemeClr val="bg1"/>
              </a:solidFill>
              <a:latin typeface="+mn-lt"/>
              <a:cs typeface="Arial" pitchFamily="34" charset="0"/>
            </a:rPr>
            <a:t>I</a:t>
          </a:r>
          <a:r>
            <a:rPr lang="en-US" sz="1800" dirty="0">
              <a:solidFill>
                <a:schemeClr val="bg1"/>
              </a:solidFill>
              <a:latin typeface="+mn-lt"/>
              <a:cs typeface="Arial" pitchFamily="34" charset="0"/>
            </a:rPr>
            <a:t>mpact</a:t>
          </a:r>
        </a:p>
      </dgm:t>
    </dgm:pt>
    <dgm:pt modelId="{3B367239-1BDE-48BC-9333-0D9375F08568}" type="parTrans" cxnId="{BD61EB68-D377-4B2D-8FD8-4F7274B0EAB5}">
      <dgm:prSet/>
      <dgm:spPr/>
      <dgm:t>
        <a:bodyPr/>
        <a:lstStyle/>
        <a:p>
          <a:endParaRPr lang="en-US">
            <a:latin typeface="Arial" pitchFamily="34" charset="0"/>
            <a:cs typeface="Arial" pitchFamily="34" charset="0"/>
          </a:endParaRPr>
        </a:p>
      </dgm:t>
    </dgm:pt>
    <dgm:pt modelId="{CFE480F1-EA7A-46A4-8FB2-A44312755932}" type="sibTrans" cxnId="{BD61EB68-D377-4B2D-8FD8-4F7274B0EAB5}">
      <dgm:prSet/>
      <dgm:spPr>
        <a:solidFill>
          <a:srgbClr val="856451"/>
        </a:solidFill>
      </dgm:spPr>
      <dgm:t>
        <a:bodyPr/>
        <a:lstStyle/>
        <a:p>
          <a:endParaRPr lang="en-US">
            <a:latin typeface="Arial" pitchFamily="34" charset="0"/>
            <a:cs typeface="Arial" pitchFamily="34" charset="0"/>
          </a:endParaRPr>
        </a:p>
      </dgm:t>
    </dgm:pt>
    <dgm:pt modelId="{9A68955F-666D-4F38-9E01-3DD0199949A3}">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The effect these actions are having</a:t>
          </a:r>
        </a:p>
      </dgm:t>
    </dgm:pt>
    <dgm:pt modelId="{1658626D-A391-455D-9A1B-27910A46C6BC}" type="parTrans" cxnId="{12917A4B-1BB1-4C19-9EA2-2B7F9123BFD0}">
      <dgm:prSet/>
      <dgm:spPr/>
      <dgm:t>
        <a:bodyPr/>
        <a:lstStyle/>
        <a:p>
          <a:endParaRPr lang="en-US">
            <a:latin typeface="Arial" pitchFamily="34" charset="0"/>
            <a:cs typeface="Arial" pitchFamily="34" charset="0"/>
          </a:endParaRPr>
        </a:p>
      </dgm:t>
    </dgm:pt>
    <dgm:pt modelId="{063DA860-C059-4578-87E6-80F38B8409D2}" type="sibTrans" cxnId="{12917A4B-1BB1-4C19-9EA2-2B7F9123BFD0}">
      <dgm:prSet/>
      <dgm:spPr/>
      <dgm:t>
        <a:bodyPr/>
        <a:lstStyle/>
        <a:p>
          <a:endParaRPr lang="en-US">
            <a:latin typeface="Arial" pitchFamily="34" charset="0"/>
            <a:cs typeface="Arial" pitchFamily="34" charset="0"/>
          </a:endParaRPr>
        </a:p>
      </dgm:t>
    </dgm:pt>
    <dgm:pt modelId="{1FD65767-E283-4EF5-A071-508903C2198E}">
      <dgm:prSet phldrT="[Text]" custT="1"/>
      <dgm:spPr>
        <a:solidFill>
          <a:srgbClr val="F8ADA0"/>
        </a:solidFill>
        <a:ln>
          <a:noFill/>
        </a:ln>
      </dgm:spPr>
      <dgm:t>
        <a:bodyPr/>
        <a:lstStyle/>
        <a:p>
          <a:r>
            <a:rPr lang="en-US" sz="1800" b="1" dirty="0">
              <a:solidFill>
                <a:schemeClr val="bg1"/>
              </a:solidFill>
              <a:latin typeface="+mn-lt"/>
              <a:cs typeface="Arial" pitchFamily="34" charset="0"/>
            </a:rPr>
            <a:t>D</a:t>
          </a:r>
          <a:r>
            <a:rPr lang="en-US" sz="1800" dirty="0">
              <a:solidFill>
                <a:schemeClr val="bg1"/>
              </a:solidFill>
              <a:latin typeface="+mn-lt"/>
              <a:cs typeface="Arial" pitchFamily="34" charset="0"/>
            </a:rPr>
            <a:t>esired outcome</a:t>
          </a:r>
        </a:p>
      </dgm:t>
    </dgm:pt>
    <dgm:pt modelId="{4EE713EB-B57D-4AE4-8253-6D6F32C592D4}" type="parTrans" cxnId="{F0228237-B7E9-4F4F-B79E-D98BBFAEC2A4}">
      <dgm:prSet/>
      <dgm:spPr/>
      <dgm:t>
        <a:bodyPr/>
        <a:lstStyle/>
        <a:p>
          <a:endParaRPr lang="en-US">
            <a:latin typeface="Arial" pitchFamily="34" charset="0"/>
            <a:cs typeface="Arial" pitchFamily="34" charset="0"/>
          </a:endParaRPr>
        </a:p>
      </dgm:t>
    </dgm:pt>
    <dgm:pt modelId="{8F2180E8-0C51-4D7E-97DF-9B9AF1EFFCB4}" type="sibTrans" cxnId="{F0228237-B7E9-4F4F-B79E-D98BBFAEC2A4}">
      <dgm:prSet/>
      <dgm:spPr/>
      <dgm:t>
        <a:bodyPr/>
        <a:lstStyle/>
        <a:p>
          <a:endParaRPr lang="en-US">
            <a:latin typeface="Arial" pitchFamily="34" charset="0"/>
            <a:cs typeface="Arial" pitchFamily="34" charset="0"/>
          </a:endParaRPr>
        </a:p>
      </dgm:t>
    </dgm:pt>
    <dgm:pt modelId="{B98777C0-DC96-4AC9-8571-766F1F521472}">
      <dgm:prSet phldrT="[Text]" custT="1"/>
      <dgm:spPr>
        <a:solidFill>
          <a:srgbClr val="DE8A6C">
            <a:alpha val="90000"/>
          </a:srgbClr>
        </a:solidFill>
        <a:ln>
          <a:noFill/>
        </a:ln>
      </dgm:spPr>
      <dgm:t>
        <a:bodyPr/>
        <a:lstStyle/>
        <a:p>
          <a:pPr>
            <a:spcAft>
              <a:spcPts val="600"/>
            </a:spcAft>
          </a:pPr>
          <a:r>
            <a:rPr lang="en-US" sz="1000" b="0" dirty="0">
              <a:solidFill>
                <a:schemeClr val="bg1"/>
              </a:solidFill>
              <a:latin typeface="+mn-lt"/>
              <a:cs typeface="Arial" pitchFamily="34" charset="0"/>
            </a:rPr>
            <a:t>The way in which the individual could do things more effectively</a:t>
          </a:r>
        </a:p>
      </dgm:t>
    </dgm:pt>
    <dgm:pt modelId="{4A5FA844-EF4F-4ABE-86E8-C5B450568D32}" type="parTrans" cxnId="{5F4F24E5-0B05-4AA7-BDE5-941E171A7B64}">
      <dgm:prSet/>
      <dgm:spPr/>
      <dgm:t>
        <a:bodyPr/>
        <a:lstStyle/>
        <a:p>
          <a:endParaRPr lang="en-US">
            <a:latin typeface="Arial" pitchFamily="34" charset="0"/>
            <a:cs typeface="Arial" pitchFamily="34" charset="0"/>
          </a:endParaRPr>
        </a:p>
      </dgm:t>
    </dgm:pt>
    <dgm:pt modelId="{F700EE11-B7A8-4D54-8E7B-42690673BEA6}" type="sibTrans" cxnId="{5F4F24E5-0B05-4AA7-BDE5-941E171A7B64}">
      <dgm:prSet/>
      <dgm:spPr/>
      <dgm:t>
        <a:bodyPr/>
        <a:lstStyle/>
        <a:p>
          <a:endParaRPr lang="en-US">
            <a:latin typeface="Arial" pitchFamily="34" charset="0"/>
            <a:cs typeface="Arial" pitchFamily="34" charset="0"/>
          </a:endParaRPr>
        </a:p>
      </dgm:t>
    </dgm:pt>
    <dgm:pt modelId="{57C9F452-9331-413D-95C9-FA68FD15476F}">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Be concise and factual</a:t>
          </a:r>
        </a:p>
      </dgm:t>
    </dgm:pt>
    <dgm:pt modelId="{45712134-F2F8-49C4-9A00-80F170E09112}" type="parTrans" cxnId="{CCA416A9-FA93-4A93-9A1E-CB4E332E7518}">
      <dgm:prSet/>
      <dgm:spPr/>
      <dgm:t>
        <a:bodyPr/>
        <a:lstStyle/>
        <a:p>
          <a:endParaRPr lang="en-US">
            <a:latin typeface="Arial" pitchFamily="34" charset="0"/>
            <a:cs typeface="Arial" pitchFamily="34" charset="0"/>
          </a:endParaRPr>
        </a:p>
      </dgm:t>
    </dgm:pt>
    <dgm:pt modelId="{2963D255-5796-4DE7-80C2-AF5A212AA88F}" type="sibTrans" cxnId="{CCA416A9-FA93-4A93-9A1E-CB4E332E7518}">
      <dgm:prSet/>
      <dgm:spPr/>
      <dgm:t>
        <a:bodyPr/>
        <a:lstStyle/>
        <a:p>
          <a:endParaRPr lang="en-US">
            <a:latin typeface="Arial" pitchFamily="34" charset="0"/>
            <a:cs typeface="Arial" pitchFamily="34" charset="0"/>
          </a:endParaRPr>
        </a:p>
      </dgm:t>
    </dgm:pt>
    <dgm:pt modelId="{13EFEC00-5523-4B57-849F-359F1CCF632E}">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Give specific examples</a:t>
          </a:r>
        </a:p>
      </dgm:t>
    </dgm:pt>
    <dgm:pt modelId="{7C5C8BE1-26DD-4327-AA68-4000D0533F9B}" type="parTrans" cxnId="{B4EEDCF2-1C31-44E9-BFD8-12F9ED708D56}">
      <dgm:prSet/>
      <dgm:spPr/>
      <dgm:t>
        <a:bodyPr/>
        <a:lstStyle/>
        <a:p>
          <a:endParaRPr lang="en-US">
            <a:latin typeface="Arial" pitchFamily="34" charset="0"/>
            <a:cs typeface="Arial" pitchFamily="34" charset="0"/>
          </a:endParaRPr>
        </a:p>
      </dgm:t>
    </dgm:pt>
    <dgm:pt modelId="{E3828717-6528-466C-9ECB-C52E9BCEAFC2}" type="sibTrans" cxnId="{B4EEDCF2-1C31-44E9-BFD8-12F9ED708D56}">
      <dgm:prSet/>
      <dgm:spPr/>
      <dgm:t>
        <a:bodyPr/>
        <a:lstStyle/>
        <a:p>
          <a:endParaRPr lang="en-US">
            <a:latin typeface="Arial" pitchFamily="34" charset="0"/>
            <a:cs typeface="Arial" pitchFamily="34" charset="0"/>
          </a:endParaRPr>
        </a:p>
      </dgm:t>
    </dgm:pt>
    <dgm:pt modelId="{097AC372-7C36-4D58-9A30-A710CB005C99}">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Why this matters, and the consequences if nothing changes</a:t>
          </a:r>
        </a:p>
      </dgm:t>
    </dgm:pt>
    <dgm:pt modelId="{9FCACEE0-3994-43F2-80B6-866394FCF49C}" type="parTrans" cxnId="{4EB0C706-F60E-4524-91F2-995E6A8216FD}">
      <dgm:prSet/>
      <dgm:spPr/>
      <dgm:t>
        <a:bodyPr/>
        <a:lstStyle/>
        <a:p>
          <a:endParaRPr lang="en-US">
            <a:latin typeface="Arial" pitchFamily="34" charset="0"/>
            <a:cs typeface="Arial" pitchFamily="34" charset="0"/>
          </a:endParaRPr>
        </a:p>
      </dgm:t>
    </dgm:pt>
    <dgm:pt modelId="{9D1F13BC-9C16-4391-8ABC-D67221317C45}" type="sibTrans" cxnId="{4EB0C706-F60E-4524-91F2-995E6A8216FD}">
      <dgm:prSet/>
      <dgm:spPr/>
      <dgm:t>
        <a:bodyPr/>
        <a:lstStyle/>
        <a:p>
          <a:endParaRPr lang="en-US">
            <a:latin typeface="Arial" pitchFamily="34" charset="0"/>
            <a:cs typeface="Arial" pitchFamily="34" charset="0"/>
          </a:endParaRPr>
        </a:p>
      </dgm:t>
    </dgm:pt>
    <dgm:pt modelId="{D5CE558F-D841-471A-9BC3-8537775AE0C0}">
      <dgm:prSet phldrT="[Text]" custT="1"/>
      <dgm:spPr>
        <a:solidFill>
          <a:srgbClr val="DE8A6C">
            <a:alpha val="90000"/>
          </a:srgbClr>
        </a:solidFill>
        <a:ln>
          <a:noFill/>
        </a:ln>
      </dgm:spPr>
      <dgm:t>
        <a:bodyPr/>
        <a:lstStyle/>
        <a:p>
          <a:pPr>
            <a:spcAft>
              <a:spcPts val="600"/>
            </a:spcAft>
          </a:pPr>
          <a:r>
            <a:rPr lang="en-US" sz="1000" b="0" dirty="0">
              <a:solidFill>
                <a:schemeClr val="bg1"/>
              </a:solidFill>
              <a:latin typeface="+mn-lt"/>
              <a:cs typeface="Arial" pitchFamily="34" charset="0"/>
            </a:rPr>
            <a:t>Highlight your intention for a constructive outcome</a:t>
          </a:r>
        </a:p>
      </dgm:t>
    </dgm:pt>
    <dgm:pt modelId="{8585AEC8-D57C-4F61-901C-D936F00B5468}" type="parTrans" cxnId="{E1C90CCE-3178-46AE-99BA-604995AA4071}">
      <dgm:prSet/>
      <dgm:spPr/>
      <dgm:t>
        <a:bodyPr/>
        <a:lstStyle/>
        <a:p>
          <a:endParaRPr lang="en-US">
            <a:latin typeface="Arial" pitchFamily="34" charset="0"/>
            <a:cs typeface="Arial" pitchFamily="34" charset="0"/>
          </a:endParaRPr>
        </a:p>
      </dgm:t>
    </dgm:pt>
    <dgm:pt modelId="{01D50473-F24A-4893-B0E9-B333BEC03D50}" type="sibTrans" cxnId="{E1C90CCE-3178-46AE-99BA-604995AA4071}">
      <dgm:prSet/>
      <dgm:spPr/>
      <dgm:t>
        <a:bodyPr/>
        <a:lstStyle/>
        <a:p>
          <a:endParaRPr lang="en-US">
            <a:latin typeface="Arial" pitchFamily="34" charset="0"/>
            <a:cs typeface="Arial" pitchFamily="34" charset="0"/>
          </a:endParaRPr>
        </a:p>
      </dgm:t>
    </dgm:pt>
    <dgm:pt modelId="{59AAF111-C8EB-48C4-8DED-AF1E807DDBDA}">
      <dgm:prSet phldrT="[Text]" custT="1"/>
      <dgm:spPr>
        <a:solidFill>
          <a:srgbClr val="DE8A6C">
            <a:alpha val="90000"/>
          </a:srgbClr>
        </a:solidFill>
        <a:ln>
          <a:noFill/>
        </a:ln>
      </dgm:spPr>
      <dgm:t>
        <a:bodyPr/>
        <a:lstStyle/>
        <a:p>
          <a:pPr>
            <a:spcAft>
              <a:spcPts val="600"/>
            </a:spcAft>
          </a:pPr>
          <a:r>
            <a:rPr lang="en-US" sz="1000" b="0" dirty="0">
              <a:solidFill>
                <a:schemeClr val="bg1"/>
              </a:solidFill>
              <a:latin typeface="+mn-lt"/>
              <a:cs typeface="Arial" pitchFamily="34" charset="0"/>
            </a:rPr>
            <a:t>Invite their input</a:t>
          </a:r>
        </a:p>
      </dgm:t>
    </dgm:pt>
    <dgm:pt modelId="{8187FA45-AC03-44F7-8DBE-969EAA1187B7}" type="parTrans" cxnId="{795B71AC-6F04-4B54-B322-CF2229827121}">
      <dgm:prSet/>
      <dgm:spPr/>
      <dgm:t>
        <a:bodyPr/>
        <a:lstStyle/>
        <a:p>
          <a:endParaRPr lang="en-US">
            <a:latin typeface="Arial" pitchFamily="34" charset="0"/>
            <a:cs typeface="Arial" pitchFamily="34" charset="0"/>
          </a:endParaRPr>
        </a:p>
      </dgm:t>
    </dgm:pt>
    <dgm:pt modelId="{30BD2739-BD36-49A9-A282-6A4297AC8780}" type="sibTrans" cxnId="{795B71AC-6F04-4B54-B322-CF2229827121}">
      <dgm:prSet/>
      <dgm:spPr/>
      <dgm:t>
        <a:bodyPr/>
        <a:lstStyle/>
        <a:p>
          <a:endParaRPr lang="en-US">
            <a:latin typeface="Arial" pitchFamily="34" charset="0"/>
            <a:cs typeface="Arial" pitchFamily="34" charset="0"/>
          </a:endParaRPr>
        </a:p>
      </dgm:t>
    </dgm:pt>
    <dgm:pt modelId="{ADA919BB-85BD-489C-8E0E-6306D237B989}">
      <dgm:prSet phldrT="[Text]" custT="1"/>
      <dgm:spPr>
        <a:solidFill>
          <a:srgbClr val="DE8A6C">
            <a:alpha val="90000"/>
          </a:srgbClr>
        </a:solidFill>
        <a:ln>
          <a:noFill/>
        </a:ln>
      </dgm:spPr>
      <dgm:t>
        <a:bodyPr/>
        <a:lstStyle/>
        <a:p>
          <a:pPr>
            <a:spcAft>
              <a:spcPts val="600"/>
            </a:spcAft>
          </a:pPr>
          <a:r>
            <a:rPr lang="en-US" sz="1000" dirty="0">
              <a:solidFill>
                <a:schemeClr val="bg1"/>
              </a:solidFill>
              <a:latin typeface="+mn-lt"/>
              <a:cs typeface="Arial" pitchFamily="34" charset="0"/>
            </a:rPr>
            <a:t>Don't </a:t>
          </a:r>
          <a:r>
            <a:rPr lang="en-US" sz="1000" dirty="0" err="1">
              <a:solidFill>
                <a:schemeClr val="bg1"/>
              </a:solidFill>
              <a:latin typeface="+mn-lt"/>
              <a:cs typeface="Arial" pitchFamily="34" charset="0"/>
            </a:rPr>
            <a:t>personalise</a:t>
          </a:r>
          <a:endParaRPr lang="en-US" sz="1000" dirty="0">
            <a:solidFill>
              <a:schemeClr val="bg1"/>
            </a:solidFill>
            <a:latin typeface="+mn-lt"/>
            <a:cs typeface="Arial" pitchFamily="34" charset="0"/>
          </a:endParaRPr>
        </a:p>
      </dgm:t>
    </dgm:pt>
    <dgm:pt modelId="{0A4C0C8B-E8B1-42D5-91AA-501E740AB6E5}" type="parTrans" cxnId="{19623726-6604-479B-BBB6-C6EECDF8BE21}">
      <dgm:prSet/>
      <dgm:spPr/>
      <dgm:t>
        <a:bodyPr/>
        <a:lstStyle/>
        <a:p>
          <a:endParaRPr lang="en-US">
            <a:latin typeface="Arial" pitchFamily="34" charset="0"/>
            <a:cs typeface="Arial" pitchFamily="34" charset="0"/>
          </a:endParaRPr>
        </a:p>
      </dgm:t>
    </dgm:pt>
    <dgm:pt modelId="{9FF9321F-CFEA-4CD4-BB2B-A0D5484FA3F2}" type="sibTrans" cxnId="{19623726-6604-479B-BBB6-C6EECDF8BE21}">
      <dgm:prSet/>
      <dgm:spPr/>
      <dgm:t>
        <a:bodyPr/>
        <a:lstStyle/>
        <a:p>
          <a:endParaRPr lang="en-US">
            <a:latin typeface="Arial" pitchFamily="34" charset="0"/>
            <a:cs typeface="Arial" pitchFamily="34" charset="0"/>
          </a:endParaRPr>
        </a:p>
      </dgm:t>
    </dgm:pt>
    <dgm:pt modelId="{CA59A17B-56AE-46EB-9669-F81A6A7DEDC5}" type="pres">
      <dgm:prSet presAssocID="{4B6022C4-001E-4189-AA2E-6D16A7150FC3}" presName="linearFlow" presStyleCnt="0">
        <dgm:presLayoutVars>
          <dgm:dir/>
          <dgm:animLvl val="lvl"/>
          <dgm:resizeHandles val="exact"/>
        </dgm:presLayoutVars>
      </dgm:prSet>
      <dgm:spPr/>
      <dgm:t>
        <a:bodyPr/>
        <a:lstStyle/>
        <a:p>
          <a:endParaRPr lang="en-AU"/>
        </a:p>
      </dgm:t>
    </dgm:pt>
    <dgm:pt modelId="{4D8A2121-8FDD-4806-8150-A360AC776D73}" type="pres">
      <dgm:prSet presAssocID="{3C4F347D-AEBA-4753-AA34-12871BD6B695}" presName="composite" presStyleCnt="0"/>
      <dgm:spPr/>
      <dgm:t>
        <a:bodyPr/>
        <a:lstStyle/>
        <a:p>
          <a:endParaRPr lang="en-AU"/>
        </a:p>
      </dgm:t>
    </dgm:pt>
    <dgm:pt modelId="{096FDFD4-F581-4B4D-BC1D-9A8233D8292F}" type="pres">
      <dgm:prSet presAssocID="{3C4F347D-AEBA-4753-AA34-12871BD6B695}" presName="parTx" presStyleLbl="node1" presStyleIdx="0" presStyleCnt="3">
        <dgm:presLayoutVars>
          <dgm:chMax val="0"/>
          <dgm:chPref val="0"/>
          <dgm:bulletEnabled val="1"/>
        </dgm:presLayoutVars>
      </dgm:prSet>
      <dgm:spPr/>
      <dgm:t>
        <a:bodyPr/>
        <a:lstStyle/>
        <a:p>
          <a:endParaRPr lang="en-AU"/>
        </a:p>
      </dgm:t>
    </dgm:pt>
    <dgm:pt modelId="{8FE0106B-ED2E-4052-9BCF-DE9B7ADBF364}" type="pres">
      <dgm:prSet presAssocID="{3C4F347D-AEBA-4753-AA34-12871BD6B695}" presName="parSh" presStyleLbl="node1" presStyleIdx="0" presStyleCnt="3" custScaleX="110696" custScaleY="129475" custLinFactNeighborX="-417" custLinFactNeighborY="-23051"/>
      <dgm:spPr/>
      <dgm:t>
        <a:bodyPr/>
        <a:lstStyle/>
        <a:p>
          <a:endParaRPr lang="en-AU"/>
        </a:p>
      </dgm:t>
    </dgm:pt>
    <dgm:pt modelId="{DB1CD2A5-5948-4D93-940B-00CCCC78D1D5}" type="pres">
      <dgm:prSet presAssocID="{3C4F347D-AEBA-4753-AA34-12871BD6B695}" presName="desTx" presStyleLbl="fgAcc1" presStyleIdx="0" presStyleCnt="3" custScaleY="95124" custLinFactNeighborX="-6240" custLinFactNeighborY="-355">
        <dgm:presLayoutVars>
          <dgm:bulletEnabled val="1"/>
        </dgm:presLayoutVars>
      </dgm:prSet>
      <dgm:spPr/>
      <dgm:t>
        <a:bodyPr/>
        <a:lstStyle/>
        <a:p>
          <a:endParaRPr lang="en-AU"/>
        </a:p>
      </dgm:t>
    </dgm:pt>
    <dgm:pt modelId="{2B58C537-C171-4154-98F0-AB6C3F7FD984}" type="pres">
      <dgm:prSet presAssocID="{8A4AF211-4108-4DE8-8760-487A40C43E5D}" presName="sibTrans" presStyleLbl="sibTrans2D1" presStyleIdx="0" presStyleCnt="2"/>
      <dgm:spPr/>
      <dgm:t>
        <a:bodyPr/>
        <a:lstStyle/>
        <a:p>
          <a:endParaRPr lang="en-AU"/>
        </a:p>
      </dgm:t>
    </dgm:pt>
    <dgm:pt modelId="{EE651F03-6B2D-4358-AECD-72F87E972E9D}" type="pres">
      <dgm:prSet presAssocID="{8A4AF211-4108-4DE8-8760-487A40C43E5D}" presName="connTx" presStyleLbl="sibTrans2D1" presStyleIdx="0" presStyleCnt="2"/>
      <dgm:spPr/>
      <dgm:t>
        <a:bodyPr/>
        <a:lstStyle/>
        <a:p>
          <a:endParaRPr lang="en-AU"/>
        </a:p>
      </dgm:t>
    </dgm:pt>
    <dgm:pt modelId="{A11F7B75-CFF7-4404-AD00-420F575C79D6}" type="pres">
      <dgm:prSet presAssocID="{768A1387-D57A-4BEC-AB33-348BA43CC974}" presName="composite" presStyleCnt="0"/>
      <dgm:spPr/>
      <dgm:t>
        <a:bodyPr/>
        <a:lstStyle/>
        <a:p>
          <a:endParaRPr lang="en-AU"/>
        </a:p>
      </dgm:t>
    </dgm:pt>
    <dgm:pt modelId="{75CB76C8-46DF-481E-96F9-DBDDA7AC9B33}" type="pres">
      <dgm:prSet presAssocID="{768A1387-D57A-4BEC-AB33-348BA43CC974}" presName="parTx" presStyleLbl="node1" presStyleIdx="0" presStyleCnt="3">
        <dgm:presLayoutVars>
          <dgm:chMax val="0"/>
          <dgm:chPref val="0"/>
          <dgm:bulletEnabled val="1"/>
        </dgm:presLayoutVars>
      </dgm:prSet>
      <dgm:spPr/>
      <dgm:t>
        <a:bodyPr/>
        <a:lstStyle/>
        <a:p>
          <a:endParaRPr lang="en-AU"/>
        </a:p>
      </dgm:t>
    </dgm:pt>
    <dgm:pt modelId="{0799A8AF-3181-439B-967F-660FF5A4EDD2}" type="pres">
      <dgm:prSet presAssocID="{768A1387-D57A-4BEC-AB33-348BA43CC974}" presName="parSh" presStyleLbl="node1" presStyleIdx="1" presStyleCnt="3" custScaleX="110696" custScaleY="129475" custLinFactNeighborX="-417" custLinFactNeighborY="-23051"/>
      <dgm:spPr/>
      <dgm:t>
        <a:bodyPr/>
        <a:lstStyle/>
        <a:p>
          <a:endParaRPr lang="en-AU"/>
        </a:p>
      </dgm:t>
    </dgm:pt>
    <dgm:pt modelId="{1D55F73E-1510-4A2B-845E-4BE313690231}" type="pres">
      <dgm:prSet presAssocID="{768A1387-D57A-4BEC-AB33-348BA43CC974}" presName="desTx" presStyleLbl="fgAcc1" presStyleIdx="1" presStyleCnt="3" custLinFactNeighborX="-3918" custLinFactNeighborY="924">
        <dgm:presLayoutVars>
          <dgm:bulletEnabled val="1"/>
        </dgm:presLayoutVars>
      </dgm:prSet>
      <dgm:spPr/>
      <dgm:t>
        <a:bodyPr/>
        <a:lstStyle/>
        <a:p>
          <a:endParaRPr lang="en-AU"/>
        </a:p>
      </dgm:t>
    </dgm:pt>
    <dgm:pt modelId="{0660BAFD-9F55-46C2-B882-8EB380D8C56E}" type="pres">
      <dgm:prSet presAssocID="{CFE480F1-EA7A-46A4-8FB2-A44312755932}" presName="sibTrans" presStyleLbl="sibTrans2D1" presStyleIdx="1" presStyleCnt="2"/>
      <dgm:spPr/>
      <dgm:t>
        <a:bodyPr/>
        <a:lstStyle/>
        <a:p>
          <a:endParaRPr lang="en-AU"/>
        </a:p>
      </dgm:t>
    </dgm:pt>
    <dgm:pt modelId="{7443E14A-D56B-4B22-B7D4-5B48A384588D}" type="pres">
      <dgm:prSet presAssocID="{CFE480F1-EA7A-46A4-8FB2-A44312755932}" presName="connTx" presStyleLbl="sibTrans2D1" presStyleIdx="1" presStyleCnt="2"/>
      <dgm:spPr/>
      <dgm:t>
        <a:bodyPr/>
        <a:lstStyle/>
        <a:p>
          <a:endParaRPr lang="en-AU"/>
        </a:p>
      </dgm:t>
    </dgm:pt>
    <dgm:pt modelId="{7F407123-AFC8-4E03-BF4C-43A745A40A7E}" type="pres">
      <dgm:prSet presAssocID="{1FD65767-E283-4EF5-A071-508903C2198E}" presName="composite" presStyleCnt="0"/>
      <dgm:spPr/>
      <dgm:t>
        <a:bodyPr/>
        <a:lstStyle/>
        <a:p>
          <a:endParaRPr lang="en-AU"/>
        </a:p>
      </dgm:t>
    </dgm:pt>
    <dgm:pt modelId="{456F2C74-40C9-496F-9CB4-83C068A0FB63}" type="pres">
      <dgm:prSet presAssocID="{1FD65767-E283-4EF5-A071-508903C2198E}" presName="parTx" presStyleLbl="node1" presStyleIdx="1" presStyleCnt="3">
        <dgm:presLayoutVars>
          <dgm:chMax val="0"/>
          <dgm:chPref val="0"/>
          <dgm:bulletEnabled val="1"/>
        </dgm:presLayoutVars>
      </dgm:prSet>
      <dgm:spPr/>
      <dgm:t>
        <a:bodyPr/>
        <a:lstStyle/>
        <a:p>
          <a:endParaRPr lang="en-AU"/>
        </a:p>
      </dgm:t>
    </dgm:pt>
    <dgm:pt modelId="{967640E7-8335-48AB-981F-9A71DE224938}" type="pres">
      <dgm:prSet presAssocID="{1FD65767-E283-4EF5-A071-508903C2198E}" presName="parSh" presStyleLbl="node1" presStyleIdx="2" presStyleCnt="3" custScaleX="110696" custScaleY="129475" custLinFactNeighborX="-417" custLinFactNeighborY="-23051"/>
      <dgm:spPr/>
      <dgm:t>
        <a:bodyPr/>
        <a:lstStyle/>
        <a:p>
          <a:endParaRPr lang="en-AU"/>
        </a:p>
      </dgm:t>
    </dgm:pt>
    <dgm:pt modelId="{74BD817C-ACBE-4519-B926-874386D350AA}" type="pres">
      <dgm:prSet presAssocID="{1FD65767-E283-4EF5-A071-508903C2198E}" presName="desTx" presStyleLbl="fgAcc1" presStyleIdx="2" presStyleCnt="3" custLinFactNeighborX="-2371" custLinFactNeighborY="3699">
        <dgm:presLayoutVars>
          <dgm:bulletEnabled val="1"/>
        </dgm:presLayoutVars>
      </dgm:prSet>
      <dgm:spPr/>
      <dgm:t>
        <a:bodyPr/>
        <a:lstStyle/>
        <a:p>
          <a:endParaRPr lang="en-AU"/>
        </a:p>
      </dgm:t>
    </dgm:pt>
  </dgm:ptLst>
  <dgm:cxnLst>
    <dgm:cxn modelId="{F0228237-B7E9-4F4F-B79E-D98BBFAEC2A4}" srcId="{4B6022C4-001E-4189-AA2E-6D16A7150FC3}" destId="{1FD65767-E283-4EF5-A071-508903C2198E}" srcOrd="2" destOrd="0" parTransId="{4EE713EB-B57D-4AE4-8253-6D6F32C592D4}" sibTransId="{8F2180E8-0C51-4D7E-97DF-9B9AF1EFFCB4}"/>
    <dgm:cxn modelId="{144FA29D-A272-4DAC-8228-B9995BC1C31A}" type="presOf" srcId="{59AAF111-C8EB-48C4-8DED-AF1E807DDBDA}" destId="{74BD817C-ACBE-4519-B926-874386D350AA}" srcOrd="0" destOrd="2" presId="urn:microsoft.com/office/officeart/2005/8/layout/process3"/>
    <dgm:cxn modelId="{507ADB8F-1565-4B2C-80B1-78D4B593C1DD}" type="presOf" srcId="{CFE480F1-EA7A-46A4-8FB2-A44312755932}" destId="{7443E14A-D56B-4B22-B7D4-5B48A384588D}" srcOrd="1" destOrd="0" presId="urn:microsoft.com/office/officeart/2005/8/layout/process3"/>
    <dgm:cxn modelId="{CCA416A9-FA93-4A93-9A1E-CB4E332E7518}" srcId="{3C4F347D-AEBA-4753-AA34-12871BD6B695}" destId="{57C9F452-9331-413D-95C9-FA68FD15476F}" srcOrd="1" destOrd="0" parTransId="{45712134-F2F8-49C4-9A00-80F170E09112}" sibTransId="{2963D255-5796-4DE7-80C2-AF5A212AA88F}"/>
    <dgm:cxn modelId="{BD61EB68-D377-4B2D-8FD8-4F7274B0EAB5}" srcId="{4B6022C4-001E-4189-AA2E-6D16A7150FC3}" destId="{768A1387-D57A-4BEC-AB33-348BA43CC974}" srcOrd="1" destOrd="0" parTransId="{3B367239-1BDE-48BC-9333-0D9375F08568}" sibTransId="{CFE480F1-EA7A-46A4-8FB2-A44312755932}"/>
    <dgm:cxn modelId="{73C20741-EBB3-4852-A837-47CFAB9D3FDE}" type="presOf" srcId="{1FD65767-E283-4EF5-A071-508903C2198E}" destId="{967640E7-8335-48AB-981F-9A71DE224938}" srcOrd="1" destOrd="0" presId="urn:microsoft.com/office/officeart/2005/8/layout/process3"/>
    <dgm:cxn modelId="{5CEFE51C-CF35-4109-AF55-EB5E238106BB}" type="presOf" srcId="{B98777C0-DC96-4AC9-8571-766F1F521472}" destId="{74BD817C-ACBE-4519-B926-874386D350AA}" srcOrd="0" destOrd="0" presId="urn:microsoft.com/office/officeart/2005/8/layout/process3"/>
    <dgm:cxn modelId="{BA4538B9-4A4F-497D-BB02-E59DAAC25BB4}" type="presOf" srcId="{57C9F452-9331-413D-95C9-FA68FD15476F}" destId="{DB1CD2A5-5948-4D93-940B-00CCCC78D1D5}" srcOrd="0" destOrd="1" presId="urn:microsoft.com/office/officeart/2005/8/layout/process3"/>
    <dgm:cxn modelId="{F54FEC8E-16D7-48AA-B862-B31D9A402209}" type="presOf" srcId="{8A4AF211-4108-4DE8-8760-487A40C43E5D}" destId="{2B58C537-C171-4154-98F0-AB6C3F7FD984}" srcOrd="0" destOrd="0" presId="urn:microsoft.com/office/officeart/2005/8/layout/process3"/>
    <dgm:cxn modelId="{19623726-6604-479B-BBB6-C6EECDF8BE21}" srcId="{3C4F347D-AEBA-4753-AA34-12871BD6B695}" destId="{ADA919BB-85BD-489C-8E0E-6306D237B989}" srcOrd="2" destOrd="0" parTransId="{0A4C0C8B-E8B1-42D5-91AA-501E740AB6E5}" sibTransId="{9FF9321F-CFEA-4CD4-BB2B-A0D5484FA3F2}"/>
    <dgm:cxn modelId="{7EF9B797-C785-4F39-BAD3-860228663086}" type="presOf" srcId="{3C4F347D-AEBA-4753-AA34-12871BD6B695}" destId="{096FDFD4-F581-4B4D-BC1D-9A8233D8292F}" srcOrd="0" destOrd="0" presId="urn:microsoft.com/office/officeart/2005/8/layout/process3"/>
    <dgm:cxn modelId="{0D19E3E8-BE90-4835-A582-E5352E21514D}" type="presOf" srcId="{768A1387-D57A-4BEC-AB33-348BA43CC974}" destId="{75CB76C8-46DF-481E-96F9-DBDDA7AC9B33}" srcOrd="0" destOrd="0" presId="urn:microsoft.com/office/officeart/2005/8/layout/process3"/>
    <dgm:cxn modelId="{3C3FDEA4-2F89-4761-8CD8-D45C51C38745}" type="presOf" srcId="{768A1387-D57A-4BEC-AB33-348BA43CC974}" destId="{0799A8AF-3181-439B-967F-660FF5A4EDD2}" srcOrd="1" destOrd="0" presId="urn:microsoft.com/office/officeart/2005/8/layout/process3"/>
    <dgm:cxn modelId="{60AC3107-B43E-4F2D-9FB6-3B166175B645}" type="presOf" srcId="{13EFEC00-5523-4B57-849F-359F1CCF632E}" destId="{DB1CD2A5-5948-4D93-940B-00CCCC78D1D5}" srcOrd="0" destOrd="3" presId="urn:microsoft.com/office/officeart/2005/8/layout/process3"/>
    <dgm:cxn modelId="{E1C90CCE-3178-46AE-99BA-604995AA4071}" srcId="{1FD65767-E283-4EF5-A071-508903C2198E}" destId="{D5CE558F-D841-471A-9BC3-8537775AE0C0}" srcOrd="1" destOrd="0" parTransId="{8585AEC8-D57C-4F61-901C-D936F00B5468}" sibTransId="{01D50473-F24A-4893-B0E9-B333BEC03D50}"/>
    <dgm:cxn modelId="{46DB646D-9D03-4E51-9EF7-5622D92EB539}" type="presOf" srcId="{1FD65767-E283-4EF5-A071-508903C2198E}" destId="{456F2C74-40C9-496F-9CB4-83C068A0FB63}" srcOrd="0" destOrd="0" presId="urn:microsoft.com/office/officeart/2005/8/layout/process3"/>
    <dgm:cxn modelId="{795B71AC-6F04-4B54-B322-CF2229827121}" srcId="{1FD65767-E283-4EF5-A071-508903C2198E}" destId="{59AAF111-C8EB-48C4-8DED-AF1E807DDBDA}" srcOrd="2" destOrd="0" parTransId="{8187FA45-AC03-44F7-8DBE-969EAA1187B7}" sibTransId="{30BD2739-BD36-49A9-A282-6A4297AC8780}"/>
    <dgm:cxn modelId="{7534A65D-A8DB-4D9C-8E1D-52C2DBF13E0C}" type="presOf" srcId="{D5CE558F-D841-471A-9BC3-8537775AE0C0}" destId="{74BD817C-ACBE-4519-B926-874386D350AA}" srcOrd="0" destOrd="1" presId="urn:microsoft.com/office/officeart/2005/8/layout/process3"/>
    <dgm:cxn modelId="{880BD504-6E2F-4BC2-967E-14BC386FCFAB}" type="presOf" srcId="{097AC372-7C36-4D58-9A30-A710CB005C99}" destId="{1D55F73E-1510-4A2B-845E-4BE313690231}" srcOrd="0" destOrd="1" presId="urn:microsoft.com/office/officeart/2005/8/layout/process3"/>
    <dgm:cxn modelId="{59D64BF8-06FA-432D-9123-CF6036567D72}" type="presOf" srcId="{ADA919BB-85BD-489C-8E0E-6306D237B989}" destId="{DB1CD2A5-5948-4D93-940B-00CCCC78D1D5}" srcOrd="0" destOrd="2" presId="urn:microsoft.com/office/officeart/2005/8/layout/process3"/>
    <dgm:cxn modelId="{76F06D52-0C68-4A38-BD10-C0EC857DA2E6}" type="presOf" srcId="{3C4F347D-AEBA-4753-AA34-12871BD6B695}" destId="{8FE0106B-ED2E-4052-9BCF-DE9B7ADBF364}" srcOrd="1" destOrd="0" presId="urn:microsoft.com/office/officeart/2005/8/layout/process3"/>
    <dgm:cxn modelId="{716315F8-3952-49C1-A142-7FB419DD6510}" type="presOf" srcId="{4B6022C4-001E-4189-AA2E-6D16A7150FC3}" destId="{CA59A17B-56AE-46EB-9669-F81A6A7DEDC5}" srcOrd="0" destOrd="0" presId="urn:microsoft.com/office/officeart/2005/8/layout/process3"/>
    <dgm:cxn modelId="{B4EEDCF2-1C31-44E9-BFD8-12F9ED708D56}" srcId="{3C4F347D-AEBA-4753-AA34-12871BD6B695}" destId="{13EFEC00-5523-4B57-849F-359F1CCF632E}" srcOrd="3" destOrd="0" parTransId="{7C5C8BE1-26DD-4327-AA68-4000D0533F9B}" sibTransId="{E3828717-6528-466C-9ECB-C52E9BCEAFC2}"/>
    <dgm:cxn modelId="{4EB0C706-F60E-4524-91F2-995E6A8216FD}" srcId="{768A1387-D57A-4BEC-AB33-348BA43CC974}" destId="{097AC372-7C36-4D58-9A30-A710CB005C99}" srcOrd="1" destOrd="0" parTransId="{9FCACEE0-3994-43F2-80B6-866394FCF49C}" sibTransId="{9D1F13BC-9C16-4391-8ABC-D67221317C45}"/>
    <dgm:cxn modelId="{12917A4B-1BB1-4C19-9EA2-2B7F9123BFD0}" srcId="{768A1387-D57A-4BEC-AB33-348BA43CC974}" destId="{9A68955F-666D-4F38-9E01-3DD0199949A3}" srcOrd="0" destOrd="0" parTransId="{1658626D-A391-455D-9A1B-27910A46C6BC}" sibTransId="{063DA860-C059-4578-87E6-80F38B8409D2}"/>
    <dgm:cxn modelId="{A37ABBE9-C864-4C83-B49B-187DA4B2F711}" type="presOf" srcId="{2CD292A0-6117-435E-9763-F0E8A876594B}" destId="{DB1CD2A5-5948-4D93-940B-00CCCC78D1D5}" srcOrd="0" destOrd="0" presId="urn:microsoft.com/office/officeart/2005/8/layout/process3"/>
    <dgm:cxn modelId="{1E8E5EF3-FF57-46A6-9185-353A192E4387}" srcId="{3C4F347D-AEBA-4753-AA34-12871BD6B695}" destId="{2CD292A0-6117-435E-9763-F0E8A876594B}" srcOrd="0" destOrd="0" parTransId="{66269462-01A8-4398-B29E-A1AC22C2E128}" sibTransId="{76C9CF5F-4717-407E-BA09-77A7449C5FCB}"/>
    <dgm:cxn modelId="{748C8221-1FFF-482B-A73A-924E80AA04B3}" srcId="{4B6022C4-001E-4189-AA2E-6D16A7150FC3}" destId="{3C4F347D-AEBA-4753-AA34-12871BD6B695}" srcOrd="0" destOrd="0" parTransId="{688CFD9E-D7CB-47F9-BCBD-E23B06ADF56B}" sibTransId="{8A4AF211-4108-4DE8-8760-487A40C43E5D}"/>
    <dgm:cxn modelId="{21524A74-0EFB-4D7A-8C2A-5F1A66E41CAF}" type="presOf" srcId="{CFE480F1-EA7A-46A4-8FB2-A44312755932}" destId="{0660BAFD-9F55-46C2-B882-8EB380D8C56E}" srcOrd="0" destOrd="0" presId="urn:microsoft.com/office/officeart/2005/8/layout/process3"/>
    <dgm:cxn modelId="{6BD86F96-E0F9-4065-A5A5-450C5D739E24}" type="presOf" srcId="{9A68955F-666D-4F38-9E01-3DD0199949A3}" destId="{1D55F73E-1510-4A2B-845E-4BE313690231}" srcOrd="0" destOrd="0" presId="urn:microsoft.com/office/officeart/2005/8/layout/process3"/>
    <dgm:cxn modelId="{C548870F-9A7A-4133-BEDD-57A0A7691369}" type="presOf" srcId="{8A4AF211-4108-4DE8-8760-487A40C43E5D}" destId="{EE651F03-6B2D-4358-AECD-72F87E972E9D}" srcOrd="1" destOrd="0" presId="urn:microsoft.com/office/officeart/2005/8/layout/process3"/>
    <dgm:cxn modelId="{5F4F24E5-0B05-4AA7-BDE5-941E171A7B64}" srcId="{1FD65767-E283-4EF5-A071-508903C2198E}" destId="{B98777C0-DC96-4AC9-8571-766F1F521472}" srcOrd="0" destOrd="0" parTransId="{4A5FA844-EF4F-4ABE-86E8-C5B450568D32}" sibTransId="{F700EE11-B7A8-4D54-8E7B-42690673BEA6}"/>
    <dgm:cxn modelId="{5EF0F0A7-E387-4997-9D87-95F6882333CC}" type="presParOf" srcId="{CA59A17B-56AE-46EB-9669-F81A6A7DEDC5}" destId="{4D8A2121-8FDD-4806-8150-A360AC776D73}" srcOrd="0" destOrd="0" presId="urn:microsoft.com/office/officeart/2005/8/layout/process3"/>
    <dgm:cxn modelId="{D5382E6E-CB8F-4903-A22A-B0821AA1A74F}" type="presParOf" srcId="{4D8A2121-8FDD-4806-8150-A360AC776D73}" destId="{096FDFD4-F581-4B4D-BC1D-9A8233D8292F}" srcOrd="0" destOrd="0" presId="urn:microsoft.com/office/officeart/2005/8/layout/process3"/>
    <dgm:cxn modelId="{901D7699-9139-46D3-8B71-5BD0C4E1623B}" type="presParOf" srcId="{4D8A2121-8FDD-4806-8150-A360AC776D73}" destId="{8FE0106B-ED2E-4052-9BCF-DE9B7ADBF364}" srcOrd="1" destOrd="0" presId="urn:microsoft.com/office/officeart/2005/8/layout/process3"/>
    <dgm:cxn modelId="{4B5CB090-71B6-4AF2-A4B4-F1BA7BF38FC7}" type="presParOf" srcId="{4D8A2121-8FDD-4806-8150-A360AC776D73}" destId="{DB1CD2A5-5948-4D93-940B-00CCCC78D1D5}" srcOrd="2" destOrd="0" presId="urn:microsoft.com/office/officeart/2005/8/layout/process3"/>
    <dgm:cxn modelId="{CD56A9F2-E59A-49E0-82D4-2BF8BAA71907}" type="presParOf" srcId="{CA59A17B-56AE-46EB-9669-F81A6A7DEDC5}" destId="{2B58C537-C171-4154-98F0-AB6C3F7FD984}" srcOrd="1" destOrd="0" presId="urn:microsoft.com/office/officeart/2005/8/layout/process3"/>
    <dgm:cxn modelId="{2F0F15DF-7CC4-42C9-97E6-49B6B6ED6037}" type="presParOf" srcId="{2B58C537-C171-4154-98F0-AB6C3F7FD984}" destId="{EE651F03-6B2D-4358-AECD-72F87E972E9D}" srcOrd="0" destOrd="0" presId="urn:microsoft.com/office/officeart/2005/8/layout/process3"/>
    <dgm:cxn modelId="{2A23B1CE-89BB-48BE-A4E2-581201517E8B}" type="presParOf" srcId="{CA59A17B-56AE-46EB-9669-F81A6A7DEDC5}" destId="{A11F7B75-CFF7-4404-AD00-420F575C79D6}" srcOrd="2" destOrd="0" presId="urn:microsoft.com/office/officeart/2005/8/layout/process3"/>
    <dgm:cxn modelId="{B01744B2-233D-43A8-B2E7-151756E02E1D}" type="presParOf" srcId="{A11F7B75-CFF7-4404-AD00-420F575C79D6}" destId="{75CB76C8-46DF-481E-96F9-DBDDA7AC9B33}" srcOrd="0" destOrd="0" presId="urn:microsoft.com/office/officeart/2005/8/layout/process3"/>
    <dgm:cxn modelId="{CE0EE766-4D4E-43CA-92E1-B138A35B32CF}" type="presParOf" srcId="{A11F7B75-CFF7-4404-AD00-420F575C79D6}" destId="{0799A8AF-3181-439B-967F-660FF5A4EDD2}" srcOrd="1" destOrd="0" presId="urn:microsoft.com/office/officeart/2005/8/layout/process3"/>
    <dgm:cxn modelId="{A6F9D74D-50C8-43B9-AC86-871BD3D7913C}" type="presParOf" srcId="{A11F7B75-CFF7-4404-AD00-420F575C79D6}" destId="{1D55F73E-1510-4A2B-845E-4BE313690231}" srcOrd="2" destOrd="0" presId="urn:microsoft.com/office/officeart/2005/8/layout/process3"/>
    <dgm:cxn modelId="{74081732-0BAC-4BBD-88BE-6A68FD3F0A5D}" type="presParOf" srcId="{CA59A17B-56AE-46EB-9669-F81A6A7DEDC5}" destId="{0660BAFD-9F55-46C2-B882-8EB380D8C56E}" srcOrd="3" destOrd="0" presId="urn:microsoft.com/office/officeart/2005/8/layout/process3"/>
    <dgm:cxn modelId="{B097145D-0DB2-4CAC-B976-5F977A40B462}" type="presParOf" srcId="{0660BAFD-9F55-46C2-B882-8EB380D8C56E}" destId="{7443E14A-D56B-4B22-B7D4-5B48A384588D}" srcOrd="0" destOrd="0" presId="urn:microsoft.com/office/officeart/2005/8/layout/process3"/>
    <dgm:cxn modelId="{C9569D42-E347-4CD1-86C9-B745A81F2A59}" type="presParOf" srcId="{CA59A17B-56AE-46EB-9669-F81A6A7DEDC5}" destId="{7F407123-AFC8-4E03-BF4C-43A745A40A7E}" srcOrd="4" destOrd="0" presId="urn:microsoft.com/office/officeart/2005/8/layout/process3"/>
    <dgm:cxn modelId="{57D71768-BE30-412E-8156-B1D9434D97D8}" type="presParOf" srcId="{7F407123-AFC8-4E03-BF4C-43A745A40A7E}" destId="{456F2C74-40C9-496F-9CB4-83C068A0FB63}" srcOrd="0" destOrd="0" presId="urn:microsoft.com/office/officeart/2005/8/layout/process3"/>
    <dgm:cxn modelId="{D6E9D5C7-959B-490F-94AE-E5D32E90BE92}" type="presParOf" srcId="{7F407123-AFC8-4E03-BF4C-43A745A40A7E}" destId="{967640E7-8335-48AB-981F-9A71DE224938}" srcOrd="1" destOrd="0" presId="urn:microsoft.com/office/officeart/2005/8/layout/process3"/>
    <dgm:cxn modelId="{0C95D177-B758-415A-95D0-C888192F3741}" type="presParOf" srcId="{7F407123-AFC8-4E03-BF4C-43A745A40A7E}" destId="{74BD817C-ACBE-4519-B926-874386D350AA}"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0106B-ED2E-4052-9BCF-DE9B7ADBF364}">
      <dsp:nvSpPr>
        <dsp:cNvPr id="0" name=""/>
        <dsp:cNvSpPr/>
      </dsp:nvSpPr>
      <dsp:spPr>
        <a:xfrm>
          <a:off x="3" y="0"/>
          <a:ext cx="1436318" cy="1566129"/>
        </a:xfrm>
        <a:prstGeom prst="roundRect">
          <a:avLst>
            <a:gd name="adj" fmla="val 10000"/>
          </a:avLst>
        </a:prstGeom>
        <a:solidFill>
          <a:srgbClr val="F8AD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1" kern="1200" dirty="0">
              <a:solidFill>
                <a:schemeClr val="bg1"/>
              </a:solidFill>
              <a:latin typeface="+mn-lt"/>
              <a:cs typeface="Arial" pitchFamily="34" charset="0"/>
            </a:rPr>
            <a:t>A</a:t>
          </a:r>
          <a:r>
            <a:rPr lang="en-US" sz="2000" kern="1200" dirty="0">
              <a:solidFill>
                <a:schemeClr val="bg1"/>
              </a:solidFill>
              <a:latin typeface="+mn-lt"/>
              <a:cs typeface="Arial" pitchFamily="34" charset="0"/>
            </a:rPr>
            <a:t>ctions</a:t>
          </a:r>
        </a:p>
      </dsp:txBody>
      <dsp:txXfrm>
        <a:off x="3" y="0"/>
        <a:ext cx="1436318" cy="671992"/>
      </dsp:txXfrm>
    </dsp:sp>
    <dsp:sp modelId="{DB1CD2A5-5948-4D93-940B-00CCCC78D1D5}">
      <dsp:nvSpPr>
        <dsp:cNvPr id="0" name=""/>
        <dsp:cNvSpPr/>
      </dsp:nvSpPr>
      <dsp:spPr>
        <a:xfrm>
          <a:off x="259599" y="758014"/>
          <a:ext cx="1297533" cy="1582102"/>
        </a:xfrm>
        <a:prstGeom prst="roundRect">
          <a:avLst>
            <a:gd name="adj" fmla="val 10000"/>
          </a:avLst>
        </a:prstGeom>
        <a:solidFill>
          <a:srgbClr val="DE8A6C">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The things the individual is doing well, or poorly</a:t>
          </a:r>
        </a:p>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Be concise and factual</a:t>
          </a:r>
        </a:p>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Don't </a:t>
          </a:r>
          <a:r>
            <a:rPr lang="en-US" sz="1000" kern="1200" dirty="0" err="1">
              <a:solidFill>
                <a:schemeClr val="bg1"/>
              </a:solidFill>
              <a:latin typeface="+mn-lt"/>
              <a:cs typeface="Arial" pitchFamily="34" charset="0"/>
            </a:rPr>
            <a:t>personalise</a:t>
          </a:r>
          <a:endParaRPr lang="en-US" sz="1000" kern="1200" dirty="0">
            <a:solidFill>
              <a:schemeClr val="bg1"/>
            </a:solidFill>
            <a:latin typeface="+mn-lt"/>
            <a:cs typeface="Arial" pitchFamily="34" charset="0"/>
          </a:endParaRPr>
        </a:p>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Give specific examples</a:t>
          </a:r>
        </a:p>
      </dsp:txBody>
      <dsp:txXfrm>
        <a:off x="297602" y="796017"/>
        <a:ext cx="1221527" cy="1506096"/>
      </dsp:txXfrm>
    </dsp:sp>
    <dsp:sp modelId="{2B58C537-C171-4154-98F0-AB6C3F7FD984}">
      <dsp:nvSpPr>
        <dsp:cNvPr id="0" name=""/>
        <dsp:cNvSpPr/>
      </dsp:nvSpPr>
      <dsp:spPr>
        <a:xfrm>
          <a:off x="1615674" y="174472"/>
          <a:ext cx="380229" cy="323048"/>
        </a:xfrm>
        <a:prstGeom prst="rightArrow">
          <a:avLst>
            <a:gd name="adj1" fmla="val 60000"/>
            <a:gd name="adj2" fmla="val 50000"/>
          </a:avLst>
        </a:prstGeom>
        <a:solidFill>
          <a:srgbClr val="85645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latin typeface="Arial" pitchFamily="34" charset="0"/>
            <a:cs typeface="Arial" pitchFamily="34" charset="0"/>
          </a:endParaRPr>
        </a:p>
      </dsp:txBody>
      <dsp:txXfrm>
        <a:off x="1615674" y="239082"/>
        <a:ext cx="283315" cy="193828"/>
      </dsp:txXfrm>
    </dsp:sp>
    <dsp:sp modelId="{0799A8AF-3181-439B-967F-660FF5A4EDD2}">
      <dsp:nvSpPr>
        <dsp:cNvPr id="0" name=""/>
        <dsp:cNvSpPr/>
      </dsp:nvSpPr>
      <dsp:spPr>
        <a:xfrm>
          <a:off x="2153734" y="0"/>
          <a:ext cx="1436318" cy="1566129"/>
        </a:xfrm>
        <a:prstGeom prst="roundRect">
          <a:avLst>
            <a:gd name="adj" fmla="val 10000"/>
          </a:avLst>
        </a:prstGeom>
        <a:solidFill>
          <a:srgbClr val="F8AD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solidFill>
                <a:schemeClr val="bg1"/>
              </a:solidFill>
              <a:latin typeface="+mn-lt"/>
              <a:cs typeface="Arial" pitchFamily="34" charset="0"/>
            </a:rPr>
            <a:t>I</a:t>
          </a:r>
          <a:r>
            <a:rPr lang="en-US" sz="1800" kern="1200" dirty="0">
              <a:solidFill>
                <a:schemeClr val="bg1"/>
              </a:solidFill>
              <a:latin typeface="+mn-lt"/>
              <a:cs typeface="Arial" pitchFamily="34" charset="0"/>
            </a:rPr>
            <a:t>mpact</a:t>
          </a:r>
        </a:p>
      </dsp:txBody>
      <dsp:txXfrm>
        <a:off x="2153734" y="0"/>
        <a:ext cx="1436318" cy="671992"/>
      </dsp:txXfrm>
    </dsp:sp>
    <dsp:sp modelId="{1D55F73E-1510-4A2B-845E-4BE313690231}">
      <dsp:nvSpPr>
        <dsp:cNvPr id="0" name=""/>
        <dsp:cNvSpPr/>
      </dsp:nvSpPr>
      <dsp:spPr>
        <a:xfrm>
          <a:off x="2443460" y="708911"/>
          <a:ext cx="1297533" cy="1663200"/>
        </a:xfrm>
        <a:prstGeom prst="roundRect">
          <a:avLst>
            <a:gd name="adj" fmla="val 10000"/>
          </a:avLst>
        </a:prstGeom>
        <a:solidFill>
          <a:srgbClr val="DE8A6C">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The effect these actions are having</a:t>
          </a:r>
        </a:p>
        <a:p>
          <a:pPr marL="57150" lvl="1" indent="-57150" algn="l" defTabSz="444500">
            <a:lnSpc>
              <a:spcPct val="90000"/>
            </a:lnSpc>
            <a:spcBef>
              <a:spcPct val="0"/>
            </a:spcBef>
            <a:spcAft>
              <a:spcPts val="600"/>
            </a:spcAft>
            <a:buChar char="•"/>
          </a:pPr>
          <a:r>
            <a:rPr lang="en-US" sz="1000" kern="1200" dirty="0">
              <a:solidFill>
                <a:schemeClr val="bg1"/>
              </a:solidFill>
              <a:latin typeface="+mn-lt"/>
              <a:cs typeface="Arial" pitchFamily="34" charset="0"/>
            </a:rPr>
            <a:t>Why this matters, and the consequences if nothing changes</a:t>
          </a:r>
        </a:p>
      </dsp:txBody>
      <dsp:txXfrm>
        <a:off x="2481463" y="746914"/>
        <a:ext cx="1221527" cy="1587194"/>
      </dsp:txXfrm>
    </dsp:sp>
    <dsp:sp modelId="{0660BAFD-9F55-46C2-B882-8EB380D8C56E}">
      <dsp:nvSpPr>
        <dsp:cNvPr id="0" name=""/>
        <dsp:cNvSpPr/>
      </dsp:nvSpPr>
      <dsp:spPr>
        <a:xfrm>
          <a:off x="3769406" y="174472"/>
          <a:ext cx="380229" cy="323048"/>
        </a:xfrm>
        <a:prstGeom prst="rightArrow">
          <a:avLst>
            <a:gd name="adj1" fmla="val 60000"/>
            <a:gd name="adj2" fmla="val 50000"/>
          </a:avLst>
        </a:prstGeom>
        <a:solidFill>
          <a:srgbClr val="85645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latin typeface="Arial" pitchFamily="34" charset="0"/>
            <a:cs typeface="Arial" pitchFamily="34" charset="0"/>
          </a:endParaRPr>
        </a:p>
      </dsp:txBody>
      <dsp:txXfrm>
        <a:off x="3769406" y="239082"/>
        <a:ext cx="283315" cy="193828"/>
      </dsp:txXfrm>
    </dsp:sp>
    <dsp:sp modelId="{967640E7-8335-48AB-981F-9A71DE224938}">
      <dsp:nvSpPr>
        <dsp:cNvPr id="0" name=""/>
        <dsp:cNvSpPr/>
      </dsp:nvSpPr>
      <dsp:spPr>
        <a:xfrm>
          <a:off x="4307466" y="0"/>
          <a:ext cx="1436318" cy="1566129"/>
        </a:xfrm>
        <a:prstGeom prst="roundRect">
          <a:avLst>
            <a:gd name="adj" fmla="val 10000"/>
          </a:avLst>
        </a:prstGeom>
        <a:solidFill>
          <a:srgbClr val="F8AD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b="1" kern="1200" dirty="0">
              <a:solidFill>
                <a:schemeClr val="bg1"/>
              </a:solidFill>
              <a:latin typeface="+mn-lt"/>
              <a:cs typeface="Arial" pitchFamily="34" charset="0"/>
            </a:rPr>
            <a:t>D</a:t>
          </a:r>
          <a:r>
            <a:rPr lang="en-US" sz="1800" kern="1200" dirty="0">
              <a:solidFill>
                <a:schemeClr val="bg1"/>
              </a:solidFill>
              <a:latin typeface="+mn-lt"/>
              <a:cs typeface="Arial" pitchFamily="34" charset="0"/>
            </a:rPr>
            <a:t>esired outcome</a:t>
          </a:r>
        </a:p>
      </dsp:txBody>
      <dsp:txXfrm>
        <a:off x="4307466" y="0"/>
        <a:ext cx="1436318" cy="671992"/>
      </dsp:txXfrm>
    </dsp:sp>
    <dsp:sp modelId="{74BD817C-ACBE-4519-B926-874386D350AA}">
      <dsp:nvSpPr>
        <dsp:cNvPr id="0" name=""/>
        <dsp:cNvSpPr/>
      </dsp:nvSpPr>
      <dsp:spPr>
        <a:xfrm>
          <a:off x="4617264" y="708911"/>
          <a:ext cx="1297533" cy="1663200"/>
        </a:xfrm>
        <a:prstGeom prst="roundRect">
          <a:avLst>
            <a:gd name="adj" fmla="val 10000"/>
          </a:avLst>
        </a:prstGeom>
        <a:solidFill>
          <a:srgbClr val="DE8A6C">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ts val="600"/>
            </a:spcAft>
            <a:buChar char="•"/>
          </a:pPr>
          <a:r>
            <a:rPr lang="en-US" sz="1000" b="0" kern="1200" dirty="0">
              <a:solidFill>
                <a:schemeClr val="bg1"/>
              </a:solidFill>
              <a:latin typeface="+mn-lt"/>
              <a:cs typeface="Arial" pitchFamily="34" charset="0"/>
            </a:rPr>
            <a:t>The way in which the individual could do things more effectively</a:t>
          </a:r>
        </a:p>
        <a:p>
          <a:pPr marL="57150" lvl="1" indent="-57150" algn="l" defTabSz="444500">
            <a:lnSpc>
              <a:spcPct val="90000"/>
            </a:lnSpc>
            <a:spcBef>
              <a:spcPct val="0"/>
            </a:spcBef>
            <a:spcAft>
              <a:spcPts val="600"/>
            </a:spcAft>
            <a:buChar char="•"/>
          </a:pPr>
          <a:r>
            <a:rPr lang="en-US" sz="1000" b="0" kern="1200" dirty="0">
              <a:solidFill>
                <a:schemeClr val="bg1"/>
              </a:solidFill>
              <a:latin typeface="+mn-lt"/>
              <a:cs typeface="Arial" pitchFamily="34" charset="0"/>
            </a:rPr>
            <a:t>Highlight your intention for a constructive outcome</a:t>
          </a:r>
        </a:p>
        <a:p>
          <a:pPr marL="57150" lvl="1" indent="-57150" algn="l" defTabSz="444500">
            <a:lnSpc>
              <a:spcPct val="90000"/>
            </a:lnSpc>
            <a:spcBef>
              <a:spcPct val="0"/>
            </a:spcBef>
            <a:spcAft>
              <a:spcPts val="600"/>
            </a:spcAft>
            <a:buChar char="•"/>
          </a:pPr>
          <a:r>
            <a:rPr lang="en-US" sz="1000" b="0" kern="1200" dirty="0">
              <a:solidFill>
                <a:schemeClr val="bg1"/>
              </a:solidFill>
              <a:latin typeface="+mn-lt"/>
              <a:cs typeface="Arial" pitchFamily="34" charset="0"/>
            </a:rPr>
            <a:t>Invite their input</a:t>
          </a:r>
        </a:p>
      </dsp:txBody>
      <dsp:txXfrm>
        <a:off x="4655267" y="746914"/>
        <a:ext cx="1221527" cy="15871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333617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84727"/>
            <a:ext cx="6307455" cy="623455"/>
          </a:xfrm>
        </p:spPr>
        <p:txBody>
          <a:bodyPr>
            <a:normAutofit/>
          </a:bodyPr>
          <a:lstStyle/>
          <a:p>
            <a:r>
              <a:rPr lang="en-AU" sz="2400" dirty="0" smtClean="0">
                <a:solidFill>
                  <a:srgbClr val="856451"/>
                </a:solidFill>
                <a:latin typeface="MillerBanner Roman" panose="02000503080000020003" pitchFamily="2" charset="0"/>
              </a:rPr>
              <a:t>Understanding Different Types of Feedback</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27" name="TextBox 26"/>
          <p:cNvSpPr txBox="1"/>
          <p:nvPr/>
        </p:nvSpPr>
        <p:spPr>
          <a:xfrm>
            <a:off x="236220" y="757836"/>
            <a:ext cx="6307455" cy="1092607"/>
          </a:xfrm>
          <a:prstGeom prst="rect">
            <a:avLst/>
          </a:prstGeom>
          <a:noFill/>
        </p:spPr>
        <p:txBody>
          <a:bodyPr wrap="square" rtlCol="0">
            <a:spAutoFit/>
          </a:bodyPr>
          <a:lstStyle/>
          <a:p>
            <a:pPr algn="just">
              <a:spcBef>
                <a:spcPts val="600"/>
              </a:spcBef>
              <a:spcAft>
                <a:spcPts val="600"/>
              </a:spcAft>
            </a:pPr>
            <a:r>
              <a:rPr lang="en-AU" sz="1100" dirty="0">
                <a:solidFill>
                  <a:prstClr val="black"/>
                </a:solidFill>
              </a:rPr>
              <a:t>C</a:t>
            </a:r>
            <a:r>
              <a:rPr lang="en-AU" sz="1100" dirty="0" smtClean="0">
                <a:solidFill>
                  <a:prstClr val="black"/>
                </a:solidFill>
              </a:rPr>
              <a:t>onstructive</a:t>
            </a:r>
            <a:r>
              <a:rPr lang="en-AU" sz="1100" dirty="0">
                <a:solidFill>
                  <a:prstClr val="black"/>
                </a:solidFill>
              </a:rPr>
              <a:t>, timely </a:t>
            </a:r>
            <a:r>
              <a:rPr lang="en-AU" sz="1100" dirty="0" smtClean="0">
                <a:solidFill>
                  <a:prstClr val="black"/>
                </a:solidFill>
              </a:rPr>
              <a:t>feedback </a:t>
            </a:r>
            <a:r>
              <a:rPr lang="en-AU" sz="1100" dirty="0">
                <a:solidFill>
                  <a:prstClr val="black"/>
                </a:solidFill>
              </a:rPr>
              <a:t>lies at the heart of all effective learning. This is because if you don’t know what your strengths are and what you are currently doing well, in addition to the areas in which you could do better, it is difficult to improve and develop. </a:t>
            </a:r>
          </a:p>
          <a:p>
            <a:pPr algn="just">
              <a:spcBef>
                <a:spcPts val="600"/>
              </a:spcBef>
              <a:spcAft>
                <a:spcPts val="600"/>
              </a:spcAft>
            </a:pPr>
            <a:r>
              <a:rPr lang="en-AU" sz="1100" dirty="0">
                <a:solidFill>
                  <a:prstClr val="black"/>
                </a:solidFill>
              </a:rPr>
              <a:t>Generally speaking, there are three types of feedback that benefit learning: reinforcing feedback, developmental feedback and corrective </a:t>
            </a:r>
            <a:r>
              <a:rPr lang="en-AU" sz="1100" dirty="0" smtClean="0">
                <a:solidFill>
                  <a:prstClr val="black"/>
                </a:solidFill>
              </a:rPr>
              <a:t>feedback</a:t>
            </a:r>
            <a:r>
              <a:rPr lang="en-AU" sz="1100" dirty="0">
                <a:solidFill>
                  <a:prstClr val="black"/>
                </a:solidFill>
              </a:rPr>
              <a:t>:</a:t>
            </a:r>
            <a:endParaRPr lang="en-AU" sz="1100" dirty="0"/>
          </a:p>
        </p:txBody>
      </p:sp>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graphicFrame>
        <p:nvGraphicFramePr>
          <p:cNvPr id="20" name="Table 19"/>
          <p:cNvGraphicFramePr>
            <a:graphicFrameLocks noGrp="1"/>
          </p:cNvGraphicFramePr>
          <p:nvPr>
            <p:extLst>
              <p:ext uri="{D42A27DB-BD31-4B8C-83A1-F6EECF244321}">
                <p14:modId xmlns:p14="http://schemas.microsoft.com/office/powerpoint/2010/main" val="909095711"/>
              </p:ext>
            </p:extLst>
          </p:nvPr>
        </p:nvGraphicFramePr>
        <p:xfrm>
          <a:off x="390524" y="2033270"/>
          <a:ext cx="6153151" cy="4859654"/>
        </p:xfrm>
        <a:graphic>
          <a:graphicData uri="http://schemas.openxmlformats.org/drawingml/2006/table">
            <a:tbl>
              <a:tblPr firstRow="1" firstCol="1" bandRow="1">
                <a:tableStyleId>{5940675A-B579-460E-94D1-54222C63F5DA}</a:tableStyleId>
              </a:tblPr>
              <a:tblGrid>
                <a:gridCol w="521134"/>
                <a:gridCol w="1877339"/>
                <a:gridCol w="1877339"/>
                <a:gridCol w="1877339"/>
              </a:tblGrid>
              <a:tr h="368576">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endParaRPr lang="en-AU" sz="1200" dirty="0">
                        <a:solidFill>
                          <a:schemeClr val="accent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Purpose</a:t>
                      </a:r>
                      <a:endParaRPr lang="en-AU" sz="1400" dirty="0">
                        <a:latin typeface="+mn-lt"/>
                      </a:endParaRPr>
                    </a:p>
                  </a:txBody>
                  <a:tcPr anchor="ctr">
                    <a:solidFill>
                      <a:srgbClr val="DE8A6C"/>
                    </a:solidFill>
                  </a:tcPr>
                </a:tc>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Key Characteristics</a:t>
                      </a:r>
                      <a:endParaRPr lang="en-AU" sz="1400" dirty="0">
                        <a:latin typeface="+mn-lt"/>
                      </a:endParaRPr>
                    </a:p>
                  </a:txBody>
                  <a:tcPr anchor="ctr">
                    <a:solidFill>
                      <a:srgbClr val="DE8A6C"/>
                    </a:solidFill>
                  </a:tcPr>
                </a:tc>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Learning Benefits</a:t>
                      </a:r>
                      <a:endParaRPr lang="en-AU" sz="1400" dirty="0">
                        <a:latin typeface="+mn-lt"/>
                      </a:endParaRPr>
                    </a:p>
                  </a:txBody>
                  <a:tcPr anchor="ctr">
                    <a:solidFill>
                      <a:srgbClr val="DE8A6C"/>
                    </a:solidFill>
                  </a:tcPr>
                </a:tc>
              </a:tr>
              <a:tr h="1497026">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Reinforcing Feedback</a:t>
                      </a:r>
                      <a:endParaRPr lang="en-AU" sz="1400" b="1" dirty="0">
                        <a:latin typeface="+mn-lt"/>
                      </a:endParaRPr>
                    </a:p>
                  </a:txBody>
                  <a:tcPr vert="vert270" anchor="ctr">
                    <a:solidFill>
                      <a:srgbClr val="DE8A6C"/>
                    </a:solidFill>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effectLst/>
                          <a:latin typeface="+mn-lt"/>
                        </a:rPr>
                        <a:t>To provide positive feedback in recognition of excellent</a:t>
                      </a:r>
                      <a:r>
                        <a:rPr lang="en-US" sz="1100" baseline="0" dirty="0" smtClean="0">
                          <a:effectLst/>
                          <a:latin typeface="+mn-lt"/>
                        </a:rPr>
                        <a:t> </a:t>
                      </a:r>
                      <a:r>
                        <a:rPr lang="en-US" sz="1100" dirty="0" smtClean="0">
                          <a:effectLst/>
                          <a:latin typeface="+mn-lt"/>
                        </a:rPr>
                        <a:t>performance and / or significant results,</a:t>
                      </a:r>
                      <a:r>
                        <a:rPr lang="en-US" sz="1100" baseline="0" dirty="0" smtClean="0">
                          <a:effectLst/>
                          <a:latin typeface="+mn-lt"/>
                        </a:rPr>
                        <a:t> </a:t>
                      </a:r>
                      <a:r>
                        <a:rPr lang="en-US" sz="1100" dirty="0" smtClean="0">
                          <a:effectLst/>
                          <a:latin typeface="+mn-lt"/>
                        </a:rPr>
                        <a:t>as well  as</a:t>
                      </a:r>
                      <a:r>
                        <a:rPr lang="en-US" sz="1100" baseline="0" dirty="0" smtClean="0">
                          <a:effectLst/>
                          <a:latin typeface="+mn-lt"/>
                        </a:rPr>
                        <a:t> to motivate the individual to take their contribution to the next level.</a:t>
                      </a: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marR="0" lvl="0" indent="-171450" algn="l">
                        <a:lnSpc>
                          <a:spcPct val="100000"/>
                        </a:lnSpc>
                        <a:spcBef>
                          <a:spcPts val="0"/>
                        </a:spcBef>
                        <a:spcAft>
                          <a:spcPts val="600"/>
                        </a:spcAft>
                        <a:buFont typeface="Arial" pitchFamily="34" charset="0"/>
                        <a:buChar char="•"/>
                      </a:pPr>
                      <a:r>
                        <a:rPr lang="en-US" sz="1100" dirty="0" err="1" smtClean="0">
                          <a:effectLst/>
                          <a:latin typeface="+mn-lt"/>
                        </a:rPr>
                        <a:t>Recognises</a:t>
                      </a:r>
                      <a:r>
                        <a:rPr lang="en-US" sz="1100" dirty="0" smtClean="0">
                          <a:effectLst/>
                          <a:latin typeface="+mn-lt"/>
                        </a:rPr>
                        <a:t> and reinforces positive </a:t>
                      </a:r>
                      <a:r>
                        <a:rPr lang="en-US" sz="1100" dirty="0" err="1" smtClean="0">
                          <a:effectLst/>
                          <a:latin typeface="+mn-lt"/>
                        </a:rPr>
                        <a:t>behaviours</a:t>
                      </a:r>
                      <a:r>
                        <a:rPr lang="en-US" sz="1100" dirty="0" smtClean="0">
                          <a:effectLst/>
                          <a:latin typeface="+mn-lt"/>
                        </a:rPr>
                        <a:t> and good</a:t>
                      </a:r>
                      <a:r>
                        <a:rPr lang="en-US" sz="1100" baseline="0" dirty="0" smtClean="0">
                          <a:effectLst/>
                          <a:latin typeface="+mn-lt"/>
                        </a:rPr>
                        <a:t> work</a:t>
                      </a:r>
                      <a:endParaRPr lang="en-US" sz="1100" dirty="0" smtClean="0">
                        <a:effectLst/>
                        <a:latin typeface="+mn-lt"/>
                      </a:endParaRPr>
                    </a:p>
                    <a:p>
                      <a:pPr marL="171450" marR="0" lvl="0" indent="-171450" algn="l">
                        <a:lnSpc>
                          <a:spcPct val="100000"/>
                        </a:lnSpc>
                        <a:spcBef>
                          <a:spcPts val="0"/>
                        </a:spcBef>
                        <a:spcAft>
                          <a:spcPts val="600"/>
                        </a:spcAft>
                        <a:buFont typeface="Arial" pitchFamily="34" charset="0"/>
                        <a:buChar char="•"/>
                      </a:pPr>
                      <a:r>
                        <a:rPr lang="en-US" sz="1100" dirty="0" smtClean="0">
                          <a:effectLst/>
                          <a:latin typeface="+mn-lt"/>
                        </a:rPr>
                        <a:t>Acknowledges milestones and the process undertaken in addition to</a:t>
                      </a:r>
                      <a:r>
                        <a:rPr lang="en-US" sz="1100" baseline="0" dirty="0" smtClean="0">
                          <a:effectLst/>
                          <a:latin typeface="+mn-lt"/>
                        </a:rPr>
                        <a:t> results</a:t>
                      </a:r>
                      <a:endParaRPr lang="en-US" sz="1100" dirty="0" smtClean="0">
                        <a:solidFill>
                          <a:schemeClr val="tx1"/>
                        </a:solidFill>
                        <a:effectLst/>
                        <a:latin typeface="+mn-lt"/>
                      </a:endParaRP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marR="0" lvl="0" indent="-171450" algn="l" defTabSz="457200" rtl="0" eaLnBrk="1" fontAlgn="auto" latinLnBrk="0" hangingPunct="1">
                        <a:lnSpc>
                          <a:spcPct val="100000"/>
                        </a:lnSpc>
                        <a:spcBef>
                          <a:spcPts val="0"/>
                        </a:spcBef>
                        <a:spcAft>
                          <a:spcPts val="600"/>
                        </a:spcAft>
                        <a:buClrTx/>
                        <a:buSzTx/>
                        <a:buFont typeface="Wingdings" pitchFamily="2" charset="2"/>
                        <a:buChar char="ü"/>
                        <a:tabLst/>
                        <a:defRPr/>
                      </a:pPr>
                      <a:r>
                        <a:rPr lang="en-US" sz="1100" dirty="0" smtClean="0">
                          <a:effectLst/>
                          <a:latin typeface="+mn-lt"/>
                        </a:rPr>
                        <a:t>Reinforces and leverages</a:t>
                      </a:r>
                      <a:r>
                        <a:rPr lang="en-US" sz="1100" baseline="0" dirty="0" smtClean="0">
                          <a:effectLst/>
                          <a:latin typeface="+mn-lt"/>
                        </a:rPr>
                        <a:t> </a:t>
                      </a:r>
                      <a:r>
                        <a:rPr lang="en-US" sz="1100" dirty="0" smtClean="0">
                          <a:effectLst/>
                          <a:latin typeface="+mn-lt"/>
                        </a:rPr>
                        <a:t>strengths</a:t>
                      </a:r>
                      <a:r>
                        <a:rPr lang="en-US" sz="1100" baseline="0" dirty="0" smtClean="0">
                          <a:effectLst/>
                          <a:latin typeface="+mn-lt"/>
                        </a:rPr>
                        <a:t> in a way that stretches the individual</a:t>
                      </a:r>
                    </a:p>
                    <a:p>
                      <a:pPr marL="171450" marR="0" lvl="0" indent="-171450" algn="l">
                        <a:lnSpc>
                          <a:spcPct val="100000"/>
                        </a:lnSpc>
                        <a:spcBef>
                          <a:spcPts val="0"/>
                        </a:spcBef>
                        <a:spcAft>
                          <a:spcPts val="600"/>
                        </a:spcAft>
                        <a:buFont typeface="Wingdings" pitchFamily="2" charset="2"/>
                        <a:buChar char="ü"/>
                      </a:pPr>
                      <a:endParaRPr lang="en-US" sz="1100" dirty="0" smtClean="0">
                        <a:solidFill>
                          <a:schemeClr val="tx1"/>
                        </a:solidFill>
                        <a:effectLst/>
                        <a:latin typeface="+mn-lt"/>
                      </a:endParaRPr>
                    </a:p>
                  </a:txBody>
                  <a:tcPr anchor="ctr"/>
                </a:tc>
              </a:tr>
              <a:tr h="1497026">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Developmental Feedback</a:t>
                      </a:r>
                      <a:endParaRPr lang="en-AU" sz="1400" b="1" dirty="0">
                        <a:latin typeface="+mn-lt"/>
                      </a:endParaRPr>
                    </a:p>
                  </a:txBody>
                  <a:tcPr vert="vert270" anchor="ctr">
                    <a:solidFill>
                      <a:srgbClr val="DE8A6C"/>
                    </a:solidFill>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effectLst/>
                          <a:latin typeface="+mn-lt"/>
                        </a:rPr>
                        <a:t>To provide feedback about opportunities to improve results or to develop new skills.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dirty="0" smtClean="0">
                        <a:effectLst/>
                        <a:latin typeface="+mn-lt"/>
                        <a:ea typeface="Calibri"/>
                        <a:cs typeface="Times New Roman"/>
                      </a:endParaRP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marR="0" lvl="0" indent="-171450" algn="l">
                        <a:lnSpc>
                          <a:spcPct val="115000"/>
                        </a:lnSpc>
                        <a:spcBef>
                          <a:spcPts val="400"/>
                        </a:spcBef>
                        <a:spcAft>
                          <a:spcPts val="400"/>
                        </a:spcAft>
                        <a:buFont typeface="Arial" pitchFamily="34" charset="0"/>
                        <a:buChar char="•"/>
                      </a:pPr>
                      <a:r>
                        <a:rPr lang="en-US" sz="1100" dirty="0" smtClean="0">
                          <a:effectLst/>
                          <a:latin typeface="+mn-lt"/>
                        </a:rPr>
                        <a:t>The conversation collaboratively explores</a:t>
                      </a:r>
                      <a:r>
                        <a:rPr lang="en-US" sz="1100" baseline="0" dirty="0" smtClean="0">
                          <a:effectLst/>
                          <a:latin typeface="+mn-lt"/>
                        </a:rPr>
                        <a:t> </a:t>
                      </a:r>
                      <a:r>
                        <a:rPr lang="en-US" sz="1100" dirty="0" smtClean="0">
                          <a:effectLst/>
                          <a:latin typeface="+mn-lt"/>
                        </a:rPr>
                        <a:t>solutions and specific actions to </a:t>
                      </a:r>
                      <a:r>
                        <a:rPr lang="en-US" sz="1100" dirty="0" err="1" smtClean="0">
                          <a:effectLst/>
                          <a:latin typeface="+mn-lt"/>
                        </a:rPr>
                        <a:t>realise</a:t>
                      </a:r>
                      <a:r>
                        <a:rPr lang="en-US" sz="1100" dirty="0" smtClean="0">
                          <a:effectLst/>
                          <a:latin typeface="+mn-lt"/>
                        </a:rPr>
                        <a:t> these opportunities</a:t>
                      </a:r>
                      <a:endParaRPr lang="en-US" sz="1100" dirty="0" smtClean="0">
                        <a:solidFill>
                          <a:schemeClr val="tx1"/>
                        </a:solidFill>
                        <a:effectLst/>
                        <a:latin typeface="+mn-lt"/>
                      </a:endParaRP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lgn="l">
                        <a:spcAft>
                          <a:spcPts val="600"/>
                        </a:spcAft>
                        <a:buFont typeface="Wingdings" pitchFamily="2" charset="2"/>
                        <a:buChar char="ü"/>
                      </a:pPr>
                      <a:r>
                        <a:rPr lang="en-AU" sz="1100" dirty="0" smtClean="0">
                          <a:latin typeface="+mn-lt"/>
                        </a:rPr>
                        <a:t>Assists employees to identify their development needs</a:t>
                      </a:r>
                      <a:r>
                        <a:rPr lang="en-AU" sz="1100" baseline="0" dirty="0" smtClean="0">
                          <a:latin typeface="+mn-lt"/>
                        </a:rPr>
                        <a:t> and ways to meet these in order to learn and grow</a:t>
                      </a:r>
                      <a:endParaRPr lang="en-AU" sz="1100" dirty="0" smtClean="0">
                        <a:latin typeface="+mn-lt"/>
                      </a:endParaRPr>
                    </a:p>
                  </a:txBody>
                  <a:tcPr anchor="ctr"/>
                </a:tc>
              </a:tr>
              <a:tr h="1497026">
                <a:tc>
                  <a:txBody>
                    <a:bodyPr/>
                    <a:lstStyle>
                      <a:lvl1pPr marL="0" algn="l" defTabSz="914395" rtl="0" eaLnBrk="1" latinLnBrk="0" hangingPunct="1">
                        <a:defRPr sz="1800" b="1" kern="1200">
                          <a:solidFill>
                            <a:schemeClr val="lt1"/>
                          </a:solidFill>
                          <a:latin typeface="Arial"/>
                        </a:defRPr>
                      </a:lvl1pPr>
                      <a:lvl2pPr marL="457198" algn="l" defTabSz="914395" rtl="0" eaLnBrk="1" latinLnBrk="0" hangingPunct="1">
                        <a:defRPr sz="1800" b="1" kern="1200">
                          <a:solidFill>
                            <a:schemeClr val="lt1"/>
                          </a:solidFill>
                          <a:latin typeface="Arial"/>
                        </a:defRPr>
                      </a:lvl2pPr>
                      <a:lvl3pPr marL="914395" algn="l" defTabSz="914395" rtl="0" eaLnBrk="1" latinLnBrk="0" hangingPunct="1">
                        <a:defRPr sz="1800" b="1" kern="1200">
                          <a:solidFill>
                            <a:schemeClr val="lt1"/>
                          </a:solidFill>
                          <a:latin typeface="Arial"/>
                        </a:defRPr>
                      </a:lvl3pPr>
                      <a:lvl4pPr marL="1371592" algn="l" defTabSz="914395" rtl="0" eaLnBrk="1" latinLnBrk="0" hangingPunct="1">
                        <a:defRPr sz="1800" b="1" kern="1200">
                          <a:solidFill>
                            <a:schemeClr val="lt1"/>
                          </a:solidFill>
                          <a:latin typeface="Arial"/>
                        </a:defRPr>
                      </a:lvl4pPr>
                      <a:lvl5pPr marL="1828789" algn="l" defTabSz="914395" rtl="0" eaLnBrk="1" latinLnBrk="0" hangingPunct="1">
                        <a:defRPr sz="1800" b="1" kern="1200">
                          <a:solidFill>
                            <a:schemeClr val="lt1"/>
                          </a:solidFill>
                          <a:latin typeface="Arial"/>
                        </a:defRPr>
                      </a:lvl5pPr>
                      <a:lvl6pPr marL="2285987" algn="l" defTabSz="914395" rtl="0" eaLnBrk="1" latinLnBrk="0" hangingPunct="1">
                        <a:defRPr sz="1800" b="1" kern="1200">
                          <a:solidFill>
                            <a:schemeClr val="lt1"/>
                          </a:solidFill>
                          <a:latin typeface="Arial"/>
                        </a:defRPr>
                      </a:lvl6pPr>
                      <a:lvl7pPr marL="2743185" algn="l" defTabSz="914395" rtl="0" eaLnBrk="1" latinLnBrk="0" hangingPunct="1">
                        <a:defRPr sz="1800" b="1" kern="1200">
                          <a:solidFill>
                            <a:schemeClr val="lt1"/>
                          </a:solidFill>
                          <a:latin typeface="Arial"/>
                        </a:defRPr>
                      </a:lvl7pPr>
                      <a:lvl8pPr marL="3200381" algn="l" defTabSz="914395" rtl="0" eaLnBrk="1" latinLnBrk="0" hangingPunct="1">
                        <a:defRPr sz="1800" b="1" kern="1200">
                          <a:solidFill>
                            <a:schemeClr val="lt1"/>
                          </a:solidFill>
                          <a:latin typeface="Arial"/>
                        </a:defRPr>
                      </a:lvl8pPr>
                      <a:lvl9pPr marL="3657579" algn="l" defTabSz="914395" rtl="0" eaLnBrk="1" latinLnBrk="0" hangingPunct="1">
                        <a:defRPr sz="1800" b="1" kern="1200">
                          <a:solidFill>
                            <a:schemeClr val="lt1"/>
                          </a:solidFill>
                          <a:latin typeface="Arial"/>
                        </a:defRPr>
                      </a:lvl9pPr>
                    </a:lstStyle>
                    <a:p>
                      <a:pPr algn="ctr"/>
                      <a:r>
                        <a:rPr lang="en-AU" sz="1400" dirty="0" smtClean="0">
                          <a:latin typeface="+mn-lt"/>
                        </a:rPr>
                        <a:t>Corrective Feedback</a:t>
                      </a:r>
                      <a:endParaRPr lang="en-AU" sz="1400" b="1" dirty="0">
                        <a:latin typeface="+mn-lt"/>
                      </a:endParaRPr>
                    </a:p>
                  </a:txBody>
                  <a:tcPr vert="vert270" anchor="ctr">
                    <a:solidFill>
                      <a:srgbClr val="DE8A6C"/>
                    </a:solidFill>
                  </a:tcP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effectLst/>
                          <a:latin typeface="+mn-lt"/>
                        </a:rPr>
                        <a:t>To provide feedback about deficient results and specific </a:t>
                      </a:r>
                      <a:r>
                        <a:rPr lang="en-US" sz="1100" dirty="0" err="1" smtClean="0">
                          <a:effectLst/>
                          <a:latin typeface="+mn-lt"/>
                        </a:rPr>
                        <a:t>behaviours</a:t>
                      </a:r>
                      <a:r>
                        <a:rPr lang="en-US" sz="1100" dirty="0" smtClean="0">
                          <a:effectLst/>
                          <a:latin typeface="+mn-lt"/>
                        </a:rPr>
                        <a:t> that must be taken to correct the performance issue.</a:t>
                      </a:r>
                      <a:endParaRPr lang="en-US" sz="1100" dirty="0" smtClean="0">
                        <a:effectLst/>
                        <a:latin typeface="+mn-lt"/>
                        <a:ea typeface="Calibri"/>
                        <a:cs typeface="Times New Roman"/>
                      </a:endParaRP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marR="0" lvl="0" indent="-171450" algn="l">
                        <a:lnSpc>
                          <a:spcPct val="115000"/>
                        </a:lnSpc>
                        <a:spcBef>
                          <a:spcPts val="400"/>
                        </a:spcBef>
                        <a:spcAft>
                          <a:spcPts val="400"/>
                        </a:spcAft>
                        <a:buFont typeface="Arial" pitchFamily="34" charset="0"/>
                        <a:buChar char="•"/>
                      </a:pPr>
                      <a:r>
                        <a:rPr lang="en-US" sz="1100" baseline="0" dirty="0" smtClean="0">
                          <a:effectLst/>
                          <a:latin typeface="+mn-lt"/>
                        </a:rPr>
                        <a:t>Key messages are communicated candidly i.e. prescriptive in terms of the required ‘fix’ and clear as to consequences if action is not taken</a:t>
                      </a:r>
                      <a:endParaRPr lang="en-US" sz="1100" dirty="0" smtClean="0">
                        <a:solidFill>
                          <a:schemeClr val="tx1"/>
                        </a:solidFill>
                        <a:effectLst/>
                        <a:latin typeface="+mn-lt"/>
                      </a:endParaRPr>
                    </a:p>
                  </a:txBody>
                  <a:tcPr anchor="ctr"/>
                </a:tc>
                <a:tc>
                  <a:txBody>
                    <a:bodyPr/>
                    <a:lstStyle>
                      <a:lvl1pPr marL="0" algn="l" defTabSz="914395" rtl="0" eaLnBrk="1" latinLnBrk="0" hangingPunct="1">
                        <a:defRPr sz="1800" kern="1200">
                          <a:solidFill>
                            <a:schemeClr val="dk1"/>
                          </a:solidFill>
                          <a:latin typeface="Arial"/>
                        </a:defRPr>
                      </a:lvl1pPr>
                      <a:lvl2pPr marL="457198" algn="l" defTabSz="914395" rtl="0" eaLnBrk="1" latinLnBrk="0" hangingPunct="1">
                        <a:defRPr sz="1800" kern="1200">
                          <a:solidFill>
                            <a:schemeClr val="dk1"/>
                          </a:solidFill>
                          <a:latin typeface="Arial"/>
                        </a:defRPr>
                      </a:lvl2pPr>
                      <a:lvl3pPr marL="914395" algn="l" defTabSz="914395" rtl="0" eaLnBrk="1" latinLnBrk="0" hangingPunct="1">
                        <a:defRPr sz="1800" kern="1200">
                          <a:solidFill>
                            <a:schemeClr val="dk1"/>
                          </a:solidFill>
                          <a:latin typeface="Arial"/>
                        </a:defRPr>
                      </a:lvl3pPr>
                      <a:lvl4pPr marL="1371592" algn="l" defTabSz="914395" rtl="0" eaLnBrk="1" latinLnBrk="0" hangingPunct="1">
                        <a:defRPr sz="1800" kern="1200">
                          <a:solidFill>
                            <a:schemeClr val="dk1"/>
                          </a:solidFill>
                          <a:latin typeface="Arial"/>
                        </a:defRPr>
                      </a:lvl4pPr>
                      <a:lvl5pPr marL="1828789" algn="l" defTabSz="914395" rtl="0" eaLnBrk="1" latinLnBrk="0" hangingPunct="1">
                        <a:defRPr sz="1800" kern="1200">
                          <a:solidFill>
                            <a:schemeClr val="dk1"/>
                          </a:solidFill>
                          <a:latin typeface="Arial"/>
                        </a:defRPr>
                      </a:lvl5pPr>
                      <a:lvl6pPr marL="2285987" algn="l" defTabSz="914395" rtl="0" eaLnBrk="1" latinLnBrk="0" hangingPunct="1">
                        <a:defRPr sz="1800" kern="1200">
                          <a:solidFill>
                            <a:schemeClr val="dk1"/>
                          </a:solidFill>
                          <a:latin typeface="Arial"/>
                        </a:defRPr>
                      </a:lvl6pPr>
                      <a:lvl7pPr marL="2743185" algn="l" defTabSz="914395" rtl="0" eaLnBrk="1" latinLnBrk="0" hangingPunct="1">
                        <a:defRPr sz="1800" kern="1200">
                          <a:solidFill>
                            <a:schemeClr val="dk1"/>
                          </a:solidFill>
                          <a:latin typeface="Arial"/>
                        </a:defRPr>
                      </a:lvl7pPr>
                      <a:lvl8pPr marL="3200381" algn="l" defTabSz="914395" rtl="0" eaLnBrk="1" latinLnBrk="0" hangingPunct="1">
                        <a:defRPr sz="1800" kern="1200">
                          <a:solidFill>
                            <a:schemeClr val="dk1"/>
                          </a:solidFill>
                          <a:latin typeface="Arial"/>
                        </a:defRPr>
                      </a:lvl8pPr>
                      <a:lvl9pPr marL="3657579" algn="l" defTabSz="914395" rtl="0" eaLnBrk="1" latinLnBrk="0" hangingPunct="1">
                        <a:defRPr sz="1800" kern="1200">
                          <a:solidFill>
                            <a:schemeClr val="dk1"/>
                          </a:solidFill>
                          <a:latin typeface="Arial"/>
                        </a:defRPr>
                      </a:lvl9pPr>
                    </a:lstStyle>
                    <a:p>
                      <a:pPr marL="171450" indent="-171450" algn="l">
                        <a:spcAft>
                          <a:spcPts val="600"/>
                        </a:spcAft>
                        <a:buFont typeface="Wingdings" pitchFamily="2" charset="2"/>
                        <a:buChar char="ü"/>
                      </a:pPr>
                      <a:r>
                        <a:rPr lang="en-AU" sz="1100" dirty="0" smtClean="0">
                          <a:latin typeface="+mn-lt"/>
                        </a:rPr>
                        <a:t>Flags potential</a:t>
                      </a:r>
                      <a:r>
                        <a:rPr lang="en-AU" sz="1100" baseline="0" dirty="0" smtClean="0">
                          <a:latin typeface="+mn-lt"/>
                        </a:rPr>
                        <a:t> issues impacting performance or development early (no surprises),  allowing manager and employee to work collaboratively to overcome them</a:t>
                      </a:r>
                    </a:p>
                  </a:txBody>
                  <a:tcPr anchor="ctr"/>
                </a:tc>
              </a:tr>
            </a:tbl>
          </a:graphicData>
        </a:graphic>
      </p:graphicFrame>
      <p:sp>
        <p:nvSpPr>
          <p:cNvPr id="22" name="Rounded Rectangle 21"/>
          <p:cNvSpPr/>
          <p:nvPr/>
        </p:nvSpPr>
        <p:spPr>
          <a:xfrm>
            <a:off x="438149" y="7138145"/>
            <a:ext cx="6191249" cy="1559864"/>
          </a:xfrm>
          <a:prstGeom prst="roundRect">
            <a:avLst/>
          </a:prstGeom>
          <a:solidFill>
            <a:srgbClr val="DE8A6C"/>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23" name="TextBox 22"/>
          <p:cNvSpPr txBox="1"/>
          <p:nvPr/>
        </p:nvSpPr>
        <p:spPr>
          <a:xfrm>
            <a:off x="576262" y="7291368"/>
            <a:ext cx="5934076" cy="1318310"/>
          </a:xfrm>
          <a:prstGeom prst="rect">
            <a:avLst/>
          </a:prstGeom>
          <a:noFill/>
        </p:spPr>
        <p:txBody>
          <a:bodyPr wrap="square" rtlCol="0">
            <a:spAutoFit/>
          </a:bodyPr>
          <a:lstStyle/>
          <a:p>
            <a:pPr>
              <a:spcAft>
                <a:spcPts val="800"/>
              </a:spcAft>
            </a:pPr>
            <a:r>
              <a:rPr lang="en-AU" sz="1400" b="1" dirty="0">
                <a:solidFill>
                  <a:srgbClr val="FFFFFF"/>
                </a:solidFill>
              </a:rPr>
              <a:t>Key Questions to Ask Yourself</a:t>
            </a:r>
          </a:p>
          <a:p>
            <a:pPr marL="171449" indent="-171449" algn="just">
              <a:spcAft>
                <a:spcPts val="600"/>
              </a:spcAft>
              <a:buFont typeface="Arial" panose="020B0604020202020204" pitchFamily="34" charset="0"/>
              <a:buChar char="•"/>
            </a:pPr>
            <a:r>
              <a:rPr lang="en-AU" sz="1100" dirty="0">
                <a:solidFill>
                  <a:prstClr val="white"/>
                </a:solidFill>
                <a:cs typeface="Arial" panose="020B0604020202020204" pitchFamily="34" charset="0"/>
              </a:rPr>
              <a:t>What was </a:t>
            </a:r>
            <a:r>
              <a:rPr lang="en-AU" sz="1100" dirty="0" smtClean="0">
                <a:solidFill>
                  <a:prstClr val="white"/>
                </a:solidFill>
                <a:cs typeface="Arial" panose="020B0604020202020204" pitchFamily="34" charset="0"/>
              </a:rPr>
              <a:t>the most recent </a:t>
            </a:r>
            <a:r>
              <a:rPr lang="en-AU" sz="1100" dirty="0">
                <a:solidFill>
                  <a:prstClr val="white"/>
                </a:solidFill>
                <a:cs typeface="Arial" panose="020B0604020202020204" pitchFamily="34" charset="0"/>
              </a:rPr>
              <a:t>type of feedback that you </a:t>
            </a:r>
            <a:r>
              <a:rPr lang="en-AU" sz="1100" dirty="0" smtClean="0">
                <a:solidFill>
                  <a:prstClr val="white"/>
                </a:solidFill>
                <a:cs typeface="Arial" panose="020B0604020202020204" pitchFamily="34" charset="0"/>
              </a:rPr>
              <a:t>gave? What was the result?</a:t>
            </a:r>
            <a:endParaRPr lang="en-AU" sz="1100" dirty="0">
              <a:solidFill>
                <a:prstClr val="white"/>
              </a:solidFill>
              <a:cs typeface="Arial" panose="020B0604020202020204" pitchFamily="34" charset="0"/>
            </a:endParaRPr>
          </a:p>
          <a:p>
            <a:pPr marL="171449" indent="-171449" algn="just">
              <a:spcAft>
                <a:spcPts val="600"/>
              </a:spcAft>
              <a:buFont typeface="Arial" panose="020B0604020202020204" pitchFamily="34" charset="0"/>
              <a:buChar char="•"/>
            </a:pPr>
            <a:r>
              <a:rPr lang="en-AU" sz="1100" dirty="0" smtClean="0">
                <a:solidFill>
                  <a:prstClr val="white"/>
                </a:solidFill>
                <a:cs typeface="Arial" panose="020B0604020202020204" pitchFamily="34" charset="0"/>
              </a:rPr>
              <a:t>What type of feedback do you tend to give the most? </a:t>
            </a:r>
          </a:p>
          <a:p>
            <a:pPr marL="171449" indent="-171449" algn="just">
              <a:spcAft>
                <a:spcPts val="600"/>
              </a:spcAft>
              <a:buFont typeface="Arial" panose="020B0604020202020204" pitchFamily="34" charset="0"/>
              <a:buChar char="•"/>
            </a:pPr>
            <a:r>
              <a:rPr lang="en-AU" sz="1100" dirty="0" smtClean="0">
                <a:solidFill>
                  <a:prstClr val="white"/>
                </a:solidFill>
                <a:cs typeface="Arial" panose="020B0604020202020204" pitchFamily="34" charset="0"/>
              </a:rPr>
              <a:t>What feedback type do you give the least?</a:t>
            </a:r>
          </a:p>
          <a:p>
            <a:pPr marL="171449" indent="-171449" algn="just">
              <a:spcAft>
                <a:spcPts val="600"/>
              </a:spcAft>
              <a:buFont typeface="Arial" panose="020B0604020202020204" pitchFamily="34" charset="0"/>
              <a:buChar char="•"/>
            </a:pPr>
            <a:r>
              <a:rPr lang="en-AU" sz="1100" dirty="0" smtClean="0">
                <a:solidFill>
                  <a:prstClr val="white"/>
                </a:solidFill>
                <a:cs typeface="Arial" panose="020B0604020202020204" pitchFamily="34" charset="0"/>
              </a:rPr>
              <a:t>Do you feel more comfortable providing one type of feedback over another?</a:t>
            </a:r>
          </a:p>
        </p:txBody>
      </p:sp>
      <p:sp>
        <p:nvSpPr>
          <p:cNvPr id="3" name="TextBox 2"/>
          <p:cNvSpPr txBox="1"/>
          <p:nvPr/>
        </p:nvSpPr>
        <p:spPr>
          <a:xfrm>
            <a:off x="412750" y="8955461"/>
            <a:ext cx="6167437" cy="430887"/>
          </a:xfrm>
          <a:prstGeom prst="rect">
            <a:avLst/>
          </a:prstGeom>
          <a:noFill/>
        </p:spPr>
        <p:txBody>
          <a:bodyPr wrap="square" rtlCol="0">
            <a:spAutoFit/>
          </a:bodyPr>
          <a:lstStyle/>
          <a:p>
            <a:pPr algn="just"/>
            <a:r>
              <a:rPr lang="en-AU" sz="1100" dirty="0" smtClean="0"/>
              <a:t>Over the page is a simple model for giving feedback that can be used for reinforcing, development or corrective feedback.  </a:t>
            </a:r>
            <a:endParaRPr lang="en-AU" sz="1100" dirty="0"/>
          </a:p>
        </p:txBody>
      </p:sp>
      <p:pic>
        <p:nvPicPr>
          <p:cNvPr id="12" name="Picture 1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63914" y="194367"/>
            <a:ext cx="565484" cy="457047"/>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 y="175202"/>
            <a:ext cx="6307455" cy="623455"/>
          </a:xfrm>
        </p:spPr>
        <p:txBody>
          <a:bodyPr>
            <a:normAutofit/>
          </a:bodyPr>
          <a:lstStyle/>
          <a:p>
            <a:r>
              <a:rPr lang="en-AU" sz="2400" dirty="0" smtClean="0">
                <a:solidFill>
                  <a:srgbClr val="856451"/>
                </a:solidFill>
                <a:latin typeface="MillerBanner Roman" panose="02000503080000020003" pitchFamily="2" charset="0"/>
              </a:rPr>
              <a:t>Providing Different Types of Feedback</a:t>
            </a:r>
            <a:endParaRPr lang="en-AU" sz="2400" dirty="0">
              <a:solidFill>
                <a:srgbClr val="856451"/>
              </a:solidFill>
              <a:latin typeface="MillerBanner Roman" panose="02000503080000020003"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37" name="TextBox 36"/>
          <p:cNvSpPr txBox="1"/>
          <p:nvPr/>
        </p:nvSpPr>
        <p:spPr>
          <a:xfrm>
            <a:off x="2552700" y="7114162"/>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524374" y="7036435"/>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5" name="Rectangle 4"/>
          <p:cNvSpPr/>
          <p:nvPr/>
        </p:nvSpPr>
        <p:spPr>
          <a:xfrm>
            <a:off x="236220" y="768639"/>
            <a:ext cx="6326505" cy="1323439"/>
          </a:xfrm>
          <a:prstGeom prst="rect">
            <a:avLst/>
          </a:prstGeom>
        </p:spPr>
        <p:txBody>
          <a:bodyPr wrap="square">
            <a:spAutoFit/>
          </a:bodyPr>
          <a:lstStyle/>
          <a:p>
            <a:pPr algn="just"/>
            <a:r>
              <a:rPr lang="en-AU" sz="1100" dirty="0"/>
              <a:t>A </a:t>
            </a:r>
            <a:r>
              <a:rPr lang="en-AU" sz="1100" dirty="0" smtClean="0"/>
              <a:t>useful model </a:t>
            </a:r>
            <a:r>
              <a:rPr lang="en-AU" sz="1100" dirty="0"/>
              <a:t>for </a:t>
            </a:r>
            <a:r>
              <a:rPr lang="en-AU" sz="1100" dirty="0" smtClean="0"/>
              <a:t>providing </a:t>
            </a:r>
            <a:r>
              <a:rPr lang="en-AU" sz="1100" dirty="0"/>
              <a:t>feedback is </a:t>
            </a:r>
            <a:r>
              <a:rPr lang="en-AU" sz="1100" dirty="0" smtClean="0"/>
              <a:t>AID (</a:t>
            </a:r>
            <a:r>
              <a:rPr lang="en-AU" sz="1100" b="1" dirty="0" smtClean="0"/>
              <a:t>A</a:t>
            </a:r>
            <a:r>
              <a:rPr lang="en-AU" sz="1100" dirty="0" smtClean="0"/>
              <a:t>ctions, </a:t>
            </a:r>
            <a:r>
              <a:rPr lang="en-AU" sz="1100" b="1" dirty="0" smtClean="0"/>
              <a:t>I</a:t>
            </a:r>
            <a:r>
              <a:rPr lang="en-AU" sz="1100" dirty="0" smtClean="0"/>
              <a:t>mpact, </a:t>
            </a:r>
            <a:r>
              <a:rPr lang="en-AU" sz="1100" b="1" dirty="0" smtClean="0"/>
              <a:t>D</a:t>
            </a:r>
            <a:r>
              <a:rPr lang="en-AU" sz="1100" dirty="0" smtClean="0"/>
              <a:t>esired Outcome). </a:t>
            </a:r>
            <a:r>
              <a:rPr lang="en-AU" sz="1100" dirty="0"/>
              <a:t>This model will help you to construct feedback </a:t>
            </a:r>
            <a:r>
              <a:rPr lang="en-AU" sz="1100" dirty="0" smtClean="0"/>
              <a:t>effectively, whether this is formal feedback (for example as part of DARE) or informal (on the spot feedback when you observe something positive or that needs adjusting).</a:t>
            </a:r>
          </a:p>
          <a:p>
            <a:pPr algn="just"/>
            <a:r>
              <a:rPr lang="en-AU" sz="1100" dirty="0"/>
              <a:t/>
            </a:r>
            <a:br>
              <a:rPr lang="en-AU" sz="1100" dirty="0"/>
            </a:br>
            <a:r>
              <a:rPr lang="en-AU" dirty="0"/>
              <a:t/>
            </a:r>
            <a:br>
              <a:rPr lang="en-AU" dirty="0"/>
            </a:br>
            <a:endParaRPr lang="en-AU" dirty="0"/>
          </a:p>
        </p:txBody>
      </p:sp>
      <p:graphicFrame>
        <p:nvGraphicFramePr>
          <p:cNvPr id="13" name="Diagram 12"/>
          <p:cNvGraphicFramePr>
            <a:graphicFrameLocks/>
          </p:cNvGraphicFramePr>
          <p:nvPr>
            <p:extLst>
              <p:ext uri="{D42A27DB-BD31-4B8C-83A1-F6EECF244321}">
                <p14:modId xmlns:p14="http://schemas.microsoft.com/office/powerpoint/2010/main" val="648008121"/>
              </p:ext>
            </p:extLst>
          </p:nvPr>
        </p:nvGraphicFramePr>
        <p:xfrm>
          <a:off x="509694" y="1571239"/>
          <a:ext cx="5950977" cy="23721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45022627"/>
              </p:ext>
            </p:extLst>
          </p:nvPr>
        </p:nvGraphicFramePr>
        <p:xfrm>
          <a:off x="304800" y="4243265"/>
          <a:ext cx="6238875" cy="5060754"/>
        </p:xfrm>
        <a:graphic>
          <a:graphicData uri="http://schemas.openxmlformats.org/drawingml/2006/table">
            <a:tbl>
              <a:tblPr firstRow="1" firstCol="1" bandRow="1">
                <a:tableStyleId>{5940675A-B579-460E-94D1-54222C63F5DA}</a:tableStyleId>
              </a:tblPr>
              <a:tblGrid>
                <a:gridCol w="1325880"/>
                <a:gridCol w="4912995"/>
              </a:tblGrid>
              <a:tr h="341949">
                <a:tc gridSpan="2">
                  <a:txBody>
                    <a:bodyPr/>
                    <a:lstStyle/>
                    <a:p>
                      <a:pPr algn="ctr">
                        <a:lnSpc>
                          <a:spcPct val="115000"/>
                        </a:lnSpc>
                        <a:spcAft>
                          <a:spcPts val="0"/>
                        </a:spcAft>
                      </a:pPr>
                      <a:r>
                        <a:rPr lang="en-AU" sz="1400" b="1" dirty="0" smtClean="0">
                          <a:solidFill>
                            <a:schemeClr val="bg1"/>
                          </a:solidFill>
                          <a:effectLst/>
                        </a:rPr>
                        <a:t>Feedback</a:t>
                      </a:r>
                      <a:r>
                        <a:rPr lang="en-AU" sz="1400" b="1" baseline="0" dirty="0" smtClean="0">
                          <a:solidFill>
                            <a:schemeClr val="bg1"/>
                          </a:solidFill>
                          <a:effectLst/>
                        </a:rPr>
                        <a:t> </a:t>
                      </a:r>
                      <a:r>
                        <a:rPr lang="en-AU" sz="1400" b="1" dirty="0" smtClean="0">
                          <a:solidFill>
                            <a:schemeClr val="bg1"/>
                          </a:solidFill>
                          <a:effectLst/>
                        </a:rPr>
                        <a:t>Conversation</a:t>
                      </a:r>
                      <a:r>
                        <a:rPr lang="en-AU" sz="1400" b="1" baseline="0" dirty="0" smtClean="0">
                          <a:solidFill>
                            <a:schemeClr val="bg1"/>
                          </a:solidFill>
                          <a:effectLst/>
                        </a:rPr>
                        <a:t> Planner Using AID</a:t>
                      </a:r>
                      <a:endParaRPr lang="en-AU" sz="1400" b="1" dirty="0" smtClean="0">
                        <a:solidFill>
                          <a:schemeClr val="bg1"/>
                        </a:solidFill>
                        <a:effectLst/>
                      </a:endParaRPr>
                    </a:p>
                  </a:txBody>
                  <a:tcPr marL="58778" marR="58778" marT="0" marB="0" anchor="ctr">
                    <a:solidFill>
                      <a:srgbClr val="DE8A6C"/>
                    </a:solidFill>
                  </a:tcPr>
                </a:tc>
                <a:tc hMerge="1">
                  <a:txBody>
                    <a:bodyPr/>
                    <a:lstStyle/>
                    <a:p>
                      <a:endParaRPr lang="en-AU"/>
                    </a:p>
                  </a:txBody>
                  <a:tcPr/>
                </a:tc>
              </a:tr>
              <a:tr h="415484">
                <a:tc>
                  <a:txBody>
                    <a:bodyPr/>
                    <a:lstStyle/>
                    <a:p>
                      <a:pPr>
                        <a:lnSpc>
                          <a:spcPct val="115000"/>
                        </a:lnSpc>
                        <a:spcAft>
                          <a:spcPts val="0"/>
                        </a:spcAft>
                      </a:pPr>
                      <a:r>
                        <a:rPr lang="en-AU" sz="1200" b="1" dirty="0" smtClean="0">
                          <a:solidFill>
                            <a:srgbClr val="856451"/>
                          </a:solidFill>
                          <a:effectLst/>
                        </a:rPr>
                        <a:t>Situation:</a:t>
                      </a:r>
                      <a:endParaRPr lang="en-AU" sz="1200" b="1" dirty="0">
                        <a:solidFill>
                          <a:srgbClr val="856451"/>
                        </a:solidFill>
                        <a:effectLst/>
                        <a:latin typeface="+mn-lt"/>
                        <a:ea typeface="Arial"/>
                        <a:cs typeface="Times New Roman"/>
                      </a:endParaRPr>
                    </a:p>
                  </a:txBody>
                  <a:tcPr marL="58778" marR="58778" marT="0" marB="0" anchor="ctr"/>
                </a:tc>
                <a:tc>
                  <a:txBody>
                    <a:bodyPr/>
                    <a:lstStyle/>
                    <a:p>
                      <a:pPr>
                        <a:lnSpc>
                          <a:spcPct val="115000"/>
                        </a:lnSpc>
                        <a:spcAft>
                          <a:spcPts val="600"/>
                        </a:spcAft>
                      </a:pPr>
                      <a:r>
                        <a:rPr lang="en-AU" sz="1200" kern="0" dirty="0">
                          <a:effectLst/>
                        </a:rPr>
                        <a:t> </a:t>
                      </a:r>
                      <a:endParaRPr lang="en-AU" sz="1200" b="1" kern="0" dirty="0">
                        <a:solidFill>
                          <a:srgbClr val="FA6B34"/>
                        </a:solidFill>
                        <a:effectLst/>
                        <a:latin typeface="+mn-lt"/>
                        <a:ea typeface="Times New Roman"/>
                        <a:cs typeface="Times New Roman"/>
                      </a:endParaRPr>
                    </a:p>
                  </a:txBody>
                  <a:tcPr marL="58778" marR="58778" marT="0" marB="0"/>
                </a:tc>
              </a:tr>
              <a:tr h="461830">
                <a:tc>
                  <a:txBody>
                    <a:bodyPr/>
                    <a:lstStyle/>
                    <a:p>
                      <a:pPr>
                        <a:lnSpc>
                          <a:spcPct val="115000"/>
                        </a:lnSpc>
                        <a:spcAft>
                          <a:spcPts val="0"/>
                        </a:spcAft>
                      </a:pPr>
                      <a:r>
                        <a:rPr lang="en-AU" sz="1200" b="1" dirty="0" smtClean="0">
                          <a:solidFill>
                            <a:srgbClr val="856451"/>
                          </a:solidFill>
                          <a:effectLst/>
                          <a:latin typeface="+mn-lt"/>
                          <a:ea typeface="Arial"/>
                          <a:cs typeface="Times New Roman"/>
                        </a:rPr>
                        <a:t>Feedback Type:</a:t>
                      </a:r>
                      <a:endParaRPr lang="en-AU" sz="1200" b="1" dirty="0">
                        <a:solidFill>
                          <a:srgbClr val="856451"/>
                        </a:solidFill>
                        <a:effectLst/>
                        <a:latin typeface="+mn-lt"/>
                        <a:ea typeface="Arial"/>
                        <a:cs typeface="Times New Roman"/>
                      </a:endParaRPr>
                    </a:p>
                  </a:txBody>
                  <a:tcPr marL="58778" marR="58778" marT="0" marB="0" anchor="ctr"/>
                </a:tc>
                <a:tc>
                  <a:txBody>
                    <a:bodyPr/>
                    <a:lstStyle/>
                    <a:p>
                      <a:pPr marL="171450" indent="-171450">
                        <a:lnSpc>
                          <a:spcPct val="115000"/>
                        </a:lnSpc>
                        <a:spcAft>
                          <a:spcPts val="600"/>
                        </a:spcAft>
                        <a:buFont typeface="Wingdings" panose="05000000000000000000" pitchFamily="2" charset="2"/>
                        <a:buChar char="q"/>
                      </a:pPr>
                      <a:r>
                        <a:rPr lang="en-AU" sz="1100" b="0" kern="0" dirty="0" smtClean="0">
                          <a:solidFill>
                            <a:schemeClr val="tx1"/>
                          </a:solidFill>
                          <a:effectLst/>
                          <a:latin typeface="+mn-lt"/>
                          <a:ea typeface="Times New Roman"/>
                          <a:cs typeface="Times New Roman"/>
                        </a:rPr>
                        <a:t>Reinforcing</a:t>
                      </a:r>
                    </a:p>
                  </a:txBody>
                  <a:tcPr marL="58778" marR="58778" marT="0" marB="0" anchor="ctr"/>
                </a:tc>
              </a:tr>
              <a:tr h="1280497">
                <a:tc>
                  <a:txBody>
                    <a:bodyPr/>
                    <a:lstStyle/>
                    <a:p>
                      <a:pPr>
                        <a:lnSpc>
                          <a:spcPct val="115000"/>
                        </a:lnSpc>
                        <a:spcAft>
                          <a:spcPts val="0"/>
                        </a:spcAft>
                      </a:pPr>
                      <a:r>
                        <a:rPr lang="en-AU" sz="1200" b="1" u="sng" dirty="0">
                          <a:solidFill>
                            <a:srgbClr val="856451"/>
                          </a:solidFill>
                          <a:effectLst/>
                        </a:rPr>
                        <a:t>A</a:t>
                      </a:r>
                      <a:r>
                        <a:rPr lang="en-AU" sz="1200" b="1" dirty="0">
                          <a:solidFill>
                            <a:srgbClr val="856451"/>
                          </a:solidFill>
                          <a:effectLst/>
                        </a:rPr>
                        <a:t>ctions</a:t>
                      </a:r>
                    </a:p>
                    <a:p>
                      <a:pPr>
                        <a:lnSpc>
                          <a:spcPct val="115000"/>
                        </a:lnSpc>
                        <a:spcAft>
                          <a:spcPts val="0"/>
                        </a:spcAft>
                      </a:pPr>
                      <a:endParaRPr lang="en-AU" sz="1200" b="1" dirty="0">
                        <a:solidFill>
                          <a:srgbClr val="856451"/>
                        </a:solidFill>
                        <a:effectLst/>
                        <a:latin typeface="+mn-lt"/>
                        <a:ea typeface="Arial"/>
                        <a:cs typeface="Times New Roman"/>
                      </a:endParaRPr>
                    </a:p>
                  </a:txBody>
                  <a:tcPr marL="58778" marR="58778"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sz="800" i="1" dirty="0" smtClean="0">
                        <a:solidFill>
                          <a:schemeClr val="tx1"/>
                        </a:solidFill>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AU" sz="800" i="1" dirty="0" smtClean="0">
                          <a:solidFill>
                            <a:schemeClr val="tx1"/>
                          </a:solidFill>
                          <a:effectLst/>
                        </a:rPr>
                        <a:t>Using specific examples, outline</a:t>
                      </a:r>
                      <a:r>
                        <a:rPr lang="en-AU" sz="800" i="1" baseline="0" dirty="0" smtClean="0">
                          <a:solidFill>
                            <a:schemeClr val="tx1"/>
                          </a:solidFill>
                          <a:effectLst/>
                        </a:rPr>
                        <a:t> </a:t>
                      </a:r>
                      <a:r>
                        <a:rPr lang="en-AU" sz="800" i="1" dirty="0" smtClean="0">
                          <a:solidFill>
                            <a:schemeClr val="tx1"/>
                          </a:solidFill>
                          <a:effectLst/>
                        </a:rPr>
                        <a:t>the things the person is doing well, at</a:t>
                      </a:r>
                      <a:r>
                        <a:rPr lang="en-AU" sz="800" i="1" baseline="0" dirty="0" smtClean="0">
                          <a:solidFill>
                            <a:schemeClr val="tx1"/>
                          </a:solidFill>
                          <a:effectLst/>
                        </a:rPr>
                        <a:t> level </a:t>
                      </a:r>
                      <a:r>
                        <a:rPr lang="en-AU" sz="800" i="1" dirty="0" smtClean="0">
                          <a:solidFill>
                            <a:schemeClr val="tx1"/>
                          </a:solidFill>
                          <a:effectLst/>
                        </a:rPr>
                        <a:t>or poorly</a:t>
                      </a:r>
                      <a:endParaRPr lang="en-AU" sz="800" b="1" kern="0" dirty="0">
                        <a:solidFill>
                          <a:schemeClr val="tx1"/>
                        </a:solidFill>
                        <a:effectLst/>
                        <a:latin typeface="+mn-lt"/>
                        <a:ea typeface="Times New Roman"/>
                        <a:cs typeface="Times New Roman"/>
                      </a:endParaRPr>
                    </a:p>
                  </a:txBody>
                  <a:tcPr marL="58778" marR="58778" marT="0" marB="0"/>
                </a:tc>
              </a:tr>
              <a:tr h="1280497">
                <a:tc>
                  <a:txBody>
                    <a:bodyPr/>
                    <a:lstStyle/>
                    <a:p>
                      <a:pPr>
                        <a:lnSpc>
                          <a:spcPct val="115000"/>
                        </a:lnSpc>
                        <a:spcAft>
                          <a:spcPts val="0"/>
                        </a:spcAft>
                      </a:pPr>
                      <a:r>
                        <a:rPr lang="en-AU" sz="1200" b="1" u="sng" dirty="0" smtClean="0">
                          <a:solidFill>
                            <a:srgbClr val="856451"/>
                          </a:solidFill>
                          <a:effectLst/>
                        </a:rPr>
                        <a:t>I</a:t>
                      </a:r>
                      <a:r>
                        <a:rPr lang="en-AU" sz="1200" b="1" dirty="0" smtClean="0">
                          <a:solidFill>
                            <a:srgbClr val="856451"/>
                          </a:solidFill>
                          <a:effectLst/>
                        </a:rPr>
                        <a:t>mpact</a:t>
                      </a:r>
                      <a:endParaRPr lang="en-AU" sz="1200" b="1" dirty="0">
                        <a:solidFill>
                          <a:srgbClr val="856451"/>
                        </a:solidFill>
                        <a:effectLst/>
                      </a:endParaRPr>
                    </a:p>
                  </a:txBody>
                  <a:tcPr marL="58778" marR="58778"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AU" sz="800" i="1" kern="0" dirty="0" smtClean="0">
                        <a:solidFill>
                          <a:schemeClr val="tx1"/>
                        </a:solidFill>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AU" sz="800" i="1" kern="0" dirty="0">
                          <a:solidFill>
                            <a:schemeClr val="tx1"/>
                          </a:solidFill>
                          <a:effectLst/>
                        </a:rPr>
                        <a:t> </a:t>
                      </a:r>
                      <a:r>
                        <a:rPr lang="en-AU" sz="800" i="1" kern="1200" dirty="0" smtClean="0">
                          <a:solidFill>
                            <a:schemeClr val="tx1"/>
                          </a:solidFill>
                          <a:effectLst/>
                        </a:rPr>
                        <a:t>Describe</a:t>
                      </a:r>
                      <a:r>
                        <a:rPr lang="en-AU" sz="800" i="1" kern="1200" baseline="0" dirty="0" smtClean="0">
                          <a:solidFill>
                            <a:schemeClr val="tx1"/>
                          </a:solidFill>
                          <a:effectLst/>
                        </a:rPr>
                        <a:t> </a:t>
                      </a:r>
                      <a:r>
                        <a:rPr lang="en-AU" sz="800" i="1" dirty="0" smtClean="0">
                          <a:solidFill>
                            <a:schemeClr val="tx1"/>
                          </a:solidFill>
                          <a:effectLst/>
                        </a:rPr>
                        <a:t>he positive / negative</a:t>
                      </a:r>
                      <a:r>
                        <a:rPr lang="en-AU" sz="800" i="1" baseline="0" dirty="0" smtClean="0">
                          <a:solidFill>
                            <a:schemeClr val="tx1"/>
                          </a:solidFill>
                          <a:effectLst/>
                        </a:rPr>
                        <a:t> </a:t>
                      </a:r>
                      <a:r>
                        <a:rPr lang="en-AU" sz="800" i="1" dirty="0" smtClean="0">
                          <a:solidFill>
                            <a:schemeClr val="tx1"/>
                          </a:solidFill>
                          <a:effectLst/>
                        </a:rPr>
                        <a:t>effect these actions are having</a:t>
                      </a:r>
                      <a:r>
                        <a:rPr lang="en-AU" sz="800" i="1" baseline="0" dirty="0" smtClean="0">
                          <a:solidFill>
                            <a:schemeClr val="tx1"/>
                          </a:solidFill>
                          <a:effectLst/>
                        </a:rPr>
                        <a:t> and </a:t>
                      </a:r>
                      <a:r>
                        <a:rPr lang="en-AU" sz="800" i="1" dirty="0" smtClean="0">
                          <a:solidFill>
                            <a:schemeClr val="tx1"/>
                          </a:solidFill>
                          <a:effectLst/>
                        </a:rPr>
                        <a:t>why this matters</a:t>
                      </a:r>
                      <a:endParaRPr lang="en-AU" sz="800" i="1" dirty="0" smtClean="0">
                        <a:solidFill>
                          <a:schemeClr val="tx1"/>
                        </a:solidFill>
                        <a:effectLst/>
                        <a:latin typeface="+mn-lt"/>
                        <a:ea typeface="Arial"/>
                        <a:cs typeface="Times New Roman"/>
                      </a:endParaRPr>
                    </a:p>
                    <a:p>
                      <a:pPr>
                        <a:lnSpc>
                          <a:spcPct val="115000"/>
                        </a:lnSpc>
                        <a:spcAft>
                          <a:spcPts val="600"/>
                        </a:spcAft>
                      </a:pPr>
                      <a:endParaRPr lang="en-AU" sz="800" b="1" kern="0" dirty="0">
                        <a:solidFill>
                          <a:schemeClr val="tx1"/>
                        </a:solidFill>
                        <a:effectLst/>
                        <a:latin typeface="+mn-lt"/>
                        <a:ea typeface="Times New Roman"/>
                        <a:cs typeface="Times New Roman"/>
                      </a:endParaRPr>
                    </a:p>
                  </a:txBody>
                  <a:tcPr marL="58778" marR="58778" marT="0" marB="0"/>
                </a:tc>
              </a:tr>
              <a:tr h="1280497">
                <a:tc>
                  <a:txBody>
                    <a:bodyPr/>
                    <a:lstStyle/>
                    <a:p>
                      <a:pPr>
                        <a:lnSpc>
                          <a:spcPct val="115000"/>
                        </a:lnSpc>
                        <a:spcAft>
                          <a:spcPts val="0"/>
                        </a:spcAft>
                      </a:pPr>
                      <a:r>
                        <a:rPr lang="en-AU" sz="1200" b="1" u="sng" dirty="0">
                          <a:solidFill>
                            <a:srgbClr val="856451"/>
                          </a:solidFill>
                          <a:effectLst/>
                        </a:rPr>
                        <a:t>D</a:t>
                      </a:r>
                      <a:r>
                        <a:rPr lang="en-AU" sz="1200" b="1" dirty="0">
                          <a:solidFill>
                            <a:srgbClr val="856451"/>
                          </a:solidFill>
                          <a:effectLst/>
                        </a:rPr>
                        <a:t>esired </a:t>
                      </a:r>
                      <a:r>
                        <a:rPr lang="en-AU" sz="1200" b="1" dirty="0" smtClean="0">
                          <a:solidFill>
                            <a:srgbClr val="856451"/>
                          </a:solidFill>
                          <a:effectLst/>
                        </a:rPr>
                        <a:t>Outcome</a:t>
                      </a:r>
                      <a:endParaRPr lang="en-AU" sz="1200" b="1" dirty="0">
                        <a:solidFill>
                          <a:srgbClr val="856451"/>
                        </a:solidFill>
                        <a:effectLst/>
                      </a:endParaRPr>
                    </a:p>
                    <a:p>
                      <a:pPr>
                        <a:lnSpc>
                          <a:spcPct val="115000"/>
                        </a:lnSpc>
                        <a:spcAft>
                          <a:spcPts val="0"/>
                        </a:spcAft>
                      </a:pPr>
                      <a:endParaRPr lang="en-AU" sz="1100" dirty="0">
                        <a:solidFill>
                          <a:srgbClr val="856451"/>
                        </a:solidFill>
                        <a:effectLst/>
                        <a:latin typeface="+mn-lt"/>
                        <a:ea typeface="Arial"/>
                        <a:cs typeface="Times New Roman"/>
                      </a:endParaRPr>
                    </a:p>
                  </a:txBody>
                  <a:tcPr marL="58778" marR="58778"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AU" sz="800" i="1" kern="0" dirty="0">
                          <a:solidFill>
                            <a:schemeClr val="tx1"/>
                          </a:solidFill>
                          <a:effectLst/>
                        </a:rPr>
                        <a:t> </a:t>
                      </a:r>
                      <a:endParaRPr lang="en-AU" sz="800" i="1" kern="0" dirty="0" smtClean="0">
                        <a:solidFill>
                          <a:schemeClr val="tx1"/>
                        </a:solidFill>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AU" sz="800" i="1" kern="1200" dirty="0" smtClean="0">
                          <a:solidFill>
                            <a:schemeClr val="tx1"/>
                          </a:solidFill>
                          <a:effectLst/>
                        </a:rPr>
                        <a:t>What</a:t>
                      </a:r>
                      <a:r>
                        <a:rPr lang="en-AU" sz="800" i="1" kern="1200" baseline="0" dirty="0" smtClean="0">
                          <a:solidFill>
                            <a:schemeClr val="tx1"/>
                          </a:solidFill>
                          <a:effectLst/>
                        </a:rPr>
                        <a:t> action(s) would you like to see the person start, stop or continue? What would they like to see happen?</a:t>
                      </a:r>
                    </a:p>
                    <a:p>
                      <a:pPr>
                        <a:lnSpc>
                          <a:spcPct val="115000"/>
                        </a:lnSpc>
                        <a:spcAft>
                          <a:spcPts val="600"/>
                        </a:spcAft>
                      </a:pPr>
                      <a:endParaRPr lang="en-AU" sz="800" b="1" kern="0" dirty="0">
                        <a:solidFill>
                          <a:schemeClr val="tx1"/>
                        </a:solidFill>
                        <a:effectLst/>
                        <a:latin typeface="+mn-lt"/>
                        <a:ea typeface="Times New Roman"/>
                        <a:cs typeface="Times New Roman"/>
                      </a:endParaRPr>
                    </a:p>
                  </a:txBody>
                  <a:tcPr marL="58778" marR="58778" marT="0" marB="0"/>
                </a:tc>
              </a:tr>
            </a:tbl>
          </a:graphicData>
        </a:graphic>
      </p:graphicFrame>
      <p:sp>
        <p:nvSpPr>
          <p:cNvPr id="6" name="TextBox 5"/>
          <p:cNvSpPr txBox="1"/>
          <p:nvPr/>
        </p:nvSpPr>
        <p:spPr>
          <a:xfrm>
            <a:off x="5132069" y="5105390"/>
            <a:ext cx="1411606" cy="261610"/>
          </a:xfrm>
          <a:prstGeom prst="rect">
            <a:avLst/>
          </a:prstGeom>
          <a:noFill/>
        </p:spPr>
        <p:txBody>
          <a:bodyPr wrap="square" rtlCol="0">
            <a:spAutoFit/>
          </a:bodyPr>
          <a:lstStyle/>
          <a:p>
            <a:pPr marL="171450" indent="-171450">
              <a:buFont typeface="Wingdings" panose="05000000000000000000" pitchFamily="2" charset="2"/>
              <a:buChar char="q"/>
            </a:pPr>
            <a:r>
              <a:rPr lang="en-AU" sz="1100" dirty="0" smtClean="0"/>
              <a:t>Corrective</a:t>
            </a:r>
            <a:endParaRPr lang="en-AU" sz="1100" dirty="0"/>
          </a:p>
        </p:txBody>
      </p:sp>
      <p:sp>
        <p:nvSpPr>
          <p:cNvPr id="16" name="TextBox 15"/>
          <p:cNvSpPr txBox="1"/>
          <p:nvPr/>
        </p:nvSpPr>
        <p:spPr>
          <a:xfrm>
            <a:off x="3255643" y="5105390"/>
            <a:ext cx="1411606" cy="261610"/>
          </a:xfrm>
          <a:prstGeom prst="rect">
            <a:avLst/>
          </a:prstGeom>
          <a:noFill/>
        </p:spPr>
        <p:txBody>
          <a:bodyPr wrap="square" rtlCol="0">
            <a:spAutoFit/>
          </a:bodyPr>
          <a:lstStyle/>
          <a:p>
            <a:pPr marL="171450" indent="-171450">
              <a:buFont typeface="Wingdings" panose="05000000000000000000" pitchFamily="2" charset="2"/>
              <a:buChar char="q"/>
            </a:pPr>
            <a:r>
              <a:rPr lang="en-AU" sz="1100" dirty="0" smtClean="0"/>
              <a:t>Developmental</a:t>
            </a:r>
            <a:endParaRPr lang="en-AU" sz="1100" dirty="0"/>
          </a:p>
        </p:txBody>
      </p:sp>
    </p:spTree>
    <p:extLst>
      <p:ext uri="{BB962C8B-B14F-4D97-AF65-F5344CB8AC3E}">
        <p14:creationId xmlns:p14="http://schemas.microsoft.com/office/powerpoint/2010/main" val="966673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10414</TotalTime>
  <Words>502</Words>
  <Application>Microsoft Macintosh PowerPoint</Application>
  <PresentationFormat>A4 Paper (210x297 mm)</PresentationFormat>
  <Paragraphs>64</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MillerBanner Black</vt:lpstr>
      <vt:lpstr>MillerBanner Roman</vt:lpstr>
      <vt:lpstr>Times New Roman</vt:lpstr>
      <vt:lpstr>Wingdings</vt:lpstr>
      <vt:lpstr>Arial</vt:lpstr>
      <vt:lpstr>Office Theme</vt:lpstr>
      <vt:lpstr>Understanding Different Types of Feedback</vt:lpstr>
      <vt:lpstr>Providing Different Types of Feedback</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178</cp:revision>
  <cp:lastPrinted>2017-06-22T03:29:12Z</cp:lastPrinted>
  <dcterms:created xsi:type="dcterms:W3CDTF">2016-04-06T11:41:11Z</dcterms:created>
  <dcterms:modified xsi:type="dcterms:W3CDTF">2017-09-26T03:08:26Z</dcterms:modified>
</cp:coreProperties>
</file>