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58" r:id="rId5"/>
    <p:sldId id="260" r:id="rId6"/>
    <p:sldId id="262" r:id="rId7"/>
    <p:sldId id="261" r:id="rId8"/>
    <p:sldId id="263" r:id="rId9"/>
    <p:sldId id="264" r:id="rId10"/>
    <p:sldId id="259"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Slide Number Placeholder 7"/>
          <p:cNvSpPr>
            <a:spLocks noGrp="1"/>
          </p:cNvSpPr>
          <p:nvPr>
            <p:ph type="sldNum" sz="quarter" idx="11"/>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Footer Placeholder 8"/>
          <p:cNvSpPr>
            <a:spLocks noGrp="1"/>
          </p:cNvSpPr>
          <p:nvPr>
            <p:ph type="ftr" sz="quarter" idx="12"/>
          </p:nvPr>
        </p:nvSpPr>
        <p:spPr/>
        <p:txBody>
          <a:bodyPr/>
          <a:lstStyle/>
          <a:p>
            <a:endParaRPr lang="en-IN">
              <a:solidFill>
                <a:prstClr val="white"/>
              </a:solidFill>
            </a:endParaRPr>
          </a:p>
        </p:txBody>
      </p:sp>
    </p:spTree>
    <p:extLst>
      <p:ext uri="{BB962C8B-B14F-4D97-AF65-F5344CB8AC3E}">
        <p14:creationId xmlns:p14="http://schemas.microsoft.com/office/powerpoint/2010/main" val="335631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4213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61359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Slide Number Placeholder 7"/>
          <p:cNvSpPr>
            <a:spLocks noGrp="1"/>
          </p:cNvSpPr>
          <p:nvPr>
            <p:ph type="sldNum" sz="quarter" idx="11"/>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Footer Placeholder 8"/>
          <p:cNvSpPr>
            <a:spLocks noGrp="1"/>
          </p:cNvSpPr>
          <p:nvPr>
            <p:ph type="ftr" sz="quarter" idx="12"/>
          </p:nvPr>
        </p:nvSpPr>
        <p:spPr/>
        <p:txBody>
          <a:bodyPr/>
          <a:lstStyle/>
          <a:p>
            <a:endParaRPr lang="en-IN">
              <a:solidFill>
                <a:prstClr val="white"/>
              </a:solidFill>
            </a:endParaRPr>
          </a:p>
        </p:txBody>
      </p:sp>
    </p:spTree>
    <p:extLst>
      <p:ext uri="{BB962C8B-B14F-4D97-AF65-F5344CB8AC3E}">
        <p14:creationId xmlns:p14="http://schemas.microsoft.com/office/powerpoint/2010/main" val="4192869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86690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371847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070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Footer Placeholder 7"/>
          <p:cNvSpPr>
            <a:spLocks noGrp="1"/>
          </p:cNvSpPr>
          <p:nvPr>
            <p:ph type="ftr" sz="quarter" idx="11"/>
          </p:nvPr>
        </p:nvSpPr>
        <p:spPr/>
        <p:txBody>
          <a:bodyPr/>
          <a:lstStyle/>
          <a:p>
            <a:endParaRPr lang="en-IN">
              <a:solidFill>
                <a:prstClr val="white"/>
              </a:solidFill>
            </a:endParaRPr>
          </a:p>
        </p:txBody>
      </p:sp>
      <p:sp>
        <p:nvSpPr>
          <p:cNvPr id="9" name="Slide Number Placeholder 8"/>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0132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4" name="Footer Placeholder 3"/>
          <p:cNvSpPr>
            <a:spLocks noGrp="1"/>
          </p:cNvSpPr>
          <p:nvPr>
            <p:ph type="ftr" sz="quarter" idx="11"/>
          </p:nvPr>
        </p:nvSpPr>
        <p:spPr/>
        <p:txBody>
          <a:bodyPr/>
          <a:lstStyle/>
          <a:p>
            <a:endParaRPr lang="en-IN">
              <a:solidFill>
                <a:prstClr val="white"/>
              </a:solidFill>
            </a:endParaRPr>
          </a:p>
        </p:txBody>
      </p:sp>
      <p:sp>
        <p:nvSpPr>
          <p:cNvPr id="5" name="Slide Number Placeholder 4"/>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058722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3" name="Footer Placeholder 2"/>
          <p:cNvSpPr>
            <a:spLocks noGrp="1"/>
          </p:cNvSpPr>
          <p:nvPr>
            <p:ph type="ftr" sz="quarter" idx="11"/>
          </p:nvPr>
        </p:nvSpPr>
        <p:spPr/>
        <p:txBody>
          <a:bodyPr/>
          <a:lstStyle/>
          <a:p>
            <a:endParaRPr lang="en-IN">
              <a:solidFill>
                <a:prstClr val="white"/>
              </a:solidFill>
            </a:endParaRPr>
          </a:p>
        </p:txBody>
      </p:sp>
      <p:sp>
        <p:nvSpPr>
          <p:cNvPr id="4" name="Slide Number Placeholder 3"/>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804337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94906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796137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155491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79912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58233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Slide Number Placeholder 7"/>
          <p:cNvSpPr>
            <a:spLocks noGrp="1"/>
          </p:cNvSpPr>
          <p:nvPr>
            <p:ph type="sldNum" sz="quarter" idx="11"/>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Footer Placeholder 8"/>
          <p:cNvSpPr>
            <a:spLocks noGrp="1"/>
          </p:cNvSpPr>
          <p:nvPr>
            <p:ph type="ftr" sz="quarter" idx="12"/>
          </p:nvPr>
        </p:nvSpPr>
        <p:spPr/>
        <p:txBody>
          <a:bodyPr/>
          <a:lstStyle/>
          <a:p>
            <a:endParaRPr lang="en-IN">
              <a:solidFill>
                <a:prstClr val="white"/>
              </a:solidFill>
            </a:endParaRPr>
          </a:p>
        </p:txBody>
      </p:sp>
    </p:spTree>
    <p:extLst>
      <p:ext uri="{BB962C8B-B14F-4D97-AF65-F5344CB8AC3E}">
        <p14:creationId xmlns:p14="http://schemas.microsoft.com/office/powerpoint/2010/main" val="1035915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311661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681005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62381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Footer Placeholder 7"/>
          <p:cNvSpPr>
            <a:spLocks noGrp="1"/>
          </p:cNvSpPr>
          <p:nvPr>
            <p:ph type="ftr" sz="quarter" idx="11"/>
          </p:nvPr>
        </p:nvSpPr>
        <p:spPr/>
        <p:txBody>
          <a:bodyPr/>
          <a:lstStyle/>
          <a:p>
            <a:endParaRPr lang="en-IN">
              <a:solidFill>
                <a:prstClr val="white"/>
              </a:solidFill>
            </a:endParaRPr>
          </a:p>
        </p:txBody>
      </p:sp>
      <p:sp>
        <p:nvSpPr>
          <p:cNvPr id="9" name="Slide Number Placeholder 8"/>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9407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4" name="Footer Placeholder 3"/>
          <p:cNvSpPr>
            <a:spLocks noGrp="1"/>
          </p:cNvSpPr>
          <p:nvPr>
            <p:ph type="ftr" sz="quarter" idx="11"/>
          </p:nvPr>
        </p:nvSpPr>
        <p:spPr/>
        <p:txBody>
          <a:bodyPr/>
          <a:lstStyle/>
          <a:p>
            <a:endParaRPr lang="en-IN">
              <a:solidFill>
                <a:prstClr val="white"/>
              </a:solidFill>
            </a:endParaRPr>
          </a:p>
        </p:txBody>
      </p:sp>
      <p:sp>
        <p:nvSpPr>
          <p:cNvPr id="5" name="Slide Number Placeholder 4"/>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3633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3" name="Footer Placeholder 2"/>
          <p:cNvSpPr>
            <a:spLocks noGrp="1"/>
          </p:cNvSpPr>
          <p:nvPr>
            <p:ph type="ftr" sz="quarter" idx="11"/>
          </p:nvPr>
        </p:nvSpPr>
        <p:spPr/>
        <p:txBody>
          <a:bodyPr/>
          <a:lstStyle/>
          <a:p>
            <a:endParaRPr lang="en-IN">
              <a:solidFill>
                <a:prstClr val="white"/>
              </a:solidFill>
            </a:endParaRPr>
          </a:p>
        </p:txBody>
      </p:sp>
      <p:sp>
        <p:nvSpPr>
          <p:cNvPr id="4" name="Slide Number Placeholder 3"/>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40505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771872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3942089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990642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101654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969320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Slide Number Placeholder 7"/>
          <p:cNvSpPr>
            <a:spLocks noGrp="1"/>
          </p:cNvSpPr>
          <p:nvPr>
            <p:ph type="sldNum" sz="quarter" idx="11"/>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Footer Placeholder 8"/>
          <p:cNvSpPr>
            <a:spLocks noGrp="1"/>
          </p:cNvSpPr>
          <p:nvPr>
            <p:ph type="ftr" sz="quarter" idx="12"/>
          </p:nvPr>
        </p:nvSpPr>
        <p:spPr/>
        <p:txBody>
          <a:bodyPr/>
          <a:lstStyle/>
          <a:p>
            <a:endParaRPr lang="en-IN">
              <a:solidFill>
                <a:prstClr val="white"/>
              </a:solidFill>
            </a:endParaRPr>
          </a:p>
        </p:txBody>
      </p:sp>
    </p:spTree>
    <p:extLst>
      <p:ext uri="{BB962C8B-B14F-4D97-AF65-F5344CB8AC3E}">
        <p14:creationId xmlns:p14="http://schemas.microsoft.com/office/powerpoint/2010/main" val="547904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616748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80438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7932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Footer Placeholder 7"/>
          <p:cNvSpPr>
            <a:spLocks noGrp="1"/>
          </p:cNvSpPr>
          <p:nvPr>
            <p:ph type="ftr" sz="quarter" idx="11"/>
          </p:nvPr>
        </p:nvSpPr>
        <p:spPr/>
        <p:txBody>
          <a:bodyPr/>
          <a:lstStyle/>
          <a:p>
            <a:endParaRPr lang="en-IN">
              <a:solidFill>
                <a:prstClr val="white"/>
              </a:solidFill>
            </a:endParaRPr>
          </a:p>
        </p:txBody>
      </p:sp>
      <p:sp>
        <p:nvSpPr>
          <p:cNvPr id="9" name="Slide Number Placeholder 8"/>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4226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4" name="Footer Placeholder 3"/>
          <p:cNvSpPr>
            <a:spLocks noGrp="1"/>
          </p:cNvSpPr>
          <p:nvPr>
            <p:ph type="ftr" sz="quarter" idx="11"/>
          </p:nvPr>
        </p:nvSpPr>
        <p:spPr/>
        <p:txBody>
          <a:bodyPr/>
          <a:lstStyle/>
          <a:p>
            <a:endParaRPr lang="en-IN">
              <a:solidFill>
                <a:prstClr val="white"/>
              </a:solidFill>
            </a:endParaRPr>
          </a:p>
        </p:txBody>
      </p:sp>
      <p:sp>
        <p:nvSpPr>
          <p:cNvPr id="5" name="Slide Number Placeholder 4"/>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0603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46321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3" name="Footer Placeholder 2"/>
          <p:cNvSpPr>
            <a:spLocks noGrp="1"/>
          </p:cNvSpPr>
          <p:nvPr>
            <p:ph type="ftr" sz="quarter" idx="11"/>
          </p:nvPr>
        </p:nvSpPr>
        <p:spPr/>
        <p:txBody>
          <a:bodyPr/>
          <a:lstStyle/>
          <a:p>
            <a:endParaRPr lang="en-IN">
              <a:solidFill>
                <a:prstClr val="white"/>
              </a:solidFill>
            </a:endParaRPr>
          </a:p>
        </p:txBody>
      </p:sp>
      <p:sp>
        <p:nvSpPr>
          <p:cNvPr id="4" name="Slide Number Placeholder 3"/>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728798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317703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1803010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04064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3751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8" name="Footer Placeholder 7"/>
          <p:cNvSpPr>
            <a:spLocks noGrp="1"/>
          </p:cNvSpPr>
          <p:nvPr>
            <p:ph type="ftr" sz="quarter" idx="11"/>
          </p:nvPr>
        </p:nvSpPr>
        <p:spPr/>
        <p:txBody>
          <a:bodyPr/>
          <a:lstStyle/>
          <a:p>
            <a:endParaRPr lang="en-IN">
              <a:solidFill>
                <a:prstClr val="white"/>
              </a:solidFill>
            </a:endParaRPr>
          </a:p>
        </p:txBody>
      </p:sp>
      <p:sp>
        <p:nvSpPr>
          <p:cNvPr id="9" name="Slide Number Placeholder 8"/>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224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4" name="Footer Placeholder 3"/>
          <p:cNvSpPr>
            <a:spLocks noGrp="1"/>
          </p:cNvSpPr>
          <p:nvPr>
            <p:ph type="ftr" sz="quarter" idx="11"/>
          </p:nvPr>
        </p:nvSpPr>
        <p:spPr/>
        <p:txBody>
          <a:bodyPr/>
          <a:lstStyle/>
          <a:p>
            <a:endParaRPr lang="en-IN">
              <a:solidFill>
                <a:prstClr val="white"/>
              </a:solidFill>
            </a:endParaRPr>
          </a:p>
        </p:txBody>
      </p:sp>
      <p:sp>
        <p:nvSpPr>
          <p:cNvPr id="5" name="Slide Number Placeholder 4"/>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3630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3" name="Footer Placeholder 2"/>
          <p:cNvSpPr>
            <a:spLocks noGrp="1"/>
          </p:cNvSpPr>
          <p:nvPr>
            <p:ph type="ftr" sz="quarter" idx="11"/>
          </p:nvPr>
        </p:nvSpPr>
        <p:spPr/>
        <p:txBody>
          <a:bodyPr/>
          <a:lstStyle/>
          <a:p>
            <a:endParaRPr lang="en-IN">
              <a:solidFill>
                <a:prstClr val="white"/>
              </a:solidFill>
            </a:endParaRPr>
          </a:p>
        </p:txBody>
      </p:sp>
      <p:sp>
        <p:nvSpPr>
          <p:cNvPr id="4" name="Slide Number Placeholder 3"/>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49494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98230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61A4BCF8-0131-40EE-AE8A-4D5958D2B8AE}"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57659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1A4BCF8-0131-40EE-AE8A-4D5958D2B8AE}" type="slidenum">
              <a:rPr lang="en-IN" smtClean="0">
                <a:solidFill>
                  <a:prstClr val="white"/>
                </a:solidFill>
              </a:rPr>
              <a:pPr/>
              <a:t>‹#›</a:t>
            </a:fld>
            <a:endParaRPr lang="en-IN">
              <a:solidFill>
                <a:prstClr val="white"/>
              </a:solidFill>
            </a:endParaRP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solidFill>
                <a:prstClr val="white"/>
              </a:solidFill>
            </a:endParaRPr>
          </a:p>
        </p:txBody>
      </p:sp>
    </p:spTree>
    <p:extLst>
      <p:ext uri="{BB962C8B-B14F-4D97-AF65-F5344CB8AC3E}">
        <p14:creationId xmlns:p14="http://schemas.microsoft.com/office/powerpoint/2010/main" val="11092489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1A4BCF8-0131-40EE-AE8A-4D5958D2B8AE}" type="slidenum">
              <a:rPr lang="en-IN" smtClean="0">
                <a:solidFill>
                  <a:prstClr val="white"/>
                </a:solidFill>
              </a:rPr>
              <a:pPr/>
              <a:t>‹#›</a:t>
            </a:fld>
            <a:endParaRPr lang="en-IN">
              <a:solidFill>
                <a:prstClr val="white"/>
              </a:solidFill>
            </a:endParaRP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solidFill>
                <a:prstClr val="white"/>
              </a:solidFill>
            </a:endParaRPr>
          </a:p>
        </p:txBody>
      </p:sp>
    </p:spTree>
    <p:extLst>
      <p:ext uri="{BB962C8B-B14F-4D97-AF65-F5344CB8AC3E}">
        <p14:creationId xmlns:p14="http://schemas.microsoft.com/office/powerpoint/2010/main" val="30384679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1A4BCF8-0131-40EE-AE8A-4D5958D2B8AE}" type="slidenum">
              <a:rPr lang="en-IN" smtClean="0">
                <a:solidFill>
                  <a:prstClr val="white"/>
                </a:solidFill>
              </a:rPr>
              <a:pPr/>
              <a:t>‹#›</a:t>
            </a:fld>
            <a:endParaRPr lang="en-IN">
              <a:solidFill>
                <a:prstClr val="white"/>
              </a:solidFill>
            </a:endParaRP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solidFill>
                <a:prstClr val="white"/>
              </a:solidFill>
            </a:endParaRPr>
          </a:p>
        </p:txBody>
      </p:sp>
    </p:spTree>
    <p:extLst>
      <p:ext uri="{BB962C8B-B14F-4D97-AF65-F5344CB8AC3E}">
        <p14:creationId xmlns:p14="http://schemas.microsoft.com/office/powerpoint/2010/main" val="324583567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43F0769-08B3-4A3E-86D9-CFA8412AA301}" type="datetimeFigureOut">
              <a:rPr lang="en-IN" smtClean="0">
                <a:solidFill>
                  <a:prstClr val="white">
                    <a:alpha val="50000"/>
                  </a:prstClr>
                </a:solidFill>
              </a:rPr>
              <a:pPr/>
              <a:t>28-05-2022</a:t>
            </a:fld>
            <a:endParaRPr lang="en-IN">
              <a:solidFill>
                <a:prstClr val="white">
                  <a:alpha val="50000"/>
                </a:prstClr>
              </a:solidFill>
            </a:endParaRP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1A4BCF8-0131-40EE-AE8A-4D5958D2B8AE}" type="slidenum">
              <a:rPr lang="en-IN" smtClean="0">
                <a:solidFill>
                  <a:prstClr val="white"/>
                </a:solidFill>
              </a:rPr>
              <a:pPr/>
              <a:t>‹#›</a:t>
            </a:fld>
            <a:endParaRPr lang="en-IN">
              <a:solidFill>
                <a:prstClr val="white"/>
              </a:solidFill>
            </a:endParaRP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solidFill>
                <a:prstClr val="white"/>
              </a:solidFill>
            </a:endParaRPr>
          </a:p>
        </p:txBody>
      </p:sp>
    </p:spTree>
    <p:extLst>
      <p:ext uri="{BB962C8B-B14F-4D97-AF65-F5344CB8AC3E}">
        <p14:creationId xmlns:p14="http://schemas.microsoft.com/office/powerpoint/2010/main" val="277727388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772816"/>
            <a:ext cx="8136904" cy="2232248"/>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IN" sz="6000" b="1" dirty="0">
                <a:ln/>
                <a:solidFill>
                  <a:schemeClr val="accent3"/>
                </a:solidFill>
              </a:rPr>
              <a:t>HOUSING: PRICE PREDICTION</a:t>
            </a:r>
          </a:p>
        </p:txBody>
      </p:sp>
      <p:sp>
        <p:nvSpPr>
          <p:cNvPr id="4" name="Subtitle 3"/>
          <p:cNvSpPr>
            <a:spLocks noGrp="1"/>
          </p:cNvSpPr>
          <p:nvPr>
            <p:ph type="subTitle" idx="1"/>
          </p:nvPr>
        </p:nvSpPr>
        <p:spPr>
          <a:xfrm>
            <a:off x="6084168" y="5949280"/>
            <a:ext cx="2721496" cy="505898"/>
          </a:xfrm>
        </p:spPr>
        <p:txBody>
          <a:bodyPr>
            <a:normAutofit fontScale="92500" lnSpcReduction="10000"/>
          </a:bodyPr>
          <a:lstStyle/>
          <a:p>
            <a:pPr algn="ctr"/>
            <a:r>
              <a:rPr lang="en-US" sz="3200" b="1" i="1" dirty="0" err="1" smtClean="0"/>
              <a:t>Smita</a:t>
            </a:r>
            <a:r>
              <a:rPr lang="en-US" sz="3200" b="1" i="1" dirty="0" smtClean="0"/>
              <a:t> More</a:t>
            </a:r>
            <a:endParaRPr lang="en-IN" sz="3200" b="1" i="1" dirty="0"/>
          </a:p>
        </p:txBody>
      </p:sp>
    </p:spTree>
    <p:extLst>
      <p:ext uri="{BB962C8B-B14F-4D97-AF65-F5344CB8AC3E}">
        <p14:creationId xmlns:p14="http://schemas.microsoft.com/office/powerpoint/2010/main" val="1327325722"/>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lstStyle/>
          <a:p>
            <a:r>
              <a:rPr lang="en-IN" b="1" dirty="0"/>
              <a:t>Exploratory Data Analysis (EDA)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628800"/>
            <a:ext cx="7488832" cy="4752528"/>
          </a:xfrm>
        </p:spPr>
      </p:pic>
    </p:spTree>
    <p:extLst>
      <p:ext uri="{BB962C8B-B14F-4D97-AF65-F5344CB8AC3E}">
        <p14:creationId xmlns:p14="http://schemas.microsoft.com/office/powerpoint/2010/main" val="43894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315200" cy="722049"/>
          </a:xfrm>
        </p:spPr>
        <p:txBody>
          <a:bodyPr/>
          <a:lstStyle/>
          <a:p>
            <a:pPr algn="ctr"/>
            <a:r>
              <a:rPr lang="en-US" b="1" i="1" dirty="0"/>
              <a:t>Visualization</a:t>
            </a:r>
            <a:endParaRPr lang="en-IN"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628800"/>
            <a:ext cx="8064896" cy="4824536"/>
          </a:xfrm>
        </p:spPr>
      </p:pic>
    </p:spTree>
    <p:extLst>
      <p:ext uri="{BB962C8B-B14F-4D97-AF65-F5344CB8AC3E}">
        <p14:creationId xmlns:p14="http://schemas.microsoft.com/office/powerpoint/2010/main" val="259613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315200" cy="648072"/>
          </a:xfrm>
        </p:spPr>
        <p:txBody>
          <a:bodyPr>
            <a:normAutofit fontScale="90000"/>
          </a:bodyPr>
          <a:lstStyle/>
          <a:p>
            <a:pPr algn="ctr"/>
            <a:r>
              <a:rPr lang="en-IN" b="1" dirty="0" err="1" smtClean="0"/>
              <a:t>Categorcial</a:t>
            </a:r>
            <a:r>
              <a:rPr lang="en-IN" b="1" dirty="0" smtClean="0"/>
              <a:t> Columns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052736"/>
            <a:ext cx="8064896" cy="5327967"/>
          </a:xfrm>
        </p:spPr>
      </p:pic>
    </p:spTree>
    <p:extLst>
      <p:ext uri="{BB962C8B-B14F-4D97-AF65-F5344CB8AC3E}">
        <p14:creationId xmlns:p14="http://schemas.microsoft.com/office/powerpoint/2010/main" val="65642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315200" cy="709972"/>
          </a:xfrm>
        </p:spPr>
        <p:txBody>
          <a:bodyPr/>
          <a:lstStyle/>
          <a:p>
            <a:pPr algn="ctr"/>
            <a:r>
              <a:rPr lang="en-US" b="1" i="1" dirty="0"/>
              <a:t>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84784"/>
            <a:ext cx="7949322" cy="4720459"/>
          </a:xfrm>
        </p:spPr>
      </p:pic>
    </p:spTree>
    <p:extLst>
      <p:ext uri="{BB962C8B-B14F-4D97-AF65-F5344CB8AC3E}">
        <p14:creationId xmlns:p14="http://schemas.microsoft.com/office/powerpoint/2010/main" val="311778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315200" cy="781980"/>
          </a:xfrm>
        </p:spPr>
        <p:txBody>
          <a:bodyPr/>
          <a:lstStyle/>
          <a:p>
            <a:pPr algn="ctr"/>
            <a:r>
              <a:rPr lang="en-IN" b="1" dirty="0" smtClean="0"/>
              <a:t>Numeric Columns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340768"/>
            <a:ext cx="7776864" cy="5183981"/>
          </a:xfrm>
        </p:spPr>
      </p:pic>
    </p:spTree>
    <p:extLst>
      <p:ext uri="{BB962C8B-B14F-4D97-AF65-F5344CB8AC3E}">
        <p14:creationId xmlns:p14="http://schemas.microsoft.com/office/powerpoint/2010/main" val="288054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315200" cy="565956"/>
          </a:xfrm>
        </p:spPr>
        <p:txBody>
          <a:bodyPr>
            <a:normAutofit fontScale="90000"/>
          </a:bodyPr>
          <a:lstStyle/>
          <a:p>
            <a:pPr algn="ctr"/>
            <a:r>
              <a:rPr lang="en-US" b="1" i="1" dirty="0"/>
              <a:t>Processing the Dataset</a:t>
            </a:r>
            <a:endParaRPr lang="en-IN"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196752"/>
            <a:ext cx="8136904" cy="5256584"/>
          </a:xfrm>
        </p:spPr>
      </p:pic>
    </p:spTree>
    <p:extLst>
      <p:ext uri="{BB962C8B-B14F-4D97-AF65-F5344CB8AC3E}">
        <p14:creationId xmlns:p14="http://schemas.microsoft.com/office/powerpoint/2010/main" val="30413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315200" cy="637964"/>
          </a:xfrm>
        </p:spPr>
        <p:txBody>
          <a:bodyPr>
            <a:normAutofit fontScale="90000"/>
          </a:bodyPr>
          <a:lstStyle/>
          <a:p>
            <a:pPr algn="ctr"/>
            <a:r>
              <a:rPr lang="en-US" dirty="0"/>
              <a:t>Correlation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268760"/>
            <a:ext cx="8352927" cy="5039965"/>
          </a:xfrm>
        </p:spPr>
      </p:pic>
    </p:spTree>
    <p:extLst>
      <p:ext uri="{BB962C8B-B14F-4D97-AF65-F5344CB8AC3E}">
        <p14:creationId xmlns:p14="http://schemas.microsoft.com/office/powerpoint/2010/main" val="119171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315200" cy="565956"/>
          </a:xfrm>
        </p:spPr>
        <p:txBody>
          <a:bodyPr>
            <a:normAutofit fontScale="90000"/>
          </a:bodyPr>
          <a:lstStyle/>
          <a:p>
            <a:pPr algn="ctr"/>
            <a:r>
              <a:rPr lang="en-US" b="1" dirty="0" smtClean="0"/>
              <a:t>Combining the datasets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196752"/>
            <a:ext cx="7558612" cy="5122713"/>
          </a:xfrm>
        </p:spPr>
      </p:pic>
    </p:spTree>
    <p:extLst>
      <p:ext uri="{BB962C8B-B14F-4D97-AF65-F5344CB8AC3E}">
        <p14:creationId xmlns:p14="http://schemas.microsoft.com/office/powerpoint/2010/main" val="19992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315200" cy="1296144"/>
          </a:xfrm>
        </p:spPr>
        <p:txBody>
          <a:bodyPr>
            <a:normAutofit/>
          </a:bodyPr>
          <a:lstStyle/>
          <a:p>
            <a:pPr algn="ctr"/>
            <a:r>
              <a:rPr lang="en-US" sz="6600" b="1" i="1" dirty="0" smtClean="0"/>
              <a:t>Model Building</a:t>
            </a:r>
            <a:endParaRPr lang="en-IN" sz="6600" b="1" i="1" dirty="0"/>
          </a:p>
        </p:txBody>
      </p:sp>
      <p:sp>
        <p:nvSpPr>
          <p:cNvPr id="3" name="Content Placeholder 2"/>
          <p:cNvSpPr>
            <a:spLocks noGrp="1"/>
          </p:cNvSpPr>
          <p:nvPr>
            <p:ph idx="1"/>
          </p:nvPr>
        </p:nvSpPr>
        <p:spPr>
          <a:xfrm>
            <a:off x="914400" y="2132855"/>
            <a:ext cx="7315200" cy="4176505"/>
          </a:xfrm>
        </p:spPr>
        <p:txBody>
          <a:bodyPr>
            <a:normAutofit/>
          </a:bodyPr>
          <a:lstStyle/>
          <a:p>
            <a:pPr marL="45720" indent="0">
              <a:buNone/>
            </a:pPr>
            <a:r>
              <a:rPr lang="en-US" sz="3200" dirty="0" smtClean="0"/>
              <a:t>Use following Machine Learning Algorithms</a:t>
            </a:r>
          </a:p>
          <a:p>
            <a:r>
              <a:rPr lang="en-US" sz="3200" dirty="0" err="1" smtClean="0"/>
              <a:t>RandomForestRegressor</a:t>
            </a:r>
            <a:endParaRPr lang="en-US" sz="3200" dirty="0"/>
          </a:p>
          <a:p>
            <a:r>
              <a:rPr lang="en-US" sz="3200" dirty="0" err="1" smtClean="0"/>
              <a:t>GradientBoostingRegressor</a:t>
            </a:r>
            <a:endParaRPr lang="en-US" sz="3200" dirty="0" smtClean="0"/>
          </a:p>
          <a:p>
            <a:r>
              <a:rPr lang="en-US" sz="3200" dirty="0" err="1" smtClean="0"/>
              <a:t>SGDRegressor</a:t>
            </a:r>
            <a:endParaRPr lang="en-US" sz="3200" dirty="0" smtClean="0"/>
          </a:p>
          <a:p>
            <a:r>
              <a:rPr lang="en-US" sz="3200" dirty="0" err="1"/>
              <a:t>XGBRegressor</a:t>
            </a:r>
            <a:r>
              <a:rPr lang="en-US" sz="3200" dirty="0"/>
              <a:t> </a:t>
            </a:r>
            <a:endParaRPr lang="en-IN" sz="3200" dirty="0"/>
          </a:p>
        </p:txBody>
      </p:sp>
    </p:spTree>
    <p:extLst>
      <p:ext uri="{BB962C8B-B14F-4D97-AF65-F5344CB8AC3E}">
        <p14:creationId xmlns:p14="http://schemas.microsoft.com/office/powerpoint/2010/main" val="13478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315200" cy="1154097"/>
          </a:xfrm>
        </p:spPr>
        <p:txBody>
          <a:bodyPr>
            <a:normAutofit/>
          </a:bodyPr>
          <a:lstStyle/>
          <a:p>
            <a:pPr algn="ctr"/>
            <a:r>
              <a:rPr lang="en-US" sz="5400" dirty="0" smtClean="0"/>
              <a:t>Submission File </a:t>
            </a:r>
            <a:endParaRPr lang="en-IN" sz="5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8136904" cy="4861640"/>
          </a:xfrm>
        </p:spPr>
      </p:pic>
    </p:spTree>
    <p:extLst>
      <p:ext uri="{BB962C8B-B14F-4D97-AF65-F5344CB8AC3E}">
        <p14:creationId xmlns:p14="http://schemas.microsoft.com/office/powerpoint/2010/main" val="335675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315200" cy="781980"/>
          </a:xfrm>
        </p:spPr>
        <p:txBody>
          <a:bodyPr>
            <a:noAutofit/>
          </a:bodyPr>
          <a:lstStyle/>
          <a:p>
            <a:pPr algn="ctr"/>
            <a:r>
              <a:rPr lang="en-US" sz="5400" b="1" dirty="0" smtClean="0">
                <a:latin typeface="Arial Narrow" pitchFamily="34" charset="0"/>
                <a:ea typeface="Arial Unicode MS" pitchFamily="34" charset="-128"/>
                <a:cs typeface="Arial Unicode MS" pitchFamily="34" charset="-128"/>
              </a:rPr>
              <a:t>Introduction</a:t>
            </a:r>
            <a:endParaRPr lang="en-IN" sz="5400" b="1" dirty="0">
              <a:latin typeface="Arial Narrow"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323528" y="1340768"/>
            <a:ext cx="8229600" cy="4608512"/>
          </a:xfrm>
        </p:spPr>
        <p:txBody>
          <a:bodyPr>
            <a:normAutofit/>
          </a:bodyPr>
          <a:lstStyle/>
          <a:p>
            <a:pPr marL="0" indent="0">
              <a:buNone/>
            </a:pPr>
            <a:r>
              <a:rPr lang="en-US" sz="24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endParaRPr lang="en-IN" dirty="0"/>
          </a:p>
        </p:txBody>
      </p:sp>
    </p:spTree>
    <p:extLst>
      <p:ext uri="{BB962C8B-B14F-4D97-AF65-F5344CB8AC3E}">
        <p14:creationId xmlns:p14="http://schemas.microsoft.com/office/powerpoint/2010/main" val="26996645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315200" cy="866065"/>
          </a:xfrm>
        </p:spPr>
        <p:txBody>
          <a:bodyPr/>
          <a:lstStyle/>
          <a:p>
            <a:pPr algn="l"/>
            <a:r>
              <a:rPr lang="en-US"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rPr>
              <a:t>Contents :-</a:t>
            </a:r>
            <a:endParaRPr lang="en-US" b="1" cap="none" spc="0" dirty="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755576" y="1484785"/>
            <a:ext cx="7474024" cy="4824576"/>
          </a:xfrm>
        </p:spPr>
        <p:txBody>
          <a:bodyPr>
            <a:normAutofit/>
          </a:bodyPr>
          <a:lstStyle/>
          <a:p>
            <a:pPr marL="285750" indent="-285750">
              <a:buFont typeface="Wingdings" pitchFamily="2" charset="2"/>
              <a:buChar char="Ø"/>
            </a:pPr>
            <a:r>
              <a:rPr lang="en-GB" sz="2800" dirty="0" smtClean="0"/>
              <a:t>Problem Statement</a:t>
            </a:r>
          </a:p>
          <a:p>
            <a:pPr marL="285750" indent="-285750">
              <a:buFont typeface="Wingdings" pitchFamily="2" charset="2"/>
              <a:buChar char="Ø"/>
            </a:pPr>
            <a:r>
              <a:rPr lang="en-GB" sz="2800" dirty="0" smtClean="0"/>
              <a:t>Problem Understanding </a:t>
            </a:r>
          </a:p>
          <a:p>
            <a:pPr marL="285750" indent="-285750">
              <a:buFont typeface="Wingdings" pitchFamily="2" charset="2"/>
              <a:buChar char="Ø"/>
            </a:pPr>
            <a:r>
              <a:rPr lang="en-GB" sz="2800" dirty="0" smtClean="0"/>
              <a:t>Importing Libraries</a:t>
            </a:r>
          </a:p>
          <a:p>
            <a:pPr marL="285750" indent="-285750">
              <a:buFont typeface="Wingdings" pitchFamily="2" charset="2"/>
              <a:buChar char="Ø"/>
            </a:pPr>
            <a:r>
              <a:rPr lang="en-GB" sz="2800" dirty="0" smtClean="0"/>
              <a:t>Loading Dataset</a:t>
            </a:r>
          </a:p>
          <a:p>
            <a:pPr marL="285750" indent="-285750">
              <a:buFont typeface="Wingdings" pitchFamily="2" charset="2"/>
              <a:buChar char="Ø"/>
            </a:pPr>
            <a:r>
              <a:rPr lang="en-IN" sz="2800" dirty="0" smtClean="0"/>
              <a:t>Exploratory Data Analysis</a:t>
            </a:r>
          </a:p>
          <a:p>
            <a:pPr marL="285750" indent="-285750">
              <a:buFont typeface="Wingdings" pitchFamily="2" charset="2"/>
              <a:buChar char="Ø"/>
            </a:pPr>
            <a:r>
              <a:rPr lang="en-IN" sz="2800" dirty="0" smtClean="0"/>
              <a:t>Graphical Visualization</a:t>
            </a:r>
          </a:p>
          <a:p>
            <a:pPr marL="285750" indent="-285750">
              <a:buFont typeface="Wingdings" pitchFamily="2" charset="2"/>
              <a:buChar char="Ø"/>
            </a:pPr>
            <a:r>
              <a:rPr lang="en-US" sz="2800" dirty="0" smtClean="0"/>
              <a:t>Processing the dataset</a:t>
            </a:r>
            <a:endParaRPr lang="en-IN" sz="2800" dirty="0" smtClean="0"/>
          </a:p>
          <a:p>
            <a:pPr marL="285750" indent="-285750">
              <a:buFont typeface="Wingdings" pitchFamily="2" charset="2"/>
              <a:buChar char="Ø"/>
            </a:pPr>
            <a:r>
              <a:rPr lang="en-US" sz="2800" dirty="0" smtClean="0"/>
              <a:t>Correlation</a:t>
            </a:r>
            <a:endParaRPr lang="en-IN" sz="2800" dirty="0" smtClean="0"/>
          </a:p>
          <a:p>
            <a:pPr marL="285750" indent="-285750">
              <a:buFont typeface="Wingdings" pitchFamily="2" charset="2"/>
              <a:buChar char="Ø"/>
            </a:pPr>
            <a:r>
              <a:rPr lang="en-IN" sz="2800" dirty="0" smtClean="0"/>
              <a:t>Conclusion</a:t>
            </a:r>
          </a:p>
          <a:p>
            <a:pPr marL="45720" indent="0">
              <a:buNone/>
            </a:pPr>
            <a:endParaRPr lang="en-IN" dirty="0"/>
          </a:p>
        </p:txBody>
      </p:sp>
    </p:spTree>
    <p:extLst>
      <p:ext uri="{BB962C8B-B14F-4D97-AF65-F5344CB8AC3E}">
        <p14:creationId xmlns:p14="http://schemas.microsoft.com/office/powerpoint/2010/main" val="341839856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315200" cy="781980"/>
          </a:xfrm>
        </p:spPr>
        <p:txBody>
          <a:bodyPr>
            <a:noAutofit/>
          </a:bodyPr>
          <a:lstStyle/>
          <a:p>
            <a:pPr algn="ctr"/>
            <a:r>
              <a:rPr lang="en-US" sz="5400" b="1" dirty="0">
                <a:ln w="17780" cmpd="sng">
                  <a:solidFill>
                    <a:schemeClr val="accent1">
                      <a:tint val="3000"/>
                    </a:schemeClr>
                  </a:solidFill>
                  <a:prstDash val="solid"/>
                  <a:miter lim="800000"/>
                </a:ln>
                <a:solidFill>
                  <a:schemeClr val="accent4">
                    <a:lumMod val="60000"/>
                    <a:lumOff val="40000"/>
                  </a:schemeClr>
                </a:solidFill>
              </a:rPr>
              <a:t>Problem Statement</a:t>
            </a:r>
            <a:endParaRPr lang="en-IN" sz="5400" b="1" dirty="0">
              <a:latin typeface="Arial Narrow" pitchFamily="34" charset="0"/>
              <a:ea typeface="Arial Unicode MS" pitchFamily="34" charset="-128"/>
              <a:cs typeface="Arial Unicode MS" pitchFamily="34" charset="-128"/>
            </a:endParaRPr>
          </a:p>
        </p:txBody>
      </p:sp>
      <p:sp>
        <p:nvSpPr>
          <p:cNvPr id="3" name="Content Placeholder 2"/>
          <p:cNvSpPr>
            <a:spLocks noGrp="1"/>
          </p:cNvSpPr>
          <p:nvPr>
            <p:ph idx="1"/>
          </p:nvPr>
        </p:nvSpPr>
        <p:spPr>
          <a:xfrm>
            <a:off x="323528" y="1340768"/>
            <a:ext cx="8229600" cy="4608512"/>
          </a:xfrm>
        </p:spPr>
        <p:txBody>
          <a:bodyPr>
            <a:normAutofit/>
          </a:bodyPr>
          <a:lstStyle/>
          <a:p>
            <a:pPr marL="0" indent="0">
              <a:buNone/>
            </a:pPr>
            <a:r>
              <a:rPr lang="en-US" sz="2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2400" dirty="0" err="1"/>
              <a:t>modelling</a:t>
            </a:r>
            <a:r>
              <a:rPr lang="en-US" sz="2400" dirty="0"/>
              <a:t>, Market mix </a:t>
            </a:r>
            <a:r>
              <a:rPr lang="en-US" sz="2400" dirty="0" err="1"/>
              <a:t>modelling</a:t>
            </a:r>
            <a:r>
              <a:rPr lang="en-US" sz="2400" dirty="0"/>
              <a:t>, recommendation systems are some of the machine learning techniques used for achieving the business goals for housing companies. Our problem is related to one such housing company.</a:t>
            </a:r>
            <a:endParaRPr lang="en-IN" dirty="0"/>
          </a:p>
        </p:txBody>
      </p:sp>
    </p:spTree>
    <p:extLst>
      <p:ext uri="{BB962C8B-B14F-4D97-AF65-F5344CB8AC3E}">
        <p14:creationId xmlns:p14="http://schemas.microsoft.com/office/powerpoint/2010/main" val="4113051060"/>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315200" cy="853988"/>
          </a:xfrm>
        </p:spPr>
        <p:txBody>
          <a:bodyPr>
            <a:normAutofit/>
          </a:bodyPr>
          <a:lstStyle/>
          <a:p>
            <a:r>
              <a:rPr lang="en-US" dirty="0" smtClean="0"/>
              <a:t>Problem Understanding</a:t>
            </a:r>
            <a:endParaRPr lang="en-IN" dirty="0"/>
          </a:p>
        </p:txBody>
      </p:sp>
      <p:sp>
        <p:nvSpPr>
          <p:cNvPr id="3" name="Content Placeholder 2"/>
          <p:cNvSpPr>
            <a:spLocks noGrp="1"/>
          </p:cNvSpPr>
          <p:nvPr>
            <p:ph idx="1"/>
          </p:nvPr>
        </p:nvSpPr>
        <p:spPr>
          <a:xfrm>
            <a:off x="683568" y="1628801"/>
            <a:ext cx="7546032" cy="4392487"/>
          </a:xfrm>
        </p:spPr>
        <p:txBody>
          <a:bodyPr>
            <a:normAutofit/>
          </a:bodyPr>
          <a:lstStyle/>
          <a:p>
            <a:pPr marL="0" indent="0">
              <a:buNone/>
            </a:pPr>
            <a:r>
              <a:rPr lang="en-US" sz="2800"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p>
        </p:txBody>
      </p:sp>
    </p:spTree>
    <p:extLst>
      <p:ext uri="{BB962C8B-B14F-4D97-AF65-F5344CB8AC3E}">
        <p14:creationId xmlns:p14="http://schemas.microsoft.com/office/powerpoint/2010/main" val="3838324519"/>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315200" cy="853988"/>
          </a:xfrm>
        </p:spPr>
        <p:txBody>
          <a:bodyPr>
            <a:normAutofit/>
          </a:bodyPr>
          <a:lstStyle/>
          <a:p>
            <a:r>
              <a:rPr lang="en-IN" dirty="0"/>
              <a:t>Technical Requirements:</a:t>
            </a:r>
          </a:p>
        </p:txBody>
      </p:sp>
      <p:sp>
        <p:nvSpPr>
          <p:cNvPr id="3" name="Content Placeholder 2"/>
          <p:cNvSpPr>
            <a:spLocks noGrp="1"/>
          </p:cNvSpPr>
          <p:nvPr>
            <p:ph idx="1"/>
          </p:nvPr>
        </p:nvSpPr>
        <p:spPr>
          <a:xfrm>
            <a:off x="683568" y="1628801"/>
            <a:ext cx="7546032" cy="4896543"/>
          </a:xfrm>
        </p:spPr>
        <p:txBody>
          <a:bodyPr>
            <a:noAutofit/>
          </a:bodyPr>
          <a:lstStyle/>
          <a:p>
            <a:pPr marL="342900" indent="-342900"/>
            <a:r>
              <a:rPr lang="en-US" dirty="0" smtClean="0"/>
              <a:t>Data </a:t>
            </a:r>
            <a:r>
              <a:rPr lang="en-US" dirty="0"/>
              <a:t>contains 1460 entries each having 81 variables</a:t>
            </a:r>
            <a:r>
              <a:rPr lang="en-US" dirty="0" smtClean="0"/>
              <a:t>.</a:t>
            </a:r>
          </a:p>
          <a:p>
            <a:pPr marL="342900" indent="-342900"/>
            <a:r>
              <a:rPr lang="en-US" dirty="0" smtClean="0"/>
              <a:t>Data </a:t>
            </a:r>
            <a:r>
              <a:rPr lang="en-US" dirty="0"/>
              <a:t>contains Null values. You need to treat them using the domain knowledge and your own understanding</a:t>
            </a:r>
            <a:r>
              <a:rPr lang="en-US" dirty="0" smtClean="0"/>
              <a:t>.</a:t>
            </a:r>
          </a:p>
          <a:p>
            <a:pPr marL="342900" indent="-342900"/>
            <a:r>
              <a:rPr lang="en-US" dirty="0" smtClean="0"/>
              <a:t>Extensive </a:t>
            </a:r>
            <a:r>
              <a:rPr lang="en-US" dirty="0"/>
              <a:t>EDA has to be performed to gain relationships of important variable and price. </a:t>
            </a:r>
            <a:endParaRPr lang="en-US" dirty="0" smtClean="0"/>
          </a:p>
          <a:p>
            <a:pPr marL="342900" indent="-342900"/>
            <a:r>
              <a:rPr lang="en-US" dirty="0" smtClean="0"/>
              <a:t>Data </a:t>
            </a:r>
            <a:r>
              <a:rPr lang="en-US" dirty="0"/>
              <a:t>contains numerical as well as categorical variable. You need to handle them accordingly. </a:t>
            </a:r>
            <a:endParaRPr lang="en-US" dirty="0" smtClean="0"/>
          </a:p>
          <a:p>
            <a:pPr marL="342900" indent="-342900"/>
            <a:r>
              <a:rPr lang="en-US" dirty="0" smtClean="0"/>
              <a:t>You </a:t>
            </a:r>
            <a:r>
              <a:rPr lang="en-US" dirty="0"/>
              <a:t>have to build Machine Learning models, apply regularization and determine the optimal values of Hyper Parameters. </a:t>
            </a:r>
            <a:endParaRPr lang="en-US" dirty="0" smtClean="0"/>
          </a:p>
          <a:p>
            <a:pPr marL="342900" indent="-342900"/>
            <a:r>
              <a:rPr lang="en-US" dirty="0" smtClean="0"/>
              <a:t>You </a:t>
            </a:r>
            <a:r>
              <a:rPr lang="en-US" dirty="0"/>
              <a:t>need to find important features which affect the price positively or negatively</a:t>
            </a:r>
            <a:r>
              <a:rPr lang="en-US" dirty="0" smtClean="0"/>
              <a:t>.</a:t>
            </a:r>
          </a:p>
          <a:p>
            <a:pPr marL="342900" indent="-342900"/>
            <a:r>
              <a:rPr lang="en-US" dirty="0" smtClean="0"/>
              <a:t>Two </a:t>
            </a:r>
            <a:r>
              <a:rPr lang="en-US" dirty="0"/>
              <a:t>datasets are being provided to you (test.csv, train.csv). You will train on train.csv dataset and predict on test.csv </a:t>
            </a:r>
            <a:r>
              <a:rPr lang="en-US" dirty="0" smtClean="0"/>
              <a:t>file.</a:t>
            </a:r>
            <a:endParaRPr lang="en-IN" dirty="0"/>
          </a:p>
        </p:txBody>
      </p:sp>
    </p:spTree>
    <p:extLst>
      <p:ext uri="{BB962C8B-B14F-4D97-AF65-F5344CB8AC3E}">
        <p14:creationId xmlns:p14="http://schemas.microsoft.com/office/powerpoint/2010/main" val="2742115494"/>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315200" cy="1154097"/>
          </a:xfrm>
        </p:spPr>
        <p:txBody>
          <a:bodyPr/>
          <a:lstStyle/>
          <a:p>
            <a:pPr algn="ctr"/>
            <a:r>
              <a:rPr lang="en-US" b="1" i="1" dirty="0"/>
              <a:t>Importing Libraries</a:t>
            </a:r>
            <a:endParaRPr lang="en-IN" b="1" i="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988840"/>
            <a:ext cx="8064896" cy="3960440"/>
          </a:xfrm>
        </p:spPr>
      </p:pic>
    </p:spTree>
    <p:extLst>
      <p:ext uri="{BB962C8B-B14F-4D97-AF65-F5344CB8AC3E}">
        <p14:creationId xmlns:p14="http://schemas.microsoft.com/office/powerpoint/2010/main" val="148850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315200" cy="1154097"/>
          </a:xfrm>
        </p:spPr>
        <p:txBody>
          <a:bodyPr/>
          <a:lstStyle/>
          <a:p>
            <a:pPr algn="ctr"/>
            <a:r>
              <a:rPr lang="en-US" b="1" i="1" dirty="0" smtClean="0"/>
              <a:t>Loading Train </a:t>
            </a:r>
            <a:r>
              <a:rPr lang="en-US" b="1" i="1" dirty="0"/>
              <a:t>Dataset</a:t>
            </a:r>
            <a:endParaRPr lang="en-IN" b="1" i="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060848"/>
            <a:ext cx="8122096" cy="3737982"/>
          </a:xfrm>
        </p:spPr>
      </p:pic>
    </p:spTree>
    <p:extLst>
      <p:ext uri="{BB962C8B-B14F-4D97-AF65-F5344CB8AC3E}">
        <p14:creationId xmlns:p14="http://schemas.microsoft.com/office/powerpoint/2010/main" val="156807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7315200" cy="1154097"/>
          </a:xfrm>
        </p:spPr>
        <p:txBody>
          <a:bodyPr/>
          <a:lstStyle/>
          <a:p>
            <a:pPr algn="ctr"/>
            <a:r>
              <a:rPr lang="en-US" b="1" i="1" dirty="0"/>
              <a:t>Loading </a:t>
            </a:r>
            <a:r>
              <a:rPr lang="en-US" b="1" i="1" dirty="0" smtClean="0"/>
              <a:t>Test </a:t>
            </a:r>
            <a:r>
              <a:rPr lang="en-US" b="1" i="1" dirty="0"/>
              <a:t>Dataset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060848"/>
            <a:ext cx="7920880" cy="3351736"/>
          </a:xfrm>
        </p:spPr>
      </p:pic>
    </p:spTree>
    <p:extLst>
      <p:ext uri="{BB962C8B-B14F-4D97-AF65-F5344CB8AC3E}">
        <p14:creationId xmlns:p14="http://schemas.microsoft.com/office/powerpoint/2010/main" val="3340792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3_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510</Words>
  <Application>Microsoft Office PowerPoint</Application>
  <PresentationFormat>On-screen Show (4:3)</PresentationFormat>
  <Paragraphs>44</Paragraphs>
  <Slides>19</Slides>
  <Notes>0</Notes>
  <HiddenSlides>0</HiddenSlides>
  <MMClips>0</MMClips>
  <ScaleCrop>false</ScaleCrop>
  <HeadingPairs>
    <vt:vector size="4" baseType="variant">
      <vt:variant>
        <vt:lpstr>Theme</vt:lpstr>
      </vt:variant>
      <vt:variant>
        <vt:i4>4</vt:i4>
      </vt:variant>
      <vt:variant>
        <vt:lpstr>Slide Titles</vt:lpstr>
      </vt:variant>
      <vt:variant>
        <vt:i4>19</vt:i4>
      </vt:variant>
    </vt:vector>
  </HeadingPairs>
  <TitlesOfParts>
    <vt:vector size="23" baseType="lpstr">
      <vt:lpstr>Perspective</vt:lpstr>
      <vt:lpstr>1_Perspective</vt:lpstr>
      <vt:lpstr>2_Perspective</vt:lpstr>
      <vt:lpstr>3_Perspective</vt:lpstr>
      <vt:lpstr>HOUSING: PRICE PREDICTION</vt:lpstr>
      <vt:lpstr>Introduction</vt:lpstr>
      <vt:lpstr>Contents :-</vt:lpstr>
      <vt:lpstr>Problem Statement</vt:lpstr>
      <vt:lpstr>Problem Understanding</vt:lpstr>
      <vt:lpstr>Technical Requirements:</vt:lpstr>
      <vt:lpstr>Importing Libraries</vt:lpstr>
      <vt:lpstr>Loading Train Dataset</vt:lpstr>
      <vt:lpstr>Loading Test Dataset</vt:lpstr>
      <vt:lpstr>Exploratory Data Analysis (EDA)</vt:lpstr>
      <vt:lpstr>Visualization</vt:lpstr>
      <vt:lpstr>Categorcial Columns</vt:lpstr>
      <vt:lpstr>Visualization</vt:lpstr>
      <vt:lpstr>Numeric Columns</vt:lpstr>
      <vt:lpstr>Processing the Dataset</vt:lpstr>
      <vt:lpstr>Correlation</vt:lpstr>
      <vt:lpstr>Combining the datasets</vt:lpstr>
      <vt:lpstr>Model Building</vt:lpstr>
      <vt:lpstr>Submission File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DELL</dc:creator>
  <cp:lastModifiedBy>DELL</cp:lastModifiedBy>
  <cp:revision>11</cp:revision>
  <dcterms:created xsi:type="dcterms:W3CDTF">2022-05-08T00:15:11Z</dcterms:created>
  <dcterms:modified xsi:type="dcterms:W3CDTF">2022-05-28T17:56:58Z</dcterms:modified>
</cp:coreProperties>
</file>