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4" r:id="rId15"/>
    <p:sldId id="269" r:id="rId16"/>
    <p:sldId id="270" r:id="rId17"/>
    <p:sldId id="271" r:id="rId18"/>
    <p:sldId id="272" r:id="rId19"/>
    <p:sldId id="273" r:id="rId20"/>
    <p:sldId id="275"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sorterViewPr>
    <p:cViewPr>
      <p:scale>
        <a:sx n="100" d="100"/>
        <a:sy n="100" d="100"/>
      </p:scale>
      <p:origin x="0" y="31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43F0769-08B3-4A3E-86D9-CFA8412AA301}" type="datetimeFigureOut">
              <a:rPr lang="en-IN" smtClean="0"/>
              <a:t>07-04-2022</a:t>
            </a:fld>
            <a:endParaRPr lang="en-IN"/>
          </a:p>
        </p:txBody>
      </p:sp>
      <p:sp>
        <p:nvSpPr>
          <p:cNvPr id="8" name="Slide Number Placeholder 7"/>
          <p:cNvSpPr>
            <a:spLocks noGrp="1"/>
          </p:cNvSpPr>
          <p:nvPr>
            <p:ph type="sldNum" sz="quarter" idx="11"/>
          </p:nvPr>
        </p:nvSpPr>
        <p:spPr/>
        <p:txBody>
          <a:bodyPr/>
          <a:lstStyle/>
          <a:p>
            <a:fld id="{61A4BCF8-0131-40EE-AE8A-4D5958D2B8AE}"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F0769-08B3-4A3E-86D9-CFA8412AA301}"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4BCF8-0131-40EE-AE8A-4D5958D2B8A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F0769-08B3-4A3E-86D9-CFA8412AA301}"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4BCF8-0131-40EE-AE8A-4D5958D2B8A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3F0769-08B3-4A3E-86D9-CFA8412AA301}"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4BCF8-0131-40EE-AE8A-4D5958D2B8A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3F0769-08B3-4A3E-86D9-CFA8412AA301}"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4BCF8-0131-40EE-AE8A-4D5958D2B8A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3F0769-08B3-4A3E-86D9-CFA8412AA301}"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4BCF8-0131-40EE-AE8A-4D5958D2B8AE}"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43F0769-08B3-4A3E-86D9-CFA8412AA301}" type="datetimeFigureOut">
              <a:rPr lang="en-IN" smtClean="0"/>
              <a:t>07-04-2022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4BCF8-0131-40EE-AE8A-4D5958D2B8AE}"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3F0769-08B3-4A3E-86D9-CFA8412AA301}" type="datetimeFigureOut">
              <a:rPr lang="en-IN" smtClean="0"/>
              <a:t>07-04-2022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4BCF8-0131-40EE-AE8A-4D5958D2B8A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F0769-08B3-4A3E-86D9-CFA8412AA301}" type="datetimeFigureOut">
              <a:rPr lang="en-IN" smtClean="0"/>
              <a:t>07-04-2022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A4BCF8-0131-40EE-AE8A-4D5958D2B8A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F0769-08B3-4A3E-86D9-CFA8412AA301}"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4BCF8-0131-40EE-AE8A-4D5958D2B8A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F0769-08B3-4A3E-86D9-CFA8412AA301}"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4BCF8-0131-40EE-AE8A-4D5958D2B8A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43F0769-08B3-4A3E-86D9-CFA8412AA301}" type="datetimeFigureOut">
              <a:rPr lang="en-IN" smtClean="0"/>
              <a:t>07-04-2022</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1A4BCF8-0131-40EE-AE8A-4D5958D2B8AE}"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04664"/>
            <a:ext cx="6120680" cy="2160240"/>
          </a:xfrm>
        </p:spPr>
        <p:txBody>
          <a:bodyPr>
            <a:noAutofit/>
          </a:bodyPr>
          <a:lstStyle/>
          <a:p>
            <a:r>
              <a:rPr lang="en-IN" sz="6000" b="1" i="1" dirty="0" smtClean="0">
                <a:solidFill>
                  <a:srgbClr val="00B050"/>
                </a:solidFill>
              </a:rPr>
              <a:t>Customer Retention project</a:t>
            </a:r>
            <a:endParaRPr lang="en-IN" sz="6000" b="1" i="1" dirty="0">
              <a:solidFill>
                <a:srgbClr val="00B050"/>
              </a:solidFill>
            </a:endParaRPr>
          </a:p>
        </p:txBody>
      </p:sp>
      <p:sp>
        <p:nvSpPr>
          <p:cNvPr id="3" name="Subtitle 2"/>
          <p:cNvSpPr>
            <a:spLocks noGrp="1"/>
          </p:cNvSpPr>
          <p:nvPr>
            <p:ph type="subTitle" idx="1"/>
          </p:nvPr>
        </p:nvSpPr>
        <p:spPr>
          <a:xfrm>
            <a:off x="2339752" y="4293096"/>
            <a:ext cx="6120680" cy="1371600"/>
          </a:xfrm>
        </p:spPr>
        <p:txBody>
          <a:bodyPr>
            <a:normAutofit/>
          </a:bodyPr>
          <a:lstStyle/>
          <a:p>
            <a:r>
              <a:rPr lang="en-IN" sz="4000" dirty="0">
                <a:solidFill>
                  <a:srgbClr val="00B0F0"/>
                </a:solidFill>
              </a:rPr>
              <a:t>E-retail factors for customer activation and retention</a:t>
            </a:r>
          </a:p>
        </p:txBody>
      </p:sp>
    </p:spTree>
    <p:extLst>
      <p:ext uri="{BB962C8B-B14F-4D97-AF65-F5344CB8AC3E}">
        <p14:creationId xmlns:p14="http://schemas.microsoft.com/office/powerpoint/2010/main" val="1241709514"/>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7315200" cy="637964"/>
          </a:xfrm>
        </p:spPr>
        <p:txBody>
          <a:bodyPr>
            <a:normAutofit fontScale="90000"/>
          </a:bodyPr>
          <a:lstStyle/>
          <a:p>
            <a:r>
              <a:rPr lang="en-US" dirty="0" smtClean="0"/>
              <a:t>Dealing with columns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340768"/>
            <a:ext cx="8136904" cy="4967957"/>
          </a:xfrm>
        </p:spPr>
      </p:pic>
    </p:spTree>
    <p:extLst>
      <p:ext uri="{BB962C8B-B14F-4D97-AF65-F5344CB8AC3E}">
        <p14:creationId xmlns:p14="http://schemas.microsoft.com/office/powerpoint/2010/main" val="889187817"/>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576064"/>
          </a:xfrm>
        </p:spPr>
        <p:txBody>
          <a:bodyPr>
            <a:noAutofit/>
          </a:bodyPr>
          <a:lstStyle/>
          <a:p>
            <a:r>
              <a:rPr lang="en-US" sz="3200" b="1" cap="none" spc="0" dirty="0" smtClean="0">
                <a:ln w="17780" cmpd="sng">
                  <a:solidFill>
                    <a:schemeClr val="accent1">
                      <a:tint val="3000"/>
                    </a:schemeClr>
                  </a:solidFill>
                  <a:prstDash val="solid"/>
                  <a:miter lim="800000"/>
                </a:ln>
                <a:solidFill>
                  <a:schemeClr val="accent4"/>
                </a:solidFill>
              </a:rPr>
              <a:t>Exploratory Data Analysis</a:t>
            </a:r>
            <a:endParaRPr lang="en-IN" sz="3200" dirty="0">
              <a:solidFill>
                <a:schemeClr val="accent4"/>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556792"/>
            <a:ext cx="5572197" cy="4679925"/>
          </a:xfrm>
        </p:spPr>
      </p:pic>
    </p:spTree>
    <p:extLst>
      <p:ext uri="{BB962C8B-B14F-4D97-AF65-F5344CB8AC3E}">
        <p14:creationId xmlns:p14="http://schemas.microsoft.com/office/powerpoint/2010/main" val="1067813261"/>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315200" cy="637964"/>
          </a:xfrm>
        </p:spPr>
        <p:txBody>
          <a:bodyPr>
            <a:normAutofit fontScale="90000"/>
          </a:bodyPr>
          <a:lstStyle/>
          <a:p>
            <a:pPr algn="ctr"/>
            <a:r>
              <a:rPr lang="en-US" b="1" dirty="0" smtClean="0"/>
              <a:t>Visualization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10" y="1268760"/>
            <a:ext cx="4112241" cy="5040560"/>
          </a:xfr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268760"/>
            <a:ext cx="4505325"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092011"/>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196752"/>
            <a:ext cx="8404584" cy="5327997"/>
          </a:xfrm>
        </p:spPr>
      </p:pic>
    </p:spTree>
    <p:extLst>
      <p:ext uri="{BB962C8B-B14F-4D97-AF65-F5344CB8AC3E}">
        <p14:creationId xmlns:p14="http://schemas.microsoft.com/office/powerpoint/2010/main" val="1160500308"/>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476672"/>
            <a:ext cx="4464497" cy="5904656"/>
          </a:xfr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76672"/>
            <a:ext cx="4320480"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871265"/>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315200" cy="709972"/>
          </a:xfrm>
        </p:spPr>
        <p:txBody>
          <a:bodyPr/>
          <a:lstStyle/>
          <a:p>
            <a:r>
              <a:rPr lang="en-US" dirty="0" smtClean="0"/>
              <a:t>Processing the Dataset</a:t>
            </a:r>
            <a:endParaRPr lang="en-IN" dirty="0"/>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8280920"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366898"/>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7315200" cy="637964"/>
          </a:xfrm>
        </p:spPr>
        <p:txBody>
          <a:bodyPr>
            <a:normAutofit fontScale="90000"/>
          </a:bodyPr>
          <a:lstStyle/>
          <a:p>
            <a:r>
              <a:rPr lang="en-US" dirty="0" smtClean="0"/>
              <a:t>Correlation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340768"/>
            <a:ext cx="7704855" cy="4967957"/>
          </a:xfrm>
        </p:spPr>
      </p:pic>
    </p:spTree>
    <p:extLst>
      <p:ext uri="{BB962C8B-B14F-4D97-AF65-F5344CB8AC3E}">
        <p14:creationId xmlns:p14="http://schemas.microsoft.com/office/powerpoint/2010/main" val="1497958150"/>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548680"/>
            <a:ext cx="7906072" cy="5760640"/>
          </a:xfrm>
        </p:spPr>
      </p:pic>
    </p:spTree>
    <p:extLst>
      <p:ext uri="{BB962C8B-B14F-4D97-AF65-F5344CB8AC3E}">
        <p14:creationId xmlns:p14="http://schemas.microsoft.com/office/powerpoint/2010/main" val="2052031437"/>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548680"/>
            <a:ext cx="8546131" cy="5976664"/>
          </a:xfrm>
        </p:spPr>
      </p:pic>
    </p:spTree>
    <p:extLst>
      <p:ext uri="{BB962C8B-B14F-4D97-AF65-F5344CB8AC3E}">
        <p14:creationId xmlns:p14="http://schemas.microsoft.com/office/powerpoint/2010/main" val="600606022"/>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315200" cy="709972"/>
          </a:xfrm>
        </p:spPr>
        <p:txBody>
          <a:bodyPr>
            <a:normAutofit/>
          </a:bodyPr>
          <a:lstStyle/>
          <a:p>
            <a:r>
              <a:rPr lang="en-US" sz="3100" b="1" dirty="0" smtClean="0"/>
              <a:t>Important Factors of Customer Retention :-</a:t>
            </a:r>
            <a:endParaRPr lang="en-IN" dirty="0"/>
          </a:p>
        </p:txBody>
      </p:sp>
      <p:sp>
        <p:nvSpPr>
          <p:cNvPr id="3" name="Content Placeholder 2"/>
          <p:cNvSpPr>
            <a:spLocks noGrp="1"/>
          </p:cNvSpPr>
          <p:nvPr>
            <p:ph idx="1"/>
          </p:nvPr>
        </p:nvSpPr>
        <p:spPr>
          <a:xfrm>
            <a:off x="683568" y="1340768"/>
            <a:ext cx="7315200" cy="4968592"/>
          </a:xfrm>
        </p:spPr>
        <p:txBody>
          <a:bodyPr>
            <a:normAutofit lnSpcReduction="10000"/>
          </a:bodyPr>
          <a:lstStyle/>
          <a:p>
            <a:r>
              <a:rPr lang="en-US" dirty="0" smtClean="0"/>
              <a:t>Discounts </a:t>
            </a:r>
            <a:r>
              <a:rPr lang="en-US" dirty="0"/>
              <a:t>and Monetary Benefits</a:t>
            </a:r>
          </a:p>
          <a:p>
            <a:r>
              <a:rPr lang="en-US" dirty="0"/>
              <a:t>Value for the money spent</a:t>
            </a:r>
          </a:p>
          <a:p>
            <a:r>
              <a:rPr lang="en-US" dirty="0"/>
              <a:t>Relevant information on all the products</a:t>
            </a:r>
          </a:p>
          <a:p>
            <a:r>
              <a:rPr lang="en-US" dirty="0"/>
              <a:t>User friendly Interface</a:t>
            </a:r>
          </a:p>
          <a:p>
            <a:r>
              <a:rPr lang="en-US" dirty="0"/>
              <a:t>Trust and On-Time Delivery.</a:t>
            </a:r>
          </a:p>
          <a:p>
            <a:r>
              <a:rPr lang="en-US" dirty="0"/>
              <a:t>Flexibility in their offers and services</a:t>
            </a:r>
          </a:p>
          <a:p>
            <a:r>
              <a:rPr lang="en-US" dirty="0"/>
              <a:t>Convenience in payment methods</a:t>
            </a:r>
          </a:p>
          <a:p>
            <a:r>
              <a:rPr lang="en-US" dirty="0"/>
              <a:t>Secure and offers complete privacy to their customers</a:t>
            </a:r>
          </a:p>
          <a:p>
            <a:r>
              <a:rPr lang="en-US" dirty="0"/>
              <a:t>Wide range of options and product selections</a:t>
            </a:r>
          </a:p>
          <a:p>
            <a:r>
              <a:rPr lang="en-US" dirty="0"/>
              <a:t>Quality information on websites</a:t>
            </a:r>
          </a:p>
          <a:p>
            <a:r>
              <a:rPr lang="en-US" dirty="0"/>
              <a:t>Website Quality</a:t>
            </a:r>
          </a:p>
          <a:p>
            <a:r>
              <a:rPr lang="en-US" dirty="0"/>
              <a:t>Easier website design and navigation</a:t>
            </a:r>
          </a:p>
          <a:p>
            <a:r>
              <a:rPr lang="en-US" dirty="0"/>
              <a:t>Easy to read and understandable content</a:t>
            </a:r>
          </a:p>
          <a:p>
            <a:r>
              <a:rPr lang="en-US" dirty="0"/>
              <a:t>Better Customer Service</a:t>
            </a:r>
          </a:p>
          <a:p>
            <a:pPr marL="0" indent="0">
              <a:buNone/>
            </a:pPr>
            <a:endParaRPr lang="en-IN" dirty="0"/>
          </a:p>
        </p:txBody>
      </p:sp>
    </p:spTree>
    <p:extLst>
      <p:ext uri="{BB962C8B-B14F-4D97-AF65-F5344CB8AC3E}">
        <p14:creationId xmlns:p14="http://schemas.microsoft.com/office/powerpoint/2010/main" val="386153388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315200" cy="781980"/>
          </a:xfrm>
        </p:spPr>
        <p:txBody>
          <a:bodyPr>
            <a:noAutofit/>
          </a:bodyPr>
          <a:lstStyle/>
          <a:p>
            <a:pPr algn="ctr"/>
            <a:r>
              <a:rPr lang="en-US" sz="5400" b="1" dirty="0" smtClean="0">
                <a:latin typeface="Arial Narrow" pitchFamily="34" charset="0"/>
                <a:ea typeface="Arial Unicode MS" pitchFamily="34" charset="-128"/>
                <a:cs typeface="Arial Unicode MS" pitchFamily="34" charset="-128"/>
              </a:rPr>
              <a:t>Introduction</a:t>
            </a:r>
            <a:endParaRPr lang="en-IN" sz="5400" b="1" dirty="0">
              <a:latin typeface="Arial Narrow" pitchFamily="34" charset="0"/>
              <a:ea typeface="Arial Unicode MS" pitchFamily="34" charset="-128"/>
              <a:cs typeface="Arial Unicode MS" pitchFamily="34" charset="-128"/>
            </a:endParaRPr>
          </a:p>
        </p:txBody>
      </p:sp>
      <p:sp>
        <p:nvSpPr>
          <p:cNvPr id="3" name="Content Placeholder 2"/>
          <p:cNvSpPr>
            <a:spLocks noGrp="1"/>
          </p:cNvSpPr>
          <p:nvPr>
            <p:ph idx="1"/>
          </p:nvPr>
        </p:nvSpPr>
        <p:spPr>
          <a:xfrm>
            <a:off x="323528" y="1340768"/>
            <a:ext cx="8229600" cy="4608512"/>
          </a:xfrm>
        </p:spPr>
        <p:txBody>
          <a:bodyPr>
            <a:normAutofit fontScale="92500"/>
          </a:bodyPr>
          <a:lstStyle/>
          <a:p>
            <a:pPr marL="0" indent="0">
              <a:buNone/>
            </a:pPr>
            <a:r>
              <a:rPr lang="en-IN" sz="2400" i="1" dirty="0">
                <a:latin typeface="Arial Narrow" pitchFamily="34" charset="0"/>
                <a:ea typeface="Arial Unicode MS" pitchFamily="34" charset="-128"/>
                <a:cs typeface="Arial Unicode MS" pitchFamily="34" charset="-128"/>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p>
        </p:txBody>
      </p:sp>
    </p:spTree>
    <p:extLst>
      <p:ext uri="{BB962C8B-B14F-4D97-AF65-F5344CB8AC3E}">
        <p14:creationId xmlns:p14="http://schemas.microsoft.com/office/powerpoint/2010/main" val="3535866361"/>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2656"/>
            <a:ext cx="7315200" cy="709972"/>
          </a:xfrm>
        </p:spPr>
        <p:txBody>
          <a:bodyPr/>
          <a:lstStyle/>
          <a:p>
            <a:r>
              <a:rPr lang="en-US" dirty="0" smtClean="0"/>
              <a:t>Conclusion</a:t>
            </a:r>
            <a:endParaRPr lang="en-IN" dirty="0"/>
          </a:p>
        </p:txBody>
      </p:sp>
      <p:sp>
        <p:nvSpPr>
          <p:cNvPr id="3" name="Content Placeholder 2"/>
          <p:cNvSpPr>
            <a:spLocks noGrp="1"/>
          </p:cNvSpPr>
          <p:nvPr>
            <p:ph idx="1"/>
          </p:nvPr>
        </p:nvSpPr>
        <p:spPr>
          <a:xfrm>
            <a:off x="467544" y="1340768"/>
            <a:ext cx="8229600" cy="3960440"/>
          </a:xfrm>
        </p:spPr>
        <p:txBody>
          <a:bodyPr>
            <a:normAutofit/>
          </a:bodyPr>
          <a:lstStyle/>
          <a:p>
            <a:pPr marL="285750" indent="-285750">
              <a:buFont typeface="Wingdings" pitchFamily="2" charset="2"/>
              <a:buChar char="Ø"/>
            </a:pPr>
            <a:r>
              <a:rPr lang="en-GB" dirty="0" smtClean="0"/>
              <a:t>Amazon and Flip kart are standing best out in the market by using ethical, reasonable business strategies. </a:t>
            </a:r>
          </a:p>
          <a:p>
            <a:pPr marL="285750" indent="-285750">
              <a:buFont typeface="Wingdings" pitchFamily="2" charset="2"/>
              <a:buChar char="Ø"/>
            </a:pPr>
            <a:r>
              <a:rPr lang="en-GB" dirty="0" smtClean="0"/>
              <a:t>Loyal customers prefer buying and tend to spend more money on shopping in same store. </a:t>
            </a:r>
          </a:p>
          <a:p>
            <a:pPr marL="285750" indent="-285750">
              <a:buFont typeface="Wingdings" pitchFamily="2" charset="2"/>
              <a:buChar char="Ø"/>
            </a:pPr>
            <a:r>
              <a:rPr lang="en-GB" dirty="0" smtClean="0"/>
              <a:t>When customers are satisfied with a company or service, there is a high possibility that they will share their experience with other people.</a:t>
            </a:r>
          </a:p>
          <a:p>
            <a:pPr marL="285750" indent="-285750">
              <a:buFont typeface="Wingdings" pitchFamily="2" charset="2"/>
              <a:buChar char="Ø"/>
            </a:pPr>
            <a:r>
              <a:rPr lang="en-GB" dirty="0" smtClean="0"/>
              <a:t>Frequency of Females shopping is high so making them satisfied will help to get more business. </a:t>
            </a:r>
          </a:p>
          <a:p>
            <a:pPr marL="285750" indent="-285750">
              <a:buFont typeface="Wingdings" pitchFamily="2" charset="2"/>
              <a:buChar char="Ø"/>
            </a:pPr>
            <a:endParaRPr lang="en-IN" dirty="0"/>
          </a:p>
        </p:txBody>
      </p:sp>
    </p:spTree>
    <p:extLst>
      <p:ext uri="{BB962C8B-B14F-4D97-AF65-F5344CB8AC3E}">
        <p14:creationId xmlns:p14="http://schemas.microsoft.com/office/powerpoint/2010/main" val="1581673108"/>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marL="285750" indent="-285750">
              <a:buFont typeface="Wingdings" pitchFamily="2" charset="2"/>
              <a:buChar char="Ø"/>
            </a:pPr>
            <a:r>
              <a:rPr lang="en-GB" dirty="0" smtClean="0"/>
              <a:t>Statistics show that engaged consumers purchase more frequently. </a:t>
            </a:r>
          </a:p>
          <a:p>
            <a:pPr marL="285750" indent="-285750">
              <a:buFont typeface="Wingdings" pitchFamily="2" charset="2"/>
              <a:buChar char="Ø"/>
            </a:pPr>
            <a:r>
              <a:rPr lang="en-GB" dirty="0" smtClean="0"/>
              <a:t>It is necessary to hear customer feedback because most of them are valuable feedbacks.</a:t>
            </a:r>
          </a:p>
          <a:p>
            <a:pPr marL="285750" indent="-285750">
              <a:buFont typeface="Wingdings" pitchFamily="2" charset="2"/>
              <a:buChar char="Ø"/>
            </a:pPr>
            <a:r>
              <a:rPr lang="en-GB" dirty="0" smtClean="0"/>
              <a:t>Also </a:t>
            </a:r>
            <a:r>
              <a:rPr lang="en-GB" dirty="0" err="1" smtClean="0"/>
              <a:t>Paytm</a:t>
            </a:r>
            <a:r>
              <a:rPr lang="en-GB" dirty="0" smtClean="0"/>
              <a:t> and Snap deal has maximum drawbacks it is because of their  old strategies.</a:t>
            </a:r>
          </a:p>
          <a:p>
            <a:pPr marL="0" indent="0">
              <a:buNone/>
            </a:pPr>
            <a:endParaRPr lang="en-IN" dirty="0"/>
          </a:p>
        </p:txBody>
      </p:sp>
    </p:spTree>
    <p:extLst>
      <p:ext uri="{BB962C8B-B14F-4D97-AF65-F5344CB8AC3E}">
        <p14:creationId xmlns:p14="http://schemas.microsoft.com/office/powerpoint/2010/main" val="3605640600"/>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14400" y="5517232"/>
            <a:ext cx="7315200" cy="792128"/>
          </a:xfrm>
        </p:spPr>
        <p:txBody>
          <a:bodyPr>
            <a:noAutofit/>
          </a:bodyPr>
          <a:lstStyle/>
          <a:p>
            <a:pPr marL="45720" indent="0">
              <a:buNone/>
            </a:pPr>
            <a:r>
              <a:rPr lang="en-US" sz="4800" dirty="0" smtClean="0">
                <a:solidFill>
                  <a:schemeClr val="tx2">
                    <a:lumMod val="60000"/>
                    <a:lumOff val="40000"/>
                  </a:schemeClr>
                </a:solidFill>
              </a:rPr>
              <a:t>Submitted By – Smita More</a:t>
            </a:r>
            <a:endParaRPr lang="en-IN" sz="4800" dirty="0">
              <a:solidFill>
                <a:schemeClr val="tx2">
                  <a:lumMod val="60000"/>
                  <a:lumOff val="40000"/>
                </a:scheme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130" y="259341"/>
            <a:ext cx="7848872" cy="508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60547"/>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7315200" cy="866065"/>
          </a:xfrm>
        </p:spPr>
        <p:txBody>
          <a:bodyPr/>
          <a:lstStyle/>
          <a:p>
            <a:pPr algn="l"/>
            <a:r>
              <a:rPr lang="en-US" b="1" dirty="0" smtClean="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rPr>
              <a:t>Contents :-</a:t>
            </a:r>
            <a:endParaRPr lang="en-US" b="1" cap="none" spc="0" dirty="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755576" y="1484785"/>
            <a:ext cx="7474024" cy="4824576"/>
          </a:xfrm>
        </p:spPr>
        <p:txBody>
          <a:bodyPr>
            <a:normAutofit fontScale="92500" lnSpcReduction="20000"/>
          </a:bodyPr>
          <a:lstStyle/>
          <a:p>
            <a:pPr marL="285750" indent="-285750">
              <a:buFont typeface="Wingdings" pitchFamily="2" charset="2"/>
              <a:buChar char="Ø"/>
            </a:pPr>
            <a:r>
              <a:rPr lang="en-GB" sz="2800" dirty="0" smtClean="0"/>
              <a:t>Problem Statement</a:t>
            </a:r>
          </a:p>
          <a:p>
            <a:pPr marL="285750" indent="-285750">
              <a:buFont typeface="Wingdings" pitchFamily="2" charset="2"/>
              <a:buChar char="Ø"/>
            </a:pPr>
            <a:r>
              <a:rPr lang="en-GB" sz="2800" dirty="0" smtClean="0"/>
              <a:t>Customer Retention and its benefits</a:t>
            </a:r>
          </a:p>
          <a:p>
            <a:pPr marL="285750" indent="-285750">
              <a:buFont typeface="Wingdings" pitchFamily="2" charset="2"/>
              <a:buChar char="Ø"/>
            </a:pPr>
            <a:r>
              <a:rPr lang="en-GB" sz="2800" dirty="0" smtClean="0"/>
              <a:t>Reasons why retention is the foundation of customer growth</a:t>
            </a:r>
          </a:p>
          <a:p>
            <a:pPr marL="285750" indent="-285750">
              <a:buFont typeface="Wingdings" pitchFamily="2" charset="2"/>
              <a:buChar char="Ø"/>
            </a:pPr>
            <a:r>
              <a:rPr lang="en-GB" sz="2800" dirty="0" smtClean="0"/>
              <a:t>Problem Understanding </a:t>
            </a:r>
          </a:p>
          <a:p>
            <a:pPr marL="285750" indent="-285750">
              <a:buFont typeface="Wingdings" pitchFamily="2" charset="2"/>
              <a:buChar char="Ø"/>
            </a:pPr>
            <a:r>
              <a:rPr lang="en-GB" sz="2800" dirty="0" smtClean="0"/>
              <a:t>Importing Libraries</a:t>
            </a:r>
          </a:p>
          <a:p>
            <a:pPr marL="285750" indent="-285750">
              <a:buFont typeface="Wingdings" pitchFamily="2" charset="2"/>
              <a:buChar char="Ø"/>
            </a:pPr>
            <a:r>
              <a:rPr lang="en-GB" sz="2800" dirty="0" smtClean="0"/>
              <a:t>Loading Dataset</a:t>
            </a:r>
          </a:p>
          <a:p>
            <a:pPr marL="285750" indent="-285750">
              <a:buFont typeface="Wingdings" pitchFamily="2" charset="2"/>
              <a:buChar char="Ø"/>
            </a:pPr>
            <a:r>
              <a:rPr lang="en-IN" sz="2800" dirty="0" smtClean="0"/>
              <a:t>Exploratory Data Analysis</a:t>
            </a:r>
          </a:p>
          <a:p>
            <a:pPr marL="285750" indent="-285750">
              <a:buFont typeface="Wingdings" pitchFamily="2" charset="2"/>
              <a:buChar char="Ø"/>
            </a:pPr>
            <a:r>
              <a:rPr lang="en-IN" sz="2800" dirty="0" smtClean="0"/>
              <a:t>Graphical Visualization</a:t>
            </a:r>
          </a:p>
          <a:p>
            <a:pPr marL="285750" indent="-285750">
              <a:buFont typeface="Wingdings" pitchFamily="2" charset="2"/>
              <a:buChar char="Ø"/>
            </a:pPr>
            <a:r>
              <a:rPr lang="en-US" sz="2800" dirty="0" smtClean="0"/>
              <a:t>Processing the dataset</a:t>
            </a:r>
            <a:endParaRPr lang="en-IN" sz="2800" dirty="0" smtClean="0"/>
          </a:p>
          <a:p>
            <a:pPr marL="285750" indent="-285750">
              <a:buFont typeface="Wingdings" pitchFamily="2" charset="2"/>
              <a:buChar char="Ø"/>
            </a:pPr>
            <a:r>
              <a:rPr lang="en-US" sz="2800" dirty="0" smtClean="0"/>
              <a:t>Correlation</a:t>
            </a:r>
            <a:endParaRPr lang="en-IN" sz="2800" dirty="0" smtClean="0"/>
          </a:p>
          <a:p>
            <a:pPr marL="285750" indent="-285750">
              <a:buFont typeface="Wingdings" pitchFamily="2" charset="2"/>
              <a:buChar char="Ø"/>
            </a:pPr>
            <a:r>
              <a:rPr lang="en-IN" sz="2800" dirty="0" smtClean="0"/>
              <a:t>Conclusion</a:t>
            </a:r>
          </a:p>
          <a:p>
            <a:pPr marL="45720" indent="0">
              <a:buNone/>
            </a:pPr>
            <a:endParaRPr lang="en-IN" dirty="0"/>
          </a:p>
        </p:txBody>
      </p:sp>
    </p:spTree>
    <p:extLst>
      <p:ext uri="{BB962C8B-B14F-4D97-AF65-F5344CB8AC3E}">
        <p14:creationId xmlns:p14="http://schemas.microsoft.com/office/powerpoint/2010/main" val="528432828"/>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315200" cy="866065"/>
          </a:xfrm>
        </p:spPr>
        <p:txBody>
          <a:bodyPr>
            <a:normAutofit/>
          </a:bodyPr>
          <a:lstStyle/>
          <a:p>
            <a:r>
              <a:rPr lang="en-US" sz="4400" b="1" cap="none" spc="0" dirty="0" smtClean="0">
                <a:ln w="17780" cmpd="sng">
                  <a:solidFill>
                    <a:schemeClr val="accent1">
                      <a:tint val="3000"/>
                    </a:schemeClr>
                  </a:solidFill>
                  <a:prstDash val="solid"/>
                  <a:miter lim="800000"/>
                </a:ln>
                <a:solidFill>
                  <a:schemeClr val="accent4">
                    <a:lumMod val="60000"/>
                    <a:lumOff val="40000"/>
                  </a:schemeClr>
                </a:solidFill>
              </a:rPr>
              <a:t>Problem Statement</a:t>
            </a:r>
            <a:endParaRPr lang="en-IN" sz="4400" b="1" cap="none" spc="0" dirty="0">
              <a:ln w="17780" cmpd="sng">
                <a:solidFill>
                  <a:schemeClr val="accent1">
                    <a:tint val="3000"/>
                  </a:schemeClr>
                </a:solidFill>
                <a:prstDash val="solid"/>
                <a:miter lim="800000"/>
              </a:ln>
              <a:solidFill>
                <a:schemeClr val="accent4">
                  <a:lumMod val="60000"/>
                  <a:lumOff val="40000"/>
                </a:schemeClr>
              </a:solidFill>
            </a:endParaRPr>
          </a:p>
        </p:txBody>
      </p:sp>
      <p:sp>
        <p:nvSpPr>
          <p:cNvPr id="3" name="Content Placeholder 2"/>
          <p:cNvSpPr>
            <a:spLocks noGrp="1"/>
          </p:cNvSpPr>
          <p:nvPr>
            <p:ph idx="1"/>
          </p:nvPr>
        </p:nvSpPr>
        <p:spPr>
          <a:xfrm>
            <a:off x="539552" y="1412776"/>
            <a:ext cx="7690048" cy="4896585"/>
          </a:xfrm>
        </p:spPr>
        <p:txBody>
          <a:bodyPr>
            <a:normAutofit/>
          </a:bodyPr>
          <a:lstStyle/>
          <a:p>
            <a:pPr marL="0" indent="0">
              <a:buNone/>
            </a:pPr>
            <a:r>
              <a:rPr lang="en-IN" sz="2000" dirty="0"/>
              <a:t>Customer satisfaction has emerged as one of the most important factors that guarantee the success of online store; it has been posited as a key stimulant of </a:t>
            </a:r>
            <a:r>
              <a:rPr lang="en-IN" sz="2000" dirty="0">
                <a:latin typeface="+mj-lt"/>
              </a:rPr>
              <a:t>purchase</a:t>
            </a:r>
            <a:r>
              <a:rPr lang="en-IN" sz="2000" dirty="0"/>
              <a:t>,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a:t>
            </a:r>
            <a:r>
              <a:rPr lang="en-IN" sz="2000" dirty="0" smtClean="0"/>
              <a:t>positively</a:t>
            </a:r>
          </a:p>
          <a:p>
            <a:pPr marL="0" indent="0">
              <a:buNone/>
            </a:pPr>
            <a:r>
              <a:rPr lang="en-IN" sz="2000" dirty="0"/>
              <a:t>Data Scientists have to apply their analytical skills to give findings and conclusions in detailed data analysis written in </a:t>
            </a:r>
            <a:r>
              <a:rPr lang="en-IN" sz="2000" dirty="0" err="1"/>
              <a:t>jupyter</a:t>
            </a:r>
            <a:r>
              <a:rPr lang="en-IN" sz="2000" dirty="0"/>
              <a:t> notebook </a:t>
            </a:r>
            <a:r>
              <a:rPr lang="en-IN" sz="2000" dirty="0" smtClean="0"/>
              <a:t> </a:t>
            </a:r>
            <a:r>
              <a:rPr lang="en-IN" sz="2000" dirty="0"/>
              <a:t>Only data analysis is required.   </a:t>
            </a:r>
          </a:p>
          <a:p>
            <a:pPr marL="0" indent="0">
              <a:buNone/>
            </a:pPr>
            <a:endParaRPr lang="en-IN" sz="2000" dirty="0"/>
          </a:p>
        </p:txBody>
      </p:sp>
    </p:spTree>
    <p:extLst>
      <p:ext uri="{BB962C8B-B14F-4D97-AF65-F5344CB8AC3E}">
        <p14:creationId xmlns:p14="http://schemas.microsoft.com/office/powerpoint/2010/main" val="342673072"/>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315200" cy="853988"/>
          </a:xfrm>
        </p:spPr>
        <p:txBody>
          <a:bodyPr>
            <a:noAutofit/>
          </a:bodyPr>
          <a:lstStyle/>
          <a:p>
            <a:r>
              <a:rPr lang="en-US" sz="3600" b="1" dirty="0" smtClean="0">
                <a:ln w="10541" cmpd="sng">
                  <a:solidFill>
                    <a:schemeClr val="accent1">
                      <a:shade val="88000"/>
                      <a:satMod val="110000"/>
                    </a:schemeClr>
                  </a:solidFill>
                  <a:prstDash val="solid"/>
                </a:ln>
                <a:solidFill>
                  <a:srgbClr val="00B0F0"/>
                </a:solidFill>
              </a:rPr>
              <a:t>Customer Retention and It’s Benefits</a:t>
            </a:r>
            <a:endParaRPr lang="en-IN" sz="3600" dirty="0">
              <a:solidFill>
                <a:srgbClr val="00B0F0"/>
              </a:solidFill>
            </a:endParaRPr>
          </a:p>
        </p:txBody>
      </p:sp>
      <p:sp>
        <p:nvSpPr>
          <p:cNvPr id="3" name="Content Placeholder 2"/>
          <p:cNvSpPr>
            <a:spLocks noGrp="1"/>
          </p:cNvSpPr>
          <p:nvPr>
            <p:ph idx="1"/>
          </p:nvPr>
        </p:nvSpPr>
        <p:spPr>
          <a:xfrm>
            <a:off x="827584" y="1412777"/>
            <a:ext cx="7402016" cy="4896584"/>
          </a:xfrm>
        </p:spPr>
        <p:txBody>
          <a:bodyPr>
            <a:normAutofit fontScale="92500"/>
          </a:bodyPr>
          <a:lstStyle/>
          <a:p>
            <a:pPr marL="285750" indent="-285750">
              <a:buFont typeface="Wingdings" pitchFamily="2" charset="2"/>
              <a:buChar char="Ø"/>
            </a:pPr>
            <a:endParaRPr lang="en-GB" dirty="0" smtClean="0"/>
          </a:p>
          <a:p>
            <a:pPr marL="285750" indent="-285750">
              <a:buFont typeface="Wingdings" pitchFamily="2" charset="2"/>
              <a:buChar char="Ø"/>
            </a:pPr>
            <a:r>
              <a:rPr lang="en-GB" dirty="0" smtClean="0"/>
              <a:t>Customer retention refers to the activities and actions companies and organizations take to reduce the number of customer defections.</a:t>
            </a:r>
          </a:p>
          <a:p>
            <a:pPr marL="0" indent="0">
              <a:buNone/>
            </a:pPr>
            <a:endParaRPr lang="en-GB" dirty="0" smtClean="0"/>
          </a:p>
          <a:p>
            <a:pPr marL="285750" indent="-285750">
              <a:buFont typeface="Wingdings" pitchFamily="2" charset="2"/>
              <a:buChar char="Ø"/>
            </a:pPr>
            <a:r>
              <a:rPr lang="en-GB" dirty="0" smtClean="0"/>
              <a:t>It is important to remember that customer retention begins with the first contact a customer has with a company and continues throughout the entire lifetime of the relationship</a:t>
            </a:r>
          </a:p>
          <a:p>
            <a:pPr marL="0" indent="0">
              <a:buNone/>
            </a:pPr>
            <a:endParaRPr lang="en-GB" dirty="0" smtClean="0"/>
          </a:p>
          <a:p>
            <a:pPr marL="285750" indent="-285750">
              <a:buFont typeface="Wingdings" pitchFamily="2" charset="2"/>
              <a:buChar char="Ø"/>
            </a:pPr>
            <a:r>
              <a:rPr lang="en-GB" dirty="0" smtClean="0"/>
              <a:t>There are a  number of actions and activities certain companies take to  reduce churn and increase customer retention.</a:t>
            </a:r>
          </a:p>
          <a:p>
            <a:pPr marL="285750" indent="-285750">
              <a:buFont typeface="Wingdings" pitchFamily="2" charset="2"/>
              <a:buChar char="Ø"/>
            </a:pPr>
            <a:endParaRPr lang="en-GB" dirty="0" smtClean="0"/>
          </a:p>
          <a:p>
            <a:pPr marL="285750" indent="-285750">
              <a:buFont typeface="Wingdings" pitchFamily="2" charset="2"/>
              <a:buChar char="Ø"/>
            </a:pPr>
            <a:r>
              <a:rPr lang="en-GB" dirty="0" smtClean="0"/>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p>
          <a:p>
            <a:endParaRPr lang="en-IN" dirty="0"/>
          </a:p>
        </p:txBody>
      </p:sp>
    </p:spTree>
    <p:extLst>
      <p:ext uri="{BB962C8B-B14F-4D97-AF65-F5344CB8AC3E}">
        <p14:creationId xmlns:p14="http://schemas.microsoft.com/office/powerpoint/2010/main" val="300187104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315200" cy="925996"/>
          </a:xfrm>
        </p:spPr>
        <p:txBody>
          <a:bodyPr/>
          <a:lstStyle/>
          <a:p>
            <a:r>
              <a:rPr lang="en-US" dirty="0" smtClean="0"/>
              <a:t>Benefits</a:t>
            </a:r>
            <a:endParaRPr lang="en-IN" dirty="0"/>
          </a:p>
        </p:txBody>
      </p:sp>
      <p:sp>
        <p:nvSpPr>
          <p:cNvPr id="3" name="Content Placeholder 2"/>
          <p:cNvSpPr>
            <a:spLocks noGrp="1"/>
          </p:cNvSpPr>
          <p:nvPr>
            <p:ph idx="1"/>
          </p:nvPr>
        </p:nvSpPr>
        <p:spPr>
          <a:xfrm>
            <a:off x="611560" y="1628801"/>
            <a:ext cx="8085584" cy="4032448"/>
          </a:xfrm>
        </p:spPr>
        <p:txBody>
          <a:bodyPr/>
          <a:lstStyle/>
          <a:p>
            <a:r>
              <a:rPr lang="en-GB" sz="3200" dirty="0" smtClean="0">
                <a:latin typeface="Monotype Corsiva" pitchFamily="66" charset="0"/>
              </a:rPr>
              <a:t>Loyal Customers are More Profitable</a:t>
            </a:r>
          </a:p>
          <a:p>
            <a:r>
              <a:rPr lang="en-GB" sz="3200" dirty="0" smtClean="0">
                <a:latin typeface="Monotype Corsiva" pitchFamily="66" charset="0"/>
              </a:rPr>
              <a:t>You’ll Earn More Word of Mouth Referrals</a:t>
            </a:r>
          </a:p>
          <a:p>
            <a:r>
              <a:rPr lang="en-GB" sz="3200" dirty="0" smtClean="0">
                <a:latin typeface="Monotype Corsiva" pitchFamily="66" charset="0"/>
              </a:rPr>
              <a:t>Loyal Customers are More Forgiving</a:t>
            </a:r>
          </a:p>
          <a:p>
            <a:r>
              <a:rPr lang="en-GB" sz="3200" dirty="0" smtClean="0">
                <a:latin typeface="Monotype Corsiva" pitchFamily="66" charset="0"/>
              </a:rPr>
              <a:t>Customers Will Welcome Your Marketing</a:t>
            </a:r>
          </a:p>
          <a:p>
            <a:r>
              <a:rPr lang="en-GB" sz="3200" dirty="0" smtClean="0">
                <a:latin typeface="Monotype Corsiva" pitchFamily="66" charset="0"/>
              </a:rPr>
              <a:t>Retention is Cheaper than Acquisition</a:t>
            </a:r>
          </a:p>
          <a:p>
            <a:r>
              <a:rPr lang="en-GB" sz="3200" dirty="0" smtClean="0">
                <a:latin typeface="Monotype Corsiva" pitchFamily="66" charset="0"/>
              </a:rPr>
              <a:t>Customers Will Explore Your Brand</a:t>
            </a:r>
          </a:p>
          <a:p>
            <a:endParaRPr lang="en-GB" dirty="0" smtClean="0">
              <a:latin typeface="Monotype Corsiva" pitchFamily="66" charset="0"/>
            </a:endParaRPr>
          </a:p>
          <a:p>
            <a:pPr marL="0" indent="0">
              <a:buNone/>
            </a:pPr>
            <a:endParaRPr lang="en-IN" dirty="0"/>
          </a:p>
        </p:txBody>
      </p:sp>
    </p:spTree>
    <p:extLst>
      <p:ext uri="{BB962C8B-B14F-4D97-AF65-F5344CB8AC3E}">
        <p14:creationId xmlns:p14="http://schemas.microsoft.com/office/powerpoint/2010/main" val="3428773750"/>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315200" cy="853988"/>
          </a:xfrm>
        </p:spPr>
        <p:txBody>
          <a:bodyPr>
            <a:normAutofit/>
          </a:bodyPr>
          <a:lstStyle/>
          <a:p>
            <a:r>
              <a:rPr lang="en-US" dirty="0" smtClean="0"/>
              <a:t>Problem Understanding</a:t>
            </a:r>
            <a:endParaRPr lang="en-IN" dirty="0"/>
          </a:p>
        </p:txBody>
      </p:sp>
      <p:sp>
        <p:nvSpPr>
          <p:cNvPr id="3" name="Content Placeholder 2"/>
          <p:cNvSpPr>
            <a:spLocks noGrp="1"/>
          </p:cNvSpPr>
          <p:nvPr>
            <p:ph idx="1"/>
          </p:nvPr>
        </p:nvSpPr>
        <p:spPr>
          <a:xfrm>
            <a:off x="683568" y="1628801"/>
            <a:ext cx="7546032" cy="4392487"/>
          </a:xfrm>
        </p:spPr>
        <p:txBody>
          <a:bodyPr>
            <a:normAutofit/>
          </a:bodyPr>
          <a:lstStyle/>
          <a:p>
            <a:pPr marL="0" indent="0">
              <a:buNone/>
            </a:pPr>
            <a:r>
              <a:rPr lang="en-GB" sz="2800" dirty="0" smtClean="0"/>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Here we have to analyse the affect of different feature on customer retention.</a:t>
            </a:r>
          </a:p>
          <a:p>
            <a:pPr marL="0" indent="0">
              <a:buNone/>
            </a:pPr>
            <a:endParaRPr lang="en-IN" dirty="0"/>
          </a:p>
        </p:txBody>
      </p:sp>
    </p:spTree>
    <p:extLst>
      <p:ext uri="{BB962C8B-B14F-4D97-AF65-F5344CB8AC3E}">
        <p14:creationId xmlns:p14="http://schemas.microsoft.com/office/powerpoint/2010/main" val="3718629151"/>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315200" cy="792088"/>
          </a:xfrm>
        </p:spPr>
        <p:txBody>
          <a:bodyPr/>
          <a:lstStyle/>
          <a:p>
            <a:r>
              <a:rPr lang="en-US" dirty="0" smtClean="0"/>
              <a:t>Importing Libraries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772816"/>
            <a:ext cx="7552546" cy="3960439"/>
          </a:xfrm>
        </p:spPr>
      </p:pic>
    </p:spTree>
    <p:extLst>
      <p:ext uri="{BB962C8B-B14F-4D97-AF65-F5344CB8AC3E}">
        <p14:creationId xmlns:p14="http://schemas.microsoft.com/office/powerpoint/2010/main" val="1957854350"/>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315200" cy="925996"/>
          </a:xfrm>
        </p:spPr>
        <p:txBody>
          <a:bodyPr/>
          <a:lstStyle/>
          <a:p>
            <a:r>
              <a:rPr lang="en-US" dirty="0" smtClean="0"/>
              <a:t>Loading Dataset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484784"/>
            <a:ext cx="7952423" cy="4752528"/>
          </a:xfrm>
        </p:spPr>
      </p:pic>
    </p:spTree>
    <p:extLst>
      <p:ext uri="{BB962C8B-B14F-4D97-AF65-F5344CB8AC3E}">
        <p14:creationId xmlns:p14="http://schemas.microsoft.com/office/powerpoint/2010/main" val="2494203013"/>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347</TotalTime>
  <Words>738</Words>
  <Application>Microsoft Office PowerPoint</Application>
  <PresentationFormat>On-screen Show (4:3)</PresentationFormat>
  <Paragraphs>69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Perspective</vt:lpstr>
      <vt:lpstr>Customer Retention project</vt:lpstr>
      <vt:lpstr>Introduction</vt:lpstr>
      <vt:lpstr>Contents :-</vt:lpstr>
      <vt:lpstr>Problem Statement</vt:lpstr>
      <vt:lpstr>Customer Retention and It’s Benefits</vt:lpstr>
      <vt:lpstr>Benefits</vt:lpstr>
      <vt:lpstr>Problem Understanding</vt:lpstr>
      <vt:lpstr>Importing Libraries</vt:lpstr>
      <vt:lpstr>Loading Dataset</vt:lpstr>
      <vt:lpstr>Dealing with columns</vt:lpstr>
      <vt:lpstr>Exploratory Data Analysis</vt:lpstr>
      <vt:lpstr>Visualization</vt:lpstr>
      <vt:lpstr>PowerPoint Presentation</vt:lpstr>
      <vt:lpstr>PowerPoint Presentation</vt:lpstr>
      <vt:lpstr>Processing the Dataset</vt:lpstr>
      <vt:lpstr>Correlation</vt:lpstr>
      <vt:lpstr>PowerPoint Presentation</vt:lpstr>
      <vt:lpstr>PowerPoint Presentation</vt:lpstr>
      <vt:lpstr>Important Factors of Customer Retention :-</vt:lpstr>
      <vt:lpstr>Conclusion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21</cp:revision>
  <dcterms:created xsi:type="dcterms:W3CDTF">2022-04-07T12:47:56Z</dcterms:created>
  <dcterms:modified xsi:type="dcterms:W3CDTF">2022-04-07T18:35:41Z</dcterms:modified>
</cp:coreProperties>
</file>