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80" r:id="rId6"/>
    <p:sldId id="277" r:id="rId7"/>
    <p:sldId id="279" r:id="rId8"/>
    <p:sldId id="282" r:id="rId9"/>
    <p:sldId id="284" r:id="rId10"/>
    <p:sldId id="285" r:id="rId11"/>
    <p:sldId id="287" r:id="rId12"/>
    <p:sldId id="286" r:id="rId13"/>
    <p:sldId id="278" r:id="rId14"/>
    <p:sldId id="281" r:id="rId15"/>
    <p:sldId id="275" r:id="rId16"/>
    <p:sldId id="276" r:id="rId17"/>
    <p:sldId id="271" r:id="rId18"/>
    <p:sldId id="27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aNuAdOsLjxDX8XeH7Smqoc2US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94719"/>
  </p:normalViewPr>
  <p:slideViewPr>
    <p:cSldViewPr snapToGrid="0">
      <p:cViewPr varScale="1">
        <p:scale>
          <a:sx n="184" d="100"/>
          <a:sy n="184" d="100"/>
        </p:scale>
        <p:origin x="176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8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29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49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78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6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217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04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0" name="Google Shape;51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871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5200"/>
              <a:buNone/>
              <a:defRPr sz="5200">
                <a:solidFill>
                  <a:srgbClr val="1C458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pybamm.org/" TargetMode="External"/><Relationship Id="rId19" Type="http://schemas.openxmlformats.org/officeDocument/2006/relationships/image" Target="../media/image11.png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30.png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ybamm_" TargetMode="External"/><Relationship Id="rId13" Type="http://schemas.openxmlformats.org/officeDocument/2006/relationships/hyperlink" Target="http://www.pybamm.org/" TargetMode="External"/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pybamm_" TargetMode="External"/><Relationship Id="rId11" Type="http://schemas.openxmlformats.org/officeDocument/2006/relationships/hyperlink" Target="https://www.pybamm.org/" TargetMode="External"/><Relationship Id="rId5" Type="http://schemas.openxmlformats.org/officeDocument/2006/relationships/hyperlink" Target="https://github.com/pybamm-team/PyBaMM#contributors-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hyperlink" Target="https://www.pybamm.org/contact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ybamm_" TargetMode="External"/><Relationship Id="rId13" Type="http://schemas.openxmlformats.org/officeDocument/2006/relationships/hyperlink" Target="http://www.pybamm.org/" TargetMode="External"/><Relationship Id="rId3" Type="http://schemas.openxmlformats.org/officeDocument/2006/relationships/image" Target="../media/image36.png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witter.com/pybamm_" TargetMode="External"/><Relationship Id="rId11" Type="http://schemas.openxmlformats.org/officeDocument/2006/relationships/hyperlink" Target="https://www.pybamm.org/" TargetMode="External"/><Relationship Id="rId5" Type="http://schemas.openxmlformats.org/officeDocument/2006/relationships/hyperlink" Target="https://github.com/pybamm-team/PyBaMM#contributors-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hyperlink" Target="https://www.pybamm.org/contact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pybamm-team/PyBaMM#contributors-" TargetMode="External"/><Relationship Id="rId7" Type="http://schemas.openxmlformats.org/officeDocument/2006/relationships/hyperlink" Target="https://www.pybamm.org/contac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ybamm_" TargetMode="External"/><Relationship Id="rId11" Type="http://schemas.openxmlformats.org/officeDocument/2006/relationships/hyperlink" Target="http://www.pybamm.org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twitter.com/pybamm_" TargetMode="External"/><Relationship Id="rId9" Type="http://schemas.openxmlformats.org/officeDocument/2006/relationships/hyperlink" Target="https://www.pybamm.org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witter.com/pybamm_" TargetMode="External"/><Relationship Id="rId13" Type="http://schemas.openxmlformats.org/officeDocument/2006/relationships/hyperlink" Target="https://www.pybamm.org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github.com/pybamm-team/PyBaMM#contributors-" TargetMode="Externa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hyperlink" Target="https://www.pybamm.org/contact" TargetMode="External"/><Relationship Id="rId5" Type="http://schemas.openxmlformats.org/officeDocument/2006/relationships/image" Target="../media/image38.png"/><Relationship Id="rId15" Type="http://schemas.openxmlformats.org/officeDocument/2006/relationships/hyperlink" Target="http://www.pybamm.org/" TargetMode="External"/><Relationship Id="rId10" Type="http://schemas.openxmlformats.org/officeDocument/2006/relationships/hyperlink" Target="https://twitter.com/pybamm_" TargetMode="External"/><Relationship Id="rId4" Type="http://schemas.openxmlformats.org/officeDocument/2006/relationships/image" Target="../media/image37.png"/><Relationship Id="rId9" Type="http://schemas.openxmlformats.org/officeDocument/2006/relationships/image" Target="../media/image2.png"/><Relationship Id="rId1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hyperlink" Target="https://www.pybamm.org/contact" TargetMode="External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hyperlink" Target="https://twitter.com/pybamm_" TargetMode="External"/><Relationship Id="rId17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2.png"/><Relationship Id="rId5" Type="http://schemas.openxmlformats.org/officeDocument/2006/relationships/image" Target="../media/image41.png"/><Relationship Id="rId15" Type="http://schemas.openxmlformats.org/officeDocument/2006/relationships/hyperlink" Target="https://www.pybamm.org/" TargetMode="External"/><Relationship Id="rId10" Type="http://schemas.openxmlformats.org/officeDocument/2006/relationships/hyperlink" Target="https://www.twitter.com/pybamm_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github.com/pybamm-team/PyBaMM#contributors-" TargetMode="External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pybamm-team/PyBaMM#contributors-" TargetMode="External"/><Relationship Id="rId7" Type="http://schemas.openxmlformats.org/officeDocument/2006/relationships/hyperlink" Target="https://www.pybamm.org/contac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pybamm_" TargetMode="External"/><Relationship Id="rId11" Type="http://schemas.openxmlformats.org/officeDocument/2006/relationships/hyperlink" Target="http://www.pybamm.org/" TargetMode="Externa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hyperlink" Target="https://www.twitter.com/pybamm_" TargetMode="External"/><Relationship Id="rId9" Type="http://schemas.openxmlformats.org/officeDocument/2006/relationships/hyperlink" Target="https://www.pybamm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s://github.com/pybamm-team/PyBaMM/tree/develop" TargetMode="External"/><Relationship Id="rId3" Type="http://schemas.openxmlformats.org/officeDocument/2006/relationships/image" Target="../media/image12.png"/><Relationship Id="rId21" Type="http://schemas.openxmlformats.org/officeDocument/2006/relationships/hyperlink" Target="https://github.com/pybamm-team/PyBaMM/tree/develop/pybamm/input/parameters" TargetMode="External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hyperlink" Target="https://github.com/pybamm-team/PyBaMM/tree/develop/pybamm/in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15.png"/><Relationship Id="rId10" Type="http://schemas.openxmlformats.org/officeDocument/2006/relationships/hyperlink" Target="https://www.pybamm.org/" TargetMode="External"/><Relationship Id="rId19" Type="http://schemas.openxmlformats.org/officeDocument/2006/relationships/hyperlink" Target="https://github.com/pybamm-team/PyBaMM/tree/develop/pybamm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22.png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bamm.org/contact" TargetMode="External"/><Relationship Id="rId13" Type="http://schemas.openxmlformats.org/officeDocument/2006/relationships/image" Target="../media/image25.jpg"/><Relationship Id="rId3" Type="http://schemas.openxmlformats.org/officeDocument/2006/relationships/image" Target="../media/image12.png"/><Relationship Id="rId7" Type="http://schemas.openxmlformats.org/officeDocument/2006/relationships/hyperlink" Target="https://twitter.com/pybamm_" TargetMode="External"/><Relationship Id="rId12" Type="http://schemas.openxmlformats.org/officeDocument/2006/relationships/hyperlink" Target="http://www.pybamm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4.png"/><Relationship Id="rId5" Type="http://schemas.openxmlformats.org/officeDocument/2006/relationships/hyperlink" Target="https://www.twitter.com/pybamm_" TargetMode="External"/><Relationship Id="rId15" Type="http://schemas.openxmlformats.org/officeDocument/2006/relationships/image" Target="../media/image27.png"/><Relationship Id="rId10" Type="http://schemas.openxmlformats.org/officeDocument/2006/relationships/hyperlink" Target="https://www.pybamm.org/" TargetMode="External"/><Relationship Id="rId4" Type="http://schemas.openxmlformats.org/officeDocument/2006/relationships/hyperlink" Target="https://github.com/pybamm-team/PyBaMM#contributors-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311700" y="2547229"/>
            <a:ext cx="85206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Python Battery Mathematical Modelling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l="139" r="137"/>
          <a:stretch/>
        </p:blipFill>
        <p:spPr>
          <a:xfrm>
            <a:off x="947725" y="657213"/>
            <a:ext cx="7248525" cy="19145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1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63" name="Google Shape;63;p1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" name="Google Shape;65;p1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66" name="Google Shape;66;p1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67" name="Google Shape;67;p1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68" name="Google Shape;68;p1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" name="Google Shape;69;p1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70" name="Google Shape;70;p1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71" name="Google Shape;71;p1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1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73" name="Google Shape;73;p1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74" name="Google Shape;74;p1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75" name="Google Shape;75;p1"/>
          <p:cNvGrpSpPr/>
          <p:nvPr/>
        </p:nvGrpSpPr>
        <p:grpSpPr>
          <a:xfrm>
            <a:off x="827808" y="3689725"/>
            <a:ext cx="7945589" cy="857150"/>
            <a:chOff x="827808" y="3689725"/>
            <a:chExt cx="7945589" cy="857150"/>
          </a:xfrm>
        </p:grpSpPr>
        <p:pic>
          <p:nvPicPr>
            <p:cNvPr id="76" name="Google Shape;76;p1"/>
            <p:cNvPicPr preferRelativeResize="0"/>
            <p:nvPr/>
          </p:nvPicPr>
          <p:blipFill rotWithShape="1">
            <a:blip r:embed="rId13">
              <a:alphaModFix/>
            </a:blip>
            <a:srcRect l="80058"/>
            <a:stretch/>
          </p:blipFill>
          <p:spPr>
            <a:xfrm>
              <a:off x="7381871" y="3689725"/>
              <a:ext cx="1391526" cy="85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827808" y="3813097"/>
              <a:ext cx="613155" cy="610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646079" y="3811731"/>
              <a:ext cx="613156" cy="613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2464352" y="3950264"/>
              <a:ext cx="1145257" cy="336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814727" y="3872712"/>
              <a:ext cx="751914" cy="4911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71758" y="3951386"/>
              <a:ext cx="1145252" cy="3338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1"/>
            <p:cNvPicPr preferRelativeResize="0"/>
            <p:nvPr/>
          </p:nvPicPr>
          <p:blipFill rotWithShape="1">
            <a:blip r:embed="rId19">
              <a:alphaModFix/>
            </a:blip>
            <a:srcRect l="26588" t="25554" r="24346" b="28481"/>
            <a:stretch/>
          </p:blipFill>
          <p:spPr>
            <a:xfrm>
              <a:off x="6056725" y="3901539"/>
              <a:ext cx="1325162" cy="372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9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Sub-models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5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16" name="Google Shape;516;p55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5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19" name="Google Shape;519;p55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20" name="Google Shape;520;p55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1" name="Google Shape;521;p55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55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23" name="Google Shape;523;p55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4" name="Google Shape;524;p55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55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26" name="Google Shape;526;p55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7" name="Google Shape;527;p55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3AA4A43-BCA8-AEF6-56F7-9C69A235CC6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414" y="1020908"/>
            <a:ext cx="5979711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1AC07C-A7A2-FBF2-B2FA-BA3935A423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90550" y="1020908"/>
            <a:ext cx="5225725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57F6D-BBDF-10E2-BC82-3CAF82B818B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12612"/>
          <a:stretch/>
        </p:blipFill>
        <p:spPr>
          <a:xfrm>
            <a:off x="3148113" y="1064247"/>
            <a:ext cx="5995888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EEB20-7D21-D763-2459-6FA9FA0E845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39531" y="137160"/>
            <a:ext cx="2878338" cy="446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296C1-2485-D1E1-CFB9-503C5F59F80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42676"/>
          <a:stretch/>
        </p:blipFill>
        <p:spPr>
          <a:xfrm>
            <a:off x="6957094" y="2398805"/>
            <a:ext cx="2208059" cy="2232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8AF75CC-D53D-2F25-9B17-B28148C9DE23}"/>
              </a:ext>
            </a:extLst>
          </p:cNvPr>
          <p:cNvSpPr/>
          <p:nvPr/>
        </p:nvSpPr>
        <p:spPr>
          <a:xfrm>
            <a:off x="198474" y="2502918"/>
            <a:ext cx="972895" cy="31897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04E59-513C-D0EC-1B91-FB209B4B8D95}"/>
              </a:ext>
            </a:extLst>
          </p:cNvPr>
          <p:cNvCxnSpPr/>
          <p:nvPr/>
        </p:nvCxnSpPr>
        <p:spPr>
          <a:xfrm>
            <a:off x="1182627" y="2662406"/>
            <a:ext cx="71592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541ED11-3468-DF14-9FEE-8E7361AFF8ED}"/>
              </a:ext>
            </a:extLst>
          </p:cNvPr>
          <p:cNvSpPr/>
          <p:nvPr/>
        </p:nvSpPr>
        <p:spPr>
          <a:xfrm>
            <a:off x="1969187" y="2546171"/>
            <a:ext cx="972895" cy="31897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425243-69A4-80BA-A56E-3B60F0FC6761}"/>
              </a:ext>
            </a:extLst>
          </p:cNvPr>
          <p:cNvCxnSpPr>
            <a:cxnSpLocks/>
          </p:cNvCxnSpPr>
          <p:nvPr/>
        </p:nvCxnSpPr>
        <p:spPr>
          <a:xfrm>
            <a:off x="2953340" y="2705659"/>
            <a:ext cx="1947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5C5F25-6D9E-A10A-3D0C-F4E6CB8FB0C0}"/>
              </a:ext>
            </a:extLst>
          </p:cNvPr>
          <p:cNvSpPr/>
          <p:nvPr/>
        </p:nvSpPr>
        <p:spPr>
          <a:xfrm>
            <a:off x="3213669" y="2204484"/>
            <a:ext cx="1011294" cy="36726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08B47-B079-DD27-E53E-6A9C40312080}"/>
              </a:ext>
            </a:extLst>
          </p:cNvPr>
          <p:cNvCxnSpPr>
            <a:cxnSpLocks/>
          </p:cNvCxnSpPr>
          <p:nvPr/>
        </p:nvCxnSpPr>
        <p:spPr>
          <a:xfrm>
            <a:off x="4224963" y="2398805"/>
            <a:ext cx="10204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9D827F0-0E66-21D2-34F4-B4BFAA50DDDD}"/>
              </a:ext>
            </a:extLst>
          </p:cNvPr>
          <p:cNvSpPr/>
          <p:nvPr/>
        </p:nvSpPr>
        <p:spPr>
          <a:xfrm>
            <a:off x="5182786" y="3314521"/>
            <a:ext cx="1291714" cy="371431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AD3B58-FC3C-E0B7-2747-C2F3B6D215C1}"/>
              </a:ext>
            </a:extLst>
          </p:cNvPr>
          <p:cNvCxnSpPr>
            <a:cxnSpLocks/>
          </p:cNvCxnSpPr>
          <p:nvPr/>
        </p:nvCxnSpPr>
        <p:spPr>
          <a:xfrm>
            <a:off x="6474500" y="3495274"/>
            <a:ext cx="469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43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C260AA-1296-4B91-37C4-61B1F33D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105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EE210-46D8-E303-0D1F-EF91E6CF6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5" y="2227551"/>
            <a:ext cx="7734394" cy="2520000"/>
          </a:xfrm>
          <a:prstGeom prst="rect">
            <a:avLst/>
          </a:prstGeom>
        </p:spPr>
      </p:pic>
      <p:pic>
        <p:nvPicPr>
          <p:cNvPr id="12" name="Google Shape;514;p55">
            <a:extLst>
              <a:ext uri="{FF2B5EF4-FFF2-40B4-BE49-F238E27FC236}">
                <a16:creationId xmlns:a16="http://schemas.microsoft.com/office/drawing/2014/main" id="{BDECBFCC-196B-8768-2EDA-217FEE22B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515;p55">
            <a:extLst>
              <a:ext uri="{FF2B5EF4-FFF2-40B4-BE49-F238E27FC236}">
                <a16:creationId xmlns:a16="http://schemas.microsoft.com/office/drawing/2014/main" id="{2A970F02-99C3-4D3E-38D1-611091ECE6CE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4" name="Google Shape;516;p55">
              <a:extLst>
                <a:ext uri="{FF2B5EF4-FFF2-40B4-BE49-F238E27FC236}">
                  <a16:creationId xmlns:a16="http://schemas.microsoft.com/office/drawing/2014/main" id="{17992A40-A0F8-F11B-4AB8-40C05D57011D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17;p55">
              <a:extLst>
                <a:ext uri="{FF2B5EF4-FFF2-40B4-BE49-F238E27FC236}">
                  <a16:creationId xmlns:a16="http://schemas.microsoft.com/office/drawing/2014/main" id="{7C254E66-1DA7-9D47-36E9-8A86FD83B294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518;p55">
              <a:extLst>
                <a:ext uri="{FF2B5EF4-FFF2-40B4-BE49-F238E27FC236}">
                  <a16:creationId xmlns:a16="http://schemas.microsoft.com/office/drawing/2014/main" id="{5A9481B7-CD24-6459-B506-448AE62D69BD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7" name="Google Shape;519;p55">
                <a:extLst>
                  <a:ext uri="{FF2B5EF4-FFF2-40B4-BE49-F238E27FC236}">
                    <a16:creationId xmlns:a16="http://schemas.microsoft.com/office/drawing/2014/main" id="{984B6D0F-0189-747B-73D7-C5A4E17929D5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4" name="Google Shape;520;p55">
                  <a:hlinkClick r:id="rId6"/>
                  <a:extLst>
                    <a:ext uri="{FF2B5EF4-FFF2-40B4-BE49-F238E27FC236}">
                      <a16:creationId xmlns:a16="http://schemas.microsoft.com/office/drawing/2014/main" id="{5D89B3AA-99F8-FB0C-882D-9B13345B013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5" name="Google Shape;521;p55">
                  <a:extLst>
                    <a:ext uri="{FF2B5EF4-FFF2-40B4-BE49-F238E27FC236}">
                      <a16:creationId xmlns:a16="http://schemas.microsoft.com/office/drawing/2014/main" id="{4F826554-4F3E-6381-9986-CA6C05C2D514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522;p55">
                <a:extLst>
                  <a:ext uri="{FF2B5EF4-FFF2-40B4-BE49-F238E27FC236}">
                    <a16:creationId xmlns:a16="http://schemas.microsoft.com/office/drawing/2014/main" id="{0B6CCCB6-6327-7BED-266C-1E5657519C8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22" name="Google Shape;523;p55">
                  <a:hlinkClick r:id="rId9"/>
                  <a:extLst>
                    <a:ext uri="{FF2B5EF4-FFF2-40B4-BE49-F238E27FC236}">
                      <a16:creationId xmlns:a16="http://schemas.microsoft.com/office/drawing/2014/main" id="{76ECE818-8CEE-F590-2B69-0CB790F3C00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3" name="Google Shape;524;p55">
                  <a:extLst>
                    <a:ext uri="{FF2B5EF4-FFF2-40B4-BE49-F238E27FC236}">
                      <a16:creationId xmlns:a16="http://schemas.microsoft.com/office/drawing/2014/main" id="{57C294B6-2E79-4C22-260D-A011679FEC12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" name="Google Shape;525;p55">
                <a:extLst>
                  <a:ext uri="{FF2B5EF4-FFF2-40B4-BE49-F238E27FC236}">
                    <a16:creationId xmlns:a16="http://schemas.microsoft.com/office/drawing/2014/main" id="{7A7FA37A-3E5B-9EC9-1D89-73689764AD84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20" name="Google Shape;526;p55">
                  <a:hlinkClick r:id="rId11"/>
                  <a:extLst>
                    <a:ext uri="{FF2B5EF4-FFF2-40B4-BE49-F238E27FC236}">
                      <a16:creationId xmlns:a16="http://schemas.microsoft.com/office/drawing/2014/main" id="{FB312EC4-A3C7-B2D1-4361-EEFA1FB7B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1" name="Google Shape;527;p55">
                  <a:extLst>
                    <a:ext uri="{FF2B5EF4-FFF2-40B4-BE49-F238E27FC236}">
                      <a16:creationId xmlns:a16="http://schemas.microsoft.com/office/drawing/2014/main" id="{1989D6A8-5144-C954-7FC8-15337806DD60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9110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BB621-2BED-73B6-76E7-7810CBD5C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1682"/>
            <a:ext cx="9144000" cy="132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E3B64-18C2-5070-C39A-B54AAC230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8" y="2212835"/>
            <a:ext cx="6789358" cy="2520000"/>
          </a:xfrm>
          <a:prstGeom prst="rect">
            <a:avLst/>
          </a:prstGeom>
        </p:spPr>
      </p:pic>
      <p:pic>
        <p:nvPicPr>
          <p:cNvPr id="9" name="Google Shape;514;p55">
            <a:extLst>
              <a:ext uri="{FF2B5EF4-FFF2-40B4-BE49-F238E27FC236}">
                <a16:creationId xmlns:a16="http://schemas.microsoft.com/office/drawing/2014/main" id="{42074DBF-3E4F-0F12-C25E-46C84A7D2D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15;p55">
            <a:extLst>
              <a:ext uri="{FF2B5EF4-FFF2-40B4-BE49-F238E27FC236}">
                <a16:creationId xmlns:a16="http://schemas.microsoft.com/office/drawing/2014/main" id="{8D20170E-1E98-DCD8-4258-CE15965D3CFC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1" name="Google Shape;516;p55">
              <a:extLst>
                <a:ext uri="{FF2B5EF4-FFF2-40B4-BE49-F238E27FC236}">
                  <a16:creationId xmlns:a16="http://schemas.microsoft.com/office/drawing/2014/main" id="{66F4A581-1DC3-341A-D42E-61892A9263A3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7;p55">
              <a:extLst>
                <a:ext uri="{FF2B5EF4-FFF2-40B4-BE49-F238E27FC236}">
                  <a16:creationId xmlns:a16="http://schemas.microsoft.com/office/drawing/2014/main" id="{BFB40A9B-CE2C-94AF-5B56-145B1333B725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518;p55">
              <a:extLst>
                <a:ext uri="{FF2B5EF4-FFF2-40B4-BE49-F238E27FC236}">
                  <a16:creationId xmlns:a16="http://schemas.microsoft.com/office/drawing/2014/main" id="{FF06476D-0C8B-B4FE-4E56-F9AE85D6FBDC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4" name="Google Shape;519;p55">
                <a:extLst>
                  <a:ext uri="{FF2B5EF4-FFF2-40B4-BE49-F238E27FC236}">
                    <a16:creationId xmlns:a16="http://schemas.microsoft.com/office/drawing/2014/main" id="{087C5BD0-F7AD-481C-0568-BE9758E44960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1" name="Google Shape;520;p55">
                  <a:hlinkClick r:id="rId6"/>
                  <a:extLst>
                    <a:ext uri="{FF2B5EF4-FFF2-40B4-BE49-F238E27FC236}">
                      <a16:creationId xmlns:a16="http://schemas.microsoft.com/office/drawing/2014/main" id="{104A4AD8-0129-DB3F-0DD9-32E6D19D801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2" name="Google Shape;521;p55">
                  <a:extLst>
                    <a:ext uri="{FF2B5EF4-FFF2-40B4-BE49-F238E27FC236}">
                      <a16:creationId xmlns:a16="http://schemas.microsoft.com/office/drawing/2014/main" id="{3C4A038E-ED5B-2C2D-FD79-719BCC585C31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" name="Google Shape;522;p55">
                <a:extLst>
                  <a:ext uri="{FF2B5EF4-FFF2-40B4-BE49-F238E27FC236}">
                    <a16:creationId xmlns:a16="http://schemas.microsoft.com/office/drawing/2014/main" id="{135AEF9D-2F22-BC67-6C9E-8CAD193B4E5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19" name="Google Shape;523;p55">
                  <a:hlinkClick r:id="rId9"/>
                  <a:extLst>
                    <a:ext uri="{FF2B5EF4-FFF2-40B4-BE49-F238E27FC236}">
                      <a16:creationId xmlns:a16="http://schemas.microsoft.com/office/drawing/2014/main" id="{6ABBF47A-2D85-D655-4F99-2B89DBB76BC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0" name="Google Shape;524;p55">
                  <a:extLst>
                    <a:ext uri="{FF2B5EF4-FFF2-40B4-BE49-F238E27FC236}">
                      <a16:creationId xmlns:a16="http://schemas.microsoft.com/office/drawing/2014/main" id="{B3E07065-D60D-1B5B-39C5-92AC2B9C5117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9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525;p55">
                <a:extLst>
                  <a:ext uri="{FF2B5EF4-FFF2-40B4-BE49-F238E27FC236}">
                    <a16:creationId xmlns:a16="http://schemas.microsoft.com/office/drawing/2014/main" id="{A4ED5A80-A7C6-913E-8F3E-D24C1BC0FBC8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17" name="Google Shape;526;p55">
                  <a:hlinkClick r:id="rId11"/>
                  <a:extLst>
                    <a:ext uri="{FF2B5EF4-FFF2-40B4-BE49-F238E27FC236}">
                      <a16:creationId xmlns:a16="http://schemas.microsoft.com/office/drawing/2014/main" id="{0F0F5B70-FFE7-3FAC-7D50-BD0B93F7449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18" name="Google Shape;527;p55">
                  <a:extLst>
                    <a:ext uri="{FF2B5EF4-FFF2-40B4-BE49-F238E27FC236}">
                      <a16:creationId xmlns:a16="http://schemas.microsoft.com/office/drawing/2014/main" id="{CAC1907A-3C65-9BA4-B17C-9B39A682DD34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000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Papers</a:t>
            </a:r>
          </a:p>
        </p:txBody>
      </p:sp>
      <p:pic>
        <p:nvPicPr>
          <p:cNvPr id="9" name="Google Shape;514;p55">
            <a:extLst>
              <a:ext uri="{FF2B5EF4-FFF2-40B4-BE49-F238E27FC236}">
                <a16:creationId xmlns:a16="http://schemas.microsoft.com/office/drawing/2014/main" id="{42074DBF-3E4F-0F12-C25E-46C84A7D2D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15;p55">
            <a:extLst>
              <a:ext uri="{FF2B5EF4-FFF2-40B4-BE49-F238E27FC236}">
                <a16:creationId xmlns:a16="http://schemas.microsoft.com/office/drawing/2014/main" id="{8D20170E-1E98-DCD8-4258-CE15965D3CFC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1" name="Google Shape;516;p55">
              <a:extLst>
                <a:ext uri="{FF2B5EF4-FFF2-40B4-BE49-F238E27FC236}">
                  <a16:creationId xmlns:a16="http://schemas.microsoft.com/office/drawing/2014/main" id="{66F4A581-1DC3-341A-D42E-61892A9263A3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7;p55">
              <a:extLst>
                <a:ext uri="{FF2B5EF4-FFF2-40B4-BE49-F238E27FC236}">
                  <a16:creationId xmlns:a16="http://schemas.microsoft.com/office/drawing/2014/main" id="{BFB40A9B-CE2C-94AF-5B56-145B1333B725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518;p55">
              <a:extLst>
                <a:ext uri="{FF2B5EF4-FFF2-40B4-BE49-F238E27FC236}">
                  <a16:creationId xmlns:a16="http://schemas.microsoft.com/office/drawing/2014/main" id="{FF06476D-0C8B-B4FE-4E56-F9AE85D6FBDC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4" name="Google Shape;519;p55">
                <a:extLst>
                  <a:ext uri="{FF2B5EF4-FFF2-40B4-BE49-F238E27FC236}">
                    <a16:creationId xmlns:a16="http://schemas.microsoft.com/office/drawing/2014/main" id="{087C5BD0-F7AD-481C-0568-BE9758E44960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1" name="Google Shape;520;p55">
                  <a:hlinkClick r:id="rId4"/>
                  <a:extLst>
                    <a:ext uri="{FF2B5EF4-FFF2-40B4-BE49-F238E27FC236}">
                      <a16:creationId xmlns:a16="http://schemas.microsoft.com/office/drawing/2014/main" id="{104A4AD8-0129-DB3F-0DD9-32E6D19D801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2" name="Google Shape;521;p55">
                  <a:extLst>
                    <a:ext uri="{FF2B5EF4-FFF2-40B4-BE49-F238E27FC236}">
                      <a16:creationId xmlns:a16="http://schemas.microsoft.com/office/drawing/2014/main" id="{3C4A038E-ED5B-2C2D-FD79-719BCC585C31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6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" name="Google Shape;522;p55">
                <a:extLst>
                  <a:ext uri="{FF2B5EF4-FFF2-40B4-BE49-F238E27FC236}">
                    <a16:creationId xmlns:a16="http://schemas.microsoft.com/office/drawing/2014/main" id="{135AEF9D-2F22-BC67-6C9E-8CAD193B4E5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19" name="Google Shape;523;p55">
                  <a:hlinkClick r:id="rId7"/>
                  <a:extLst>
                    <a:ext uri="{FF2B5EF4-FFF2-40B4-BE49-F238E27FC236}">
                      <a16:creationId xmlns:a16="http://schemas.microsoft.com/office/drawing/2014/main" id="{6ABBF47A-2D85-D655-4F99-2B89DBB76BC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0" name="Google Shape;524;p55">
                  <a:extLst>
                    <a:ext uri="{FF2B5EF4-FFF2-40B4-BE49-F238E27FC236}">
                      <a16:creationId xmlns:a16="http://schemas.microsoft.com/office/drawing/2014/main" id="{B3E07065-D60D-1B5B-39C5-92AC2B9C5117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525;p55">
                <a:extLst>
                  <a:ext uri="{FF2B5EF4-FFF2-40B4-BE49-F238E27FC236}">
                    <a16:creationId xmlns:a16="http://schemas.microsoft.com/office/drawing/2014/main" id="{A4ED5A80-A7C6-913E-8F3E-D24C1BC0FBC8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17" name="Google Shape;526;p55">
                  <a:hlinkClick r:id="rId9"/>
                  <a:extLst>
                    <a:ext uri="{FF2B5EF4-FFF2-40B4-BE49-F238E27FC236}">
                      <a16:creationId xmlns:a16="http://schemas.microsoft.com/office/drawing/2014/main" id="{0F0F5B70-FFE7-3FAC-7D50-BD0B93F7449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18" name="Google Shape;527;p55">
                  <a:extLst>
                    <a:ext uri="{FF2B5EF4-FFF2-40B4-BE49-F238E27FC236}">
                      <a16:creationId xmlns:a16="http://schemas.microsoft.com/office/drawing/2014/main" id="{CAC1907A-3C65-9BA4-B17C-9B39A682DD34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A24A27D-42DB-1CB8-1C0A-F01046DB0308}"/>
              </a:ext>
            </a:extLst>
          </p:cNvPr>
          <p:cNvSpPr txBox="1"/>
          <p:nvPr/>
        </p:nvSpPr>
        <p:spPr>
          <a:xfrm>
            <a:off x="459131" y="1235536"/>
            <a:ext cx="83543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W. Ai, et al., “Electrochemical thermal-mechanical modelling of stress inhomogeneity in lithium-ion pouch cells,” Journal of The Electrochemical Society, vol. 167, no. 1, p. 013512, </a:t>
            </a:r>
            <a:r>
              <a:rPr lang="en-GB"/>
              <a:t>2020.</a:t>
            </a:r>
          </a:p>
          <a:p>
            <a:pPr marL="342900" indent="-342900">
              <a:buAutoNum type="arabicParenR"/>
            </a:pPr>
            <a:endParaRPr lang="en-GB"/>
          </a:p>
          <a:p>
            <a:pPr marL="342900" indent="-342900">
              <a:buAutoNum type="arabicParenR"/>
            </a:pPr>
            <a:r>
              <a:rPr lang="en-GB" dirty="0"/>
              <a:t>S. O’Kane, et al., “Lithium-ion battery degradation: how to model it,” Phys. Chem. Chem. Phys., vol.    24, pp. 7909–7922, 2022.</a:t>
            </a:r>
          </a:p>
        </p:txBody>
      </p:sp>
    </p:spTree>
    <p:extLst>
      <p:ext uri="{BB962C8B-B14F-4D97-AF65-F5344CB8AC3E}">
        <p14:creationId xmlns:p14="http://schemas.microsoft.com/office/powerpoint/2010/main" val="375401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979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Accessing support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7"/>
          <p:cNvSpPr txBox="1"/>
          <p:nvPr/>
        </p:nvSpPr>
        <p:spPr>
          <a:xfrm>
            <a:off x="582150" y="716509"/>
            <a:ext cx="7979700" cy="17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PyBaMM doesn’t do something you think it should?</a:t>
            </a: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Not sure how to use existing features or implement your own model?</a:t>
            </a: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Interested in commercial or academic collaboration?</a:t>
            </a:r>
            <a:endParaRPr sz="1600" b="1" i="0" u="none" strike="noStrike" cap="none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GB" sz="2600" b="1" i="0" u="none" strike="noStrike" cap="none">
                <a:solidFill>
                  <a:srgbClr val="FEA83A"/>
                </a:solidFill>
                <a:latin typeface="Calibri"/>
                <a:ea typeface="Calibri"/>
                <a:cs typeface="Calibri"/>
                <a:sym typeface="Calibri"/>
              </a:rPr>
              <a:t>Please get in touch!</a:t>
            </a:r>
            <a:endParaRPr sz="2600" b="1" i="0" u="none" strike="noStrike" cap="none">
              <a:solidFill>
                <a:srgbClr val="FEA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6" name="Google Shape;536;p7"/>
          <p:cNvGrpSpPr/>
          <p:nvPr/>
        </p:nvGrpSpPr>
        <p:grpSpPr>
          <a:xfrm>
            <a:off x="794126" y="2734419"/>
            <a:ext cx="7555762" cy="1902600"/>
            <a:chOff x="512488" y="3030750"/>
            <a:chExt cx="7555762" cy="1902600"/>
          </a:xfrm>
        </p:grpSpPr>
        <p:sp>
          <p:nvSpPr>
            <p:cNvPr id="537" name="Google Shape;537;p7"/>
            <p:cNvSpPr txBox="1"/>
            <p:nvPr/>
          </p:nvSpPr>
          <p:spPr>
            <a:xfrm>
              <a:off x="512488" y="3030750"/>
              <a:ext cx="2410800" cy="87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Get in touch on Slack or email</a:t>
              </a:r>
              <a:endPara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Use the #technical-questions channel, send a direct message, or send us an email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7"/>
            <p:cNvSpPr txBox="1"/>
            <p:nvPr/>
          </p:nvSpPr>
          <p:spPr>
            <a:xfrm>
              <a:off x="3146469" y="3030750"/>
              <a:ext cx="2510100" cy="69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an issue or discussion</a:t>
              </a:r>
              <a:endPara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 over to GitHub and post an issue or start a discussion 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9" name="Google Shape;539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20495" y="4229927"/>
              <a:ext cx="1690827" cy="69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7"/>
            <p:cNvSpPr txBox="1"/>
            <p:nvPr/>
          </p:nvSpPr>
          <p:spPr>
            <a:xfrm>
              <a:off x="5879750" y="3030750"/>
              <a:ext cx="2188500" cy="190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 Sessions</a:t>
              </a:r>
              <a:endParaRPr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1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One-on-one or group session to workshop your ideas, discuss implementation details and help with any issues </a:t>
              </a:r>
              <a:endParaRPr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41" name="Google Shape;541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71545" y="4125152"/>
              <a:ext cx="781919" cy="803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03524" y="4108226"/>
              <a:ext cx="1428749" cy="8036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3" name="Google Shape;543;p7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44" name="Google Shape;544;p7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6" name="Google Shape;546;p7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48" name="Google Shape;548;p7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49" name="Google Shape;549;p7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0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0" name="Google Shape;550;p7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51" name="Google Shape;551;p7">
                  <a:hlinkClick r:id="rId11"/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52" name="Google Shape;552;p7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3" name="Google Shape;553;p7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54" name="Google Shape;554;p7">
                  <a:hlinkClick r:id="rId13"/>
                </p:cNvPr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55" name="Google Shape;555;p7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5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>
                <a:latin typeface="Calibri"/>
                <a:ea typeface="Calibri"/>
                <a:cs typeface="Calibri"/>
                <a:sym typeface="Calibri"/>
              </a:rPr>
              <a:t>Further information – pybamm.org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226" y="3603047"/>
            <a:ext cx="656592" cy="369333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8"/>
          <p:cNvSpPr txBox="1"/>
          <p:nvPr/>
        </p:nvSpPr>
        <p:spPr>
          <a:xfrm>
            <a:off x="1441553" y="2654228"/>
            <a:ext cx="611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Follow us on twitter - @pybamm_ and @battbot_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"/>
          <p:cNvSpPr txBox="1"/>
          <p:nvPr/>
        </p:nvSpPr>
        <p:spPr>
          <a:xfrm>
            <a:off x="1441539" y="3118150"/>
            <a:ext cx="434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EA83A"/>
                </a:solidFill>
                <a:latin typeface="Calibri"/>
                <a:ea typeface="Calibri"/>
                <a:cs typeface="Calibri"/>
                <a:sym typeface="Calibri"/>
              </a:rPr>
              <a:t>Star us on GitHub - PyBaMM</a:t>
            </a:r>
            <a:endParaRPr sz="1800" b="1" i="0" u="none" strike="noStrike" cap="none">
              <a:solidFill>
                <a:srgbClr val="FEA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8"/>
          <p:cNvSpPr txBox="1"/>
          <p:nvPr/>
        </p:nvSpPr>
        <p:spPr>
          <a:xfrm>
            <a:off x="1441539" y="3581101"/>
            <a:ext cx="73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Join us on Slack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"/>
          <p:cNvSpPr txBox="1"/>
          <p:nvPr/>
        </p:nvSpPr>
        <p:spPr>
          <a:xfrm>
            <a:off x="1441539" y="4121733"/>
            <a:ext cx="66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rgbClr val="FEA83A"/>
                </a:solidFill>
                <a:latin typeface="Calibri"/>
                <a:ea typeface="Calibri"/>
                <a:cs typeface="Calibri"/>
                <a:sym typeface="Calibri"/>
              </a:rPr>
              <a:t>Try our online examples - colab.pybamm.org</a:t>
            </a:r>
            <a:endParaRPr sz="1800" b="1" i="0" u="none" strike="noStrike" cap="none">
              <a:solidFill>
                <a:srgbClr val="FEA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6" name="Google Shape;56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542" y="2649840"/>
            <a:ext cx="468521" cy="340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4401" y="3057342"/>
            <a:ext cx="478661" cy="478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4401" y="4066508"/>
            <a:ext cx="478661" cy="4786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9" name="Google Shape;569;p8"/>
          <p:cNvGrpSpPr/>
          <p:nvPr/>
        </p:nvGrpSpPr>
        <p:grpSpPr>
          <a:xfrm>
            <a:off x="474157" y="374067"/>
            <a:ext cx="8195682" cy="2228477"/>
            <a:chOff x="474157" y="374067"/>
            <a:chExt cx="8195682" cy="2228477"/>
          </a:xfrm>
        </p:grpSpPr>
        <p:pic>
          <p:nvPicPr>
            <p:cNvPr id="570" name="Google Shape;570;p8"/>
            <p:cNvPicPr preferRelativeResize="0"/>
            <p:nvPr/>
          </p:nvPicPr>
          <p:blipFill rotWithShape="1">
            <a:blip r:embed="rId7">
              <a:alphaModFix/>
            </a:blip>
            <a:srcRect t="21572" b="8011"/>
            <a:stretch/>
          </p:blipFill>
          <p:spPr>
            <a:xfrm>
              <a:off x="1071837" y="1081394"/>
              <a:ext cx="7128906" cy="1521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1" name="Google Shape;571;p8"/>
            <p:cNvPicPr preferRelativeResize="0"/>
            <p:nvPr/>
          </p:nvPicPr>
          <p:blipFill rotWithShape="1">
            <a:blip r:embed="rId7">
              <a:alphaModFix/>
            </a:blip>
            <a:srcRect b="87306"/>
            <a:stretch/>
          </p:blipFill>
          <p:spPr>
            <a:xfrm>
              <a:off x="474157" y="843501"/>
              <a:ext cx="8195682" cy="3152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2" name="Google Shape;572;p8"/>
            <p:cNvGrpSpPr/>
            <p:nvPr/>
          </p:nvGrpSpPr>
          <p:grpSpPr>
            <a:xfrm>
              <a:off x="5780412" y="374067"/>
              <a:ext cx="478884" cy="724158"/>
              <a:chOff x="6085212" y="426575"/>
              <a:chExt cx="478884" cy="724158"/>
            </a:xfrm>
          </p:grpSpPr>
          <p:sp>
            <p:nvSpPr>
              <p:cNvPr id="573" name="Google Shape;573;p8"/>
              <p:cNvSpPr/>
              <p:nvPr/>
            </p:nvSpPr>
            <p:spPr>
              <a:xfrm>
                <a:off x="6090350" y="955733"/>
                <a:ext cx="468600" cy="195000"/>
              </a:xfrm>
              <a:prstGeom prst="rect">
                <a:avLst/>
              </a:prstGeom>
              <a:noFill/>
              <a:ln w="25400" cap="flat" cmpd="sng">
                <a:solidFill>
                  <a:srgbClr val="BA7C2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74" name="Google Shape;574;p8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6085212" y="426575"/>
                <a:ext cx="478884" cy="47888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75" name="Google Shape;575;p8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76" name="Google Shape;576;p8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8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8" name="Google Shape;578;p8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79" name="Google Shape;579;p8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80" name="Google Shape;580;p8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81" name="Google Shape;581;p8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2" name="Google Shape;582;p8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83" name="Google Shape;583;p8">
                  <a:hlinkClick r:id="rId13"/>
                </p:cNvPr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84" name="Google Shape;584;p8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5" name="Google Shape;585;p8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86" name="Google Shape;586;p8">
                  <a:hlinkClick r:id="rId15"/>
                </p:cNvPr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87" name="Google Shape;587;p8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7619450" cy="3676125"/>
          </a:xfrm>
        </p:spPr>
        <p:txBody>
          <a:bodyPr/>
          <a:lstStyle/>
          <a:p>
            <a:r>
              <a:rPr lang="en-GB" sz="1600" dirty="0"/>
              <a:t>Plan:</a:t>
            </a:r>
            <a:br>
              <a:rPr lang="en-GB" sz="1600" dirty="0"/>
            </a:br>
            <a:r>
              <a:rPr lang="en-GB" sz="1600" dirty="0"/>
              <a:t>Parameters:</a:t>
            </a:r>
            <a:br>
              <a:rPr lang="en-GB" sz="1600" dirty="0"/>
            </a:br>
            <a:r>
              <a:rPr lang="en-GB" sz="1600" dirty="0"/>
              <a:t>Where to find parameters?</a:t>
            </a:r>
            <a:br>
              <a:rPr lang="en-GB" sz="1600" dirty="0"/>
            </a:br>
            <a:r>
              <a:rPr lang="en-GB" sz="1600" dirty="0"/>
              <a:t>How to change parameters?</a:t>
            </a:r>
            <a:br>
              <a:rPr lang="en-GB" sz="1600" dirty="0"/>
            </a:br>
            <a:r>
              <a:rPr lang="en-GB" sz="1600" dirty="0"/>
              <a:t>Examples? </a:t>
            </a:r>
            <a:br>
              <a:rPr lang="en-GB" sz="1600" dirty="0"/>
            </a:br>
            <a:r>
              <a:rPr lang="en-GB" sz="1600" dirty="0"/>
              <a:t>1) Changing whole parameter set</a:t>
            </a:r>
            <a:br>
              <a:rPr lang="en-GB" sz="1600" dirty="0"/>
            </a:br>
            <a:r>
              <a:rPr lang="en-GB" sz="1600" dirty="0"/>
              <a:t>2) Changing current example </a:t>
            </a:r>
            <a:br>
              <a:rPr lang="en-GB" sz="1600" dirty="0"/>
            </a:br>
            <a:r>
              <a:rPr lang="en-GB" sz="1600" dirty="0"/>
              <a:t>3) Model+ current change</a:t>
            </a:r>
            <a:br>
              <a:rPr lang="en-GB" sz="1600" dirty="0"/>
            </a:br>
            <a:r>
              <a:rPr lang="en-GB" sz="1600" dirty="0"/>
              <a:t>Sub-models :</a:t>
            </a:r>
            <a:br>
              <a:rPr lang="en-GB" sz="1600" dirty="0"/>
            </a:br>
            <a:r>
              <a:rPr lang="en-GB" sz="1600" dirty="0"/>
              <a:t>Where to find sub-models</a:t>
            </a:r>
            <a:br>
              <a:rPr lang="en-GB" sz="1600" dirty="0"/>
            </a:br>
            <a:r>
              <a:rPr lang="en-GB" sz="1600" dirty="0"/>
              <a:t>How to use them?</a:t>
            </a:r>
            <a:br>
              <a:rPr lang="en-GB" sz="1600" dirty="0"/>
            </a:br>
            <a:r>
              <a:rPr lang="en-GB" sz="1600" dirty="0"/>
              <a:t>Examples?</a:t>
            </a:r>
            <a:br>
              <a:rPr lang="en-GB" sz="1600" dirty="0"/>
            </a:br>
            <a:br>
              <a:rPr lang="en-GB" sz="1600" dirty="0"/>
            </a:br>
            <a:endParaRPr lang="en-GB" sz="1600" dirty="0"/>
          </a:p>
        </p:txBody>
      </p:sp>
      <p:pic>
        <p:nvPicPr>
          <p:cNvPr id="9" name="Google Shape;514;p55">
            <a:extLst>
              <a:ext uri="{FF2B5EF4-FFF2-40B4-BE49-F238E27FC236}">
                <a16:creationId xmlns:a16="http://schemas.microsoft.com/office/drawing/2014/main" id="{42074DBF-3E4F-0F12-C25E-46C84A7D2D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515;p55">
            <a:extLst>
              <a:ext uri="{FF2B5EF4-FFF2-40B4-BE49-F238E27FC236}">
                <a16:creationId xmlns:a16="http://schemas.microsoft.com/office/drawing/2014/main" id="{8D20170E-1E98-DCD8-4258-CE15965D3CFC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1" name="Google Shape;516;p55">
              <a:extLst>
                <a:ext uri="{FF2B5EF4-FFF2-40B4-BE49-F238E27FC236}">
                  <a16:creationId xmlns:a16="http://schemas.microsoft.com/office/drawing/2014/main" id="{66F4A581-1DC3-341A-D42E-61892A9263A3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17;p55">
              <a:extLst>
                <a:ext uri="{FF2B5EF4-FFF2-40B4-BE49-F238E27FC236}">
                  <a16:creationId xmlns:a16="http://schemas.microsoft.com/office/drawing/2014/main" id="{BFB40A9B-CE2C-94AF-5B56-145B1333B725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518;p55">
              <a:extLst>
                <a:ext uri="{FF2B5EF4-FFF2-40B4-BE49-F238E27FC236}">
                  <a16:creationId xmlns:a16="http://schemas.microsoft.com/office/drawing/2014/main" id="{FF06476D-0C8B-B4FE-4E56-F9AE85D6FBDC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4" name="Google Shape;519;p55">
                <a:extLst>
                  <a:ext uri="{FF2B5EF4-FFF2-40B4-BE49-F238E27FC236}">
                    <a16:creationId xmlns:a16="http://schemas.microsoft.com/office/drawing/2014/main" id="{087C5BD0-F7AD-481C-0568-BE9758E44960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1" name="Google Shape;520;p55">
                  <a:hlinkClick r:id="rId4"/>
                  <a:extLst>
                    <a:ext uri="{FF2B5EF4-FFF2-40B4-BE49-F238E27FC236}">
                      <a16:creationId xmlns:a16="http://schemas.microsoft.com/office/drawing/2014/main" id="{104A4AD8-0129-DB3F-0DD9-32E6D19D801F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2" name="Google Shape;521;p55">
                  <a:extLst>
                    <a:ext uri="{FF2B5EF4-FFF2-40B4-BE49-F238E27FC236}">
                      <a16:creationId xmlns:a16="http://schemas.microsoft.com/office/drawing/2014/main" id="{3C4A038E-ED5B-2C2D-FD79-719BCC585C31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6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" name="Google Shape;522;p55">
                <a:extLst>
                  <a:ext uri="{FF2B5EF4-FFF2-40B4-BE49-F238E27FC236}">
                    <a16:creationId xmlns:a16="http://schemas.microsoft.com/office/drawing/2014/main" id="{135AEF9D-2F22-BC67-6C9E-8CAD193B4E5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19" name="Google Shape;523;p55">
                  <a:hlinkClick r:id="rId7"/>
                  <a:extLst>
                    <a:ext uri="{FF2B5EF4-FFF2-40B4-BE49-F238E27FC236}">
                      <a16:creationId xmlns:a16="http://schemas.microsoft.com/office/drawing/2014/main" id="{6ABBF47A-2D85-D655-4F99-2B89DBB76BC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0" name="Google Shape;524;p55">
                  <a:extLst>
                    <a:ext uri="{FF2B5EF4-FFF2-40B4-BE49-F238E27FC236}">
                      <a16:creationId xmlns:a16="http://schemas.microsoft.com/office/drawing/2014/main" id="{B3E07065-D60D-1B5B-39C5-92AC2B9C5117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" name="Google Shape;525;p55">
                <a:extLst>
                  <a:ext uri="{FF2B5EF4-FFF2-40B4-BE49-F238E27FC236}">
                    <a16:creationId xmlns:a16="http://schemas.microsoft.com/office/drawing/2014/main" id="{A4ED5A80-A7C6-913E-8F3E-D24C1BC0FBC8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17" name="Google Shape;526;p55">
                  <a:hlinkClick r:id="rId9"/>
                  <a:extLst>
                    <a:ext uri="{FF2B5EF4-FFF2-40B4-BE49-F238E27FC236}">
                      <a16:creationId xmlns:a16="http://schemas.microsoft.com/office/drawing/2014/main" id="{0F0F5B70-FFE7-3FAC-7D50-BD0B93F7449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18" name="Google Shape;527;p55">
                  <a:extLst>
                    <a:ext uri="{FF2B5EF4-FFF2-40B4-BE49-F238E27FC236}">
                      <a16:creationId xmlns:a16="http://schemas.microsoft.com/office/drawing/2014/main" id="{CAC1907A-3C65-9BA4-B17C-9B39A682DD34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1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2469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5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16" name="Google Shape;516;p55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5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19" name="Google Shape;519;p55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20" name="Google Shape;520;p55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1" name="Google Shape;521;p55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55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23" name="Google Shape;523;p55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4" name="Google Shape;524;p55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55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26" name="Google Shape;526;p55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7" name="Google Shape;527;p55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DCC64D-5C0D-F18B-6E4B-EB3A6A37F5D8}"/>
              </a:ext>
            </a:extLst>
          </p:cNvPr>
          <p:cNvSpPr/>
          <p:nvPr/>
        </p:nvSpPr>
        <p:spPr>
          <a:xfrm>
            <a:off x="2720613" y="1626312"/>
            <a:ext cx="3158377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299091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9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5"/>
          <p:cNvGrpSpPr/>
          <p:nvPr/>
        </p:nvGrpSpPr>
        <p:grpSpPr>
          <a:xfrm>
            <a:off x="-44450" y="4862240"/>
            <a:ext cx="9188450" cy="281360"/>
            <a:chOff x="0" y="4771167"/>
            <a:chExt cx="9144000" cy="372433"/>
          </a:xfrm>
        </p:grpSpPr>
        <p:sp>
          <p:nvSpPr>
            <p:cNvPr id="516" name="Google Shape;516;p55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5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19" name="Google Shape;519;p55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20" name="Google Shape;520;p55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1" name="Google Shape;521;p55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55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23" name="Google Shape;523;p55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4" name="Google Shape;524;p55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55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26" name="Google Shape;526;p55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7" name="Google Shape;527;p55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425243-69A4-80BA-A56E-3B60F0FC6761}"/>
              </a:ext>
            </a:extLst>
          </p:cNvPr>
          <p:cNvCxnSpPr>
            <a:cxnSpLocks/>
          </p:cNvCxnSpPr>
          <p:nvPr/>
        </p:nvCxnSpPr>
        <p:spPr>
          <a:xfrm>
            <a:off x="7880312" y="3042209"/>
            <a:ext cx="1947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F3676C0-4697-87A8-8CD5-40A34210A4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899" y="826822"/>
            <a:ext cx="1996897" cy="373473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D327E9F6-BDE0-B215-D12F-ABAB98AA2023}"/>
              </a:ext>
            </a:extLst>
          </p:cNvPr>
          <p:cNvSpPr/>
          <p:nvPr/>
        </p:nvSpPr>
        <p:spPr>
          <a:xfrm>
            <a:off x="152880" y="1892548"/>
            <a:ext cx="972895" cy="31897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4181D-F05A-526A-6341-7F79B86D35F1}"/>
              </a:ext>
            </a:extLst>
          </p:cNvPr>
          <p:cNvCxnSpPr>
            <a:cxnSpLocks/>
          </p:cNvCxnSpPr>
          <p:nvPr/>
        </p:nvCxnSpPr>
        <p:spPr>
          <a:xfrm>
            <a:off x="1125775" y="2077002"/>
            <a:ext cx="56649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B24266B1-3B78-55DD-0F4E-96AF49A7F8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95728" y="712925"/>
            <a:ext cx="1397000" cy="34925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00A45FA-A31E-8961-6C3D-E2A98505E075}"/>
              </a:ext>
            </a:extLst>
          </p:cNvPr>
          <p:cNvSpPr/>
          <p:nvPr/>
        </p:nvSpPr>
        <p:spPr>
          <a:xfrm>
            <a:off x="1700821" y="1895860"/>
            <a:ext cx="1011294" cy="367266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 screenshot of a phone&#10;&#10;Description automatically generated">
            <a:extLst>
              <a:ext uri="{FF2B5EF4-FFF2-40B4-BE49-F238E27FC236}">
                <a16:creationId xmlns:a16="http://schemas.microsoft.com/office/drawing/2014/main" id="{648BAF64-B74F-EC31-4D19-365EB9891DD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92211" y="887918"/>
            <a:ext cx="1409700" cy="19177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39007C-308B-CE73-72E1-5917C6CF610E}"/>
              </a:ext>
            </a:extLst>
          </p:cNvPr>
          <p:cNvCxnSpPr>
            <a:cxnSpLocks/>
          </p:cNvCxnSpPr>
          <p:nvPr/>
        </p:nvCxnSpPr>
        <p:spPr>
          <a:xfrm>
            <a:off x="5883192" y="2077696"/>
            <a:ext cx="5894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1FAA593-F1A4-9DB9-090D-A1F3D28CF2B8}"/>
              </a:ext>
            </a:extLst>
          </p:cNvPr>
          <p:cNvSpPr/>
          <p:nvPr/>
        </p:nvSpPr>
        <p:spPr>
          <a:xfrm>
            <a:off x="3223981" y="1917514"/>
            <a:ext cx="972895" cy="31897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FB5C43-EDA2-0DAF-4513-46DD3CC4F62C}"/>
              </a:ext>
            </a:extLst>
          </p:cNvPr>
          <p:cNvCxnSpPr>
            <a:cxnSpLocks/>
          </p:cNvCxnSpPr>
          <p:nvPr/>
        </p:nvCxnSpPr>
        <p:spPr>
          <a:xfrm>
            <a:off x="2712115" y="2079493"/>
            <a:ext cx="469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72DF8736-8E5D-A0D0-9BA4-DF0389F9E4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05458" y="1010572"/>
            <a:ext cx="965200" cy="152400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C05F31-D61C-13E6-BC47-B2276A30A55B}"/>
              </a:ext>
            </a:extLst>
          </p:cNvPr>
          <p:cNvCxnSpPr>
            <a:cxnSpLocks/>
          </p:cNvCxnSpPr>
          <p:nvPr/>
        </p:nvCxnSpPr>
        <p:spPr>
          <a:xfrm>
            <a:off x="4196876" y="2077002"/>
            <a:ext cx="7028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135420D-F90F-F46B-11AF-300DF2DE7507}"/>
              </a:ext>
            </a:extLst>
          </p:cNvPr>
          <p:cNvSpPr/>
          <p:nvPr/>
        </p:nvSpPr>
        <p:spPr>
          <a:xfrm>
            <a:off x="4887942" y="1920004"/>
            <a:ext cx="972895" cy="318977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9" name="Picture 38" descr="A screenshot of a computer&#10;&#10;Description automatically generated">
            <a:extLst>
              <a:ext uri="{FF2B5EF4-FFF2-40B4-BE49-F238E27FC236}">
                <a16:creationId xmlns:a16="http://schemas.microsoft.com/office/drawing/2014/main" id="{B94A7A2C-2A3C-C9D6-A0F5-E97FCF05D6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50816" y="137160"/>
            <a:ext cx="1816100" cy="44831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27F92AA-D01C-5349-089E-F0515DEC302C}"/>
              </a:ext>
            </a:extLst>
          </p:cNvPr>
          <p:cNvSpPr txBox="1"/>
          <p:nvPr/>
        </p:nvSpPr>
        <p:spPr>
          <a:xfrm>
            <a:off x="1502419" y="4484806"/>
            <a:ext cx="5388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u="sng" dirty="0">
                <a:solidFill>
                  <a:srgbClr val="1C4587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Pybamm-team/PyBaMM</a:t>
            </a:r>
            <a:r>
              <a:rPr lang="en-GB" u="sng" dirty="0">
                <a:solidFill>
                  <a:srgbClr val="1C4587"/>
                </a:solidFill>
              </a:rPr>
              <a:t>/</a:t>
            </a:r>
            <a:r>
              <a:rPr lang="en-GB" u="sng" dirty="0">
                <a:solidFill>
                  <a:srgbClr val="1C4587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pybamm</a:t>
            </a:r>
            <a:r>
              <a:rPr lang="en-GB" u="sng" dirty="0">
                <a:solidFill>
                  <a:srgbClr val="1C4587"/>
                </a:solidFill>
              </a:rPr>
              <a:t>/</a:t>
            </a:r>
            <a:r>
              <a:rPr lang="en-GB" u="sng" dirty="0">
                <a:solidFill>
                  <a:srgbClr val="1C4587"/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input</a:t>
            </a:r>
            <a:r>
              <a:rPr lang="en-GB" u="sng" dirty="0">
                <a:solidFill>
                  <a:srgbClr val="1C4587"/>
                </a:solidFill>
              </a:rPr>
              <a:t>/</a:t>
            </a:r>
            <a:r>
              <a:rPr lang="en-GB" u="sng" dirty="0">
                <a:solidFill>
                  <a:srgbClr val="1C4587"/>
                </a:solidFill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parameters</a:t>
            </a:r>
            <a:r>
              <a:rPr lang="en-GB" u="sng" dirty="0">
                <a:solidFill>
                  <a:srgbClr val="1C4587"/>
                </a:solidFill>
              </a:rPr>
              <a:t>/lithium_ion</a:t>
            </a:r>
          </a:p>
          <a:p>
            <a:pPr algn="l"/>
            <a:endParaRPr lang="en-GB" dirty="0">
              <a:solidFill>
                <a:srgbClr val="1C45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1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31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0" y="137161"/>
            <a:ext cx="2651550" cy="368400"/>
          </a:xfrm>
        </p:spPr>
        <p:txBody>
          <a:bodyPr/>
          <a:lstStyle/>
          <a:p>
            <a:r>
              <a:rPr lang="en-GB" sz="1800" dirty="0"/>
              <a:t>Example 1</a:t>
            </a:r>
          </a:p>
        </p:txBody>
      </p:sp>
      <p:pic>
        <p:nvPicPr>
          <p:cNvPr id="12" name="Google Shape;514;p55">
            <a:extLst>
              <a:ext uri="{FF2B5EF4-FFF2-40B4-BE49-F238E27FC236}">
                <a16:creationId xmlns:a16="http://schemas.microsoft.com/office/drawing/2014/main" id="{BDECBFCC-196B-8768-2EDA-217FEE22BD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515;p55">
            <a:extLst>
              <a:ext uri="{FF2B5EF4-FFF2-40B4-BE49-F238E27FC236}">
                <a16:creationId xmlns:a16="http://schemas.microsoft.com/office/drawing/2014/main" id="{2A970F02-99C3-4D3E-38D1-611091ECE6CE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4" name="Google Shape;516;p55">
              <a:extLst>
                <a:ext uri="{FF2B5EF4-FFF2-40B4-BE49-F238E27FC236}">
                  <a16:creationId xmlns:a16="http://schemas.microsoft.com/office/drawing/2014/main" id="{17992A40-A0F8-F11B-4AB8-40C05D57011D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17;p55">
              <a:extLst>
                <a:ext uri="{FF2B5EF4-FFF2-40B4-BE49-F238E27FC236}">
                  <a16:creationId xmlns:a16="http://schemas.microsoft.com/office/drawing/2014/main" id="{7C254E66-1DA7-9D47-36E9-8A86FD83B294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518;p55">
              <a:extLst>
                <a:ext uri="{FF2B5EF4-FFF2-40B4-BE49-F238E27FC236}">
                  <a16:creationId xmlns:a16="http://schemas.microsoft.com/office/drawing/2014/main" id="{5A9481B7-CD24-6459-B506-448AE62D69BD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7" name="Google Shape;519;p55">
                <a:extLst>
                  <a:ext uri="{FF2B5EF4-FFF2-40B4-BE49-F238E27FC236}">
                    <a16:creationId xmlns:a16="http://schemas.microsoft.com/office/drawing/2014/main" id="{984B6D0F-0189-747B-73D7-C5A4E17929D5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4" name="Google Shape;520;p55">
                  <a:hlinkClick r:id="rId5"/>
                  <a:extLst>
                    <a:ext uri="{FF2B5EF4-FFF2-40B4-BE49-F238E27FC236}">
                      <a16:creationId xmlns:a16="http://schemas.microsoft.com/office/drawing/2014/main" id="{5D89B3AA-99F8-FB0C-882D-9B13345B013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5" name="Google Shape;521;p55">
                  <a:extLst>
                    <a:ext uri="{FF2B5EF4-FFF2-40B4-BE49-F238E27FC236}">
                      <a16:creationId xmlns:a16="http://schemas.microsoft.com/office/drawing/2014/main" id="{4F826554-4F3E-6381-9986-CA6C05C2D514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522;p55">
                <a:extLst>
                  <a:ext uri="{FF2B5EF4-FFF2-40B4-BE49-F238E27FC236}">
                    <a16:creationId xmlns:a16="http://schemas.microsoft.com/office/drawing/2014/main" id="{0B6CCCB6-6327-7BED-266C-1E5657519C8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22" name="Google Shape;523;p55">
                  <a:hlinkClick r:id="rId8"/>
                  <a:extLst>
                    <a:ext uri="{FF2B5EF4-FFF2-40B4-BE49-F238E27FC236}">
                      <a16:creationId xmlns:a16="http://schemas.microsoft.com/office/drawing/2014/main" id="{76ECE818-8CEE-F590-2B69-0CB790F3C00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3" name="Google Shape;524;p55">
                  <a:extLst>
                    <a:ext uri="{FF2B5EF4-FFF2-40B4-BE49-F238E27FC236}">
                      <a16:creationId xmlns:a16="http://schemas.microsoft.com/office/drawing/2014/main" id="{57C294B6-2E79-4C22-260D-A011679FEC12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" name="Google Shape;525;p55">
                <a:extLst>
                  <a:ext uri="{FF2B5EF4-FFF2-40B4-BE49-F238E27FC236}">
                    <a16:creationId xmlns:a16="http://schemas.microsoft.com/office/drawing/2014/main" id="{7A7FA37A-3E5B-9EC9-1D89-73689764AD84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20" name="Google Shape;526;p55">
                  <a:hlinkClick r:id="rId10"/>
                  <a:extLst>
                    <a:ext uri="{FF2B5EF4-FFF2-40B4-BE49-F238E27FC236}">
                      <a16:creationId xmlns:a16="http://schemas.microsoft.com/office/drawing/2014/main" id="{FB312EC4-A3C7-B2D1-4361-EEFA1FB7B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1" name="Google Shape;527;p55">
                  <a:extLst>
                    <a:ext uri="{FF2B5EF4-FFF2-40B4-BE49-F238E27FC236}">
                      <a16:creationId xmlns:a16="http://schemas.microsoft.com/office/drawing/2014/main" id="{1989D6A8-5144-C954-7FC8-15337806DD60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10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39586EB4-59B6-94E6-6D07-1716273B83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77901" y="1517470"/>
            <a:ext cx="6261100" cy="3098800"/>
          </a:xfrm>
          <a:prstGeom prst="rect">
            <a:avLst/>
          </a:prstGeom>
        </p:spPr>
      </p:pic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8245C25-74FB-ED11-0E42-8F30D142FE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500" y="548900"/>
            <a:ext cx="7772400" cy="102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0" y="137161"/>
            <a:ext cx="2651550" cy="368400"/>
          </a:xfrm>
        </p:spPr>
        <p:txBody>
          <a:bodyPr/>
          <a:lstStyle/>
          <a:p>
            <a:r>
              <a:rPr lang="en-GB" sz="1800" dirty="0"/>
              <a:t>Example 2</a:t>
            </a:r>
          </a:p>
        </p:txBody>
      </p:sp>
      <p:pic>
        <p:nvPicPr>
          <p:cNvPr id="12" name="Google Shape;514;p55">
            <a:extLst>
              <a:ext uri="{FF2B5EF4-FFF2-40B4-BE49-F238E27FC236}">
                <a16:creationId xmlns:a16="http://schemas.microsoft.com/office/drawing/2014/main" id="{BDECBFCC-196B-8768-2EDA-217FEE22BD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515;p55">
            <a:extLst>
              <a:ext uri="{FF2B5EF4-FFF2-40B4-BE49-F238E27FC236}">
                <a16:creationId xmlns:a16="http://schemas.microsoft.com/office/drawing/2014/main" id="{2A970F02-99C3-4D3E-38D1-611091ECE6CE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4" name="Google Shape;516;p55">
              <a:extLst>
                <a:ext uri="{FF2B5EF4-FFF2-40B4-BE49-F238E27FC236}">
                  <a16:creationId xmlns:a16="http://schemas.microsoft.com/office/drawing/2014/main" id="{17992A40-A0F8-F11B-4AB8-40C05D57011D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17;p55">
              <a:extLst>
                <a:ext uri="{FF2B5EF4-FFF2-40B4-BE49-F238E27FC236}">
                  <a16:creationId xmlns:a16="http://schemas.microsoft.com/office/drawing/2014/main" id="{7C254E66-1DA7-9D47-36E9-8A86FD83B294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518;p55">
              <a:extLst>
                <a:ext uri="{FF2B5EF4-FFF2-40B4-BE49-F238E27FC236}">
                  <a16:creationId xmlns:a16="http://schemas.microsoft.com/office/drawing/2014/main" id="{5A9481B7-CD24-6459-B506-448AE62D69BD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7" name="Google Shape;519;p55">
                <a:extLst>
                  <a:ext uri="{FF2B5EF4-FFF2-40B4-BE49-F238E27FC236}">
                    <a16:creationId xmlns:a16="http://schemas.microsoft.com/office/drawing/2014/main" id="{984B6D0F-0189-747B-73D7-C5A4E17929D5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4" name="Google Shape;520;p55">
                  <a:hlinkClick r:id="rId5"/>
                  <a:extLst>
                    <a:ext uri="{FF2B5EF4-FFF2-40B4-BE49-F238E27FC236}">
                      <a16:creationId xmlns:a16="http://schemas.microsoft.com/office/drawing/2014/main" id="{5D89B3AA-99F8-FB0C-882D-9B13345B013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5" name="Google Shape;521;p55">
                  <a:extLst>
                    <a:ext uri="{FF2B5EF4-FFF2-40B4-BE49-F238E27FC236}">
                      <a16:creationId xmlns:a16="http://schemas.microsoft.com/office/drawing/2014/main" id="{4F826554-4F3E-6381-9986-CA6C05C2D514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522;p55">
                <a:extLst>
                  <a:ext uri="{FF2B5EF4-FFF2-40B4-BE49-F238E27FC236}">
                    <a16:creationId xmlns:a16="http://schemas.microsoft.com/office/drawing/2014/main" id="{0B6CCCB6-6327-7BED-266C-1E5657519C8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22" name="Google Shape;523;p55">
                  <a:hlinkClick r:id="rId8"/>
                  <a:extLst>
                    <a:ext uri="{FF2B5EF4-FFF2-40B4-BE49-F238E27FC236}">
                      <a16:creationId xmlns:a16="http://schemas.microsoft.com/office/drawing/2014/main" id="{76ECE818-8CEE-F590-2B69-0CB790F3C00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3" name="Google Shape;524;p55">
                  <a:extLst>
                    <a:ext uri="{FF2B5EF4-FFF2-40B4-BE49-F238E27FC236}">
                      <a16:creationId xmlns:a16="http://schemas.microsoft.com/office/drawing/2014/main" id="{57C294B6-2E79-4C22-260D-A011679FEC12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" name="Google Shape;525;p55">
                <a:extLst>
                  <a:ext uri="{FF2B5EF4-FFF2-40B4-BE49-F238E27FC236}">
                    <a16:creationId xmlns:a16="http://schemas.microsoft.com/office/drawing/2014/main" id="{7A7FA37A-3E5B-9EC9-1D89-73689764AD84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20" name="Google Shape;526;p55">
                  <a:hlinkClick r:id="rId10"/>
                  <a:extLst>
                    <a:ext uri="{FF2B5EF4-FFF2-40B4-BE49-F238E27FC236}">
                      <a16:creationId xmlns:a16="http://schemas.microsoft.com/office/drawing/2014/main" id="{FB312EC4-A3C7-B2D1-4361-EEFA1FB7B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1" name="Google Shape;527;p55">
                  <a:extLst>
                    <a:ext uri="{FF2B5EF4-FFF2-40B4-BE49-F238E27FC236}">
                      <a16:creationId xmlns:a16="http://schemas.microsoft.com/office/drawing/2014/main" id="{1989D6A8-5144-C954-7FC8-15337806DD60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5CE54B5-6437-E0A7-BEFD-3A52D1539529}"/>
              </a:ext>
            </a:extLst>
          </p:cNvPr>
          <p:cNvSpPr txBox="1"/>
          <p:nvPr/>
        </p:nvSpPr>
        <p:spPr>
          <a:xfrm>
            <a:off x="2997200" y="330835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13549-8D6D-E8BC-541B-4EB8961E1A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709" y="625954"/>
            <a:ext cx="7772400" cy="463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265E0-B9C7-AA1E-412B-98C7FD3B71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709" y="1615509"/>
            <a:ext cx="7772400" cy="4565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D6984E-7FDB-A88B-E453-238AFDE9B8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709" y="1090682"/>
            <a:ext cx="7772400" cy="529040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E36CF56C-DB2C-2395-C8C4-E016EE8A9A8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8709" y="2191820"/>
            <a:ext cx="7772400" cy="12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5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3EED-5C2E-A44F-F7ED-63EE5927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50" y="137161"/>
            <a:ext cx="2651550" cy="368400"/>
          </a:xfrm>
        </p:spPr>
        <p:txBody>
          <a:bodyPr/>
          <a:lstStyle/>
          <a:p>
            <a:r>
              <a:rPr lang="en-GB" sz="1800" dirty="0"/>
              <a:t>Example 2</a:t>
            </a:r>
          </a:p>
        </p:txBody>
      </p:sp>
      <p:pic>
        <p:nvPicPr>
          <p:cNvPr id="12" name="Google Shape;514;p55">
            <a:extLst>
              <a:ext uri="{FF2B5EF4-FFF2-40B4-BE49-F238E27FC236}">
                <a16:creationId xmlns:a16="http://schemas.microsoft.com/office/drawing/2014/main" id="{BDECBFCC-196B-8768-2EDA-217FEE22BD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515;p55">
            <a:extLst>
              <a:ext uri="{FF2B5EF4-FFF2-40B4-BE49-F238E27FC236}">
                <a16:creationId xmlns:a16="http://schemas.microsoft.com/office/drawing/2014/main" id="{2A970F02-99C3-4D3E-38D1-611091ECE6CE}"/>
              </a:ext>
            </a:extLst>
          </p:cNvPr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14" name="Google Shape;516;p55">
              <a:extLst>
                <a:ext uri="{FF2B5EF4-FFF2-40B4-BE49-F238E27FC236}">
                  <a16:creationId xmlns:a16="http://schemas.microsoft.com/office/drawing/2014/main" id="{17992A40-A0F8-F11B-4AB8-40C05D57011D}"/>
                </a:ext>
              </a:extLst>
            </p:cNvPr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17;p55">
              <a:extLst>
                <a:ext uri="{FF2B5EF4-FFF2-40B4-BE49-F238E27FC236}">
                  <a16:creationId xmlns:a16="http://schemas.microsoft.com/office/drawing/2014/main" id="{7C254E66-1DA7-9D47-36E9-8A86FD83B294}"/>
                </a:ext>
              </a:extLst>
            </p:cNvPr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518;p55">
              <a:extLst>
                <a:ext uri="{FF2B5EF4-FFF2-40B4-BE49-F238E27FC236}">
                  <a16:creationId xmlns:a16="http://schemas.microsoft.com/office/drawing/2014/main" id="{5A9481B7-CD24-6459-B506-448AE62D69BD}"/>
                </a:ext>
              </a:extLst>
            </p:cNvPr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17" name="Google Shape;519;p55">
                <a:extLst>
                  <a:ext uri="{FF2B5EF4-FFF2-40B4-BE49-F238E27FC236}">
                    <a16:creationId xmlns:a16="http://schemas.microsoft.com/office/drawing/2014/main" id="{984B6D0F-0189-747B-73D7-C5A4E17929D5}"/>
                  </a:ext>
                </a:extLst>
              </p:cNvPr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24" name="Google Shape;520;p55">
                  <a:hlinkClick r:id="rId5"/>
                  <a:extLst>
                    <a:ext uri="{FF2B5EF4-FFF2-40B4-BE49-F238E27FC236}">
                      <a16:creationId xmlns:a16="http://schemas.microsoft.com/office/drawing/2014/main" id="{5D89B3AA-99F8-FB0C-882D-9B13345B013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5" name="Google Shape;521;p55">
                  <a:extLst>
                    <a:ext uri="{FF2B5EF4-FFF2-40B4-BE49-F238E27FC236}">
                      <a16:creationId xmlns:a16="http://schemas.microsoft.com/office/drawing/2014/main" id="{4F826554-4F3E-6381-9986-CA6C05C2D514}"/>
                    </a:ext>
                  </a:extLst>
                </p:cNvPr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" name="Google Shape;522;p55">
                <a:extLst>
                  <a:ext uri="{FF2B5EF4-FFF2-40B4-BE49-F238E27FC236}">
                    <a16:creationId xmlns:a16="http://schemas.microsoft.com/office/drawing/2014/main" id="{0B6CCCB6-6327-7BED-266C-1E5657519C85}"/>
                  </a:ext>
                </a:extLst>
              </p:cNvPr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22" name="Google Shape;523;p55">
                  <a:hlinkClick r:id="rId8"/>
                  <a:extLst>
                    <a:ext uri="{FF2B5EF4-FFF2-40B4-BE49-F238E27FC236}">
                      <a16:creationId xmlns:a16="http://schemas.microsoft.com/office/drawing/2014/main" id="{76ECE818-8CEE-F590-2B69-0CB790F3C00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3" name="Google Shape;524;p55">
                  <a:extLst>
                    <a:ext uri="{FF2B5EF4-FFF2-40B4-BE49-F238E27FC236}">
                      <a16:creationId xmlns:a16="http://schemas.microsoft.com/office/drawing/2014/main" id="{57C294B6-2E79-4C22-260D-A011679FEC12}"/>
                    </a:ext>
                  </a:extLst>
                </p:cNvPr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" name="Google Shape;525;p55">
                <a:extLst>
                  <a:ext uri="{FF2B5EF4-FFF2-40B4-BE49-F238E27FC236}">
                    <a16:creationId xmlns:a16="http://schemas.microsoft.com/office/drawing/2014/main" id="{7A7FA37A-3E5B-9EC9-1D89-73689764AD84}"/>
                  </a:ext>
                </a:extLst>
              </p:cNvPr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20" name="Google Shape;526;p55">
                  <a:hlinkClick r:id="rId10"/>
                  <a:extLst>
                    <a:ext uri="{FF2B5EF4-FFF2-40B4-BE49-F238E27FC236}">
                      <a16:creationId xmlns:a16="http://schemas.microsoft.com/office/drawing/2014/main" id="{FB312EC4-A3C7-B2D1-4361-EEFA1FB7B4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21" name="Google Shape;527;p55">
                  <a:extLst>
                    <a:ext uri="{FF2B5EF4-FFF2-40B4-BE49-F238E27FC236}">
                      <a16:creationId xmlns:a16="http://schemas.microsoft.com/office/drawing/2014/main" id="{1989D6A8-5144-C954-7FC8-15337806DD60}"/>
                    </a:ext>
                  </a:extLst>
                </p:cNvPr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5" name="Picture 4" descr="A diagram of different types of particles&#10;&#10;Description automatically generated with medium confidence">
            <a:extLst>
              <a:ext uri="{FF2B5EF4-FFF2-40B4-BE49-F238E27FC236}">
                <a16:creationId xmlns:a16="http://schemas.microsoft.com/office/drawing/2014/main" id="{07F7123F-6C60-E77B-8E54-D53A83961C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3291" y="690390"/>
            <a:ext cx="7772400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6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5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16" name="Google Shape;516;p55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5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19" name="Google Shape;519;p55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20" name="Google Shape;520;p55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1" name="Google Shape;521;p55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55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23" name="Google Shape;523;p55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4" name="Google Shape;524;p55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55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26" name="Google Shape;526;p55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7" name="Google Shape;527;p55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DCC64D-5C0D-F18B-6E4B-EB3A6A37F5D8}"/>
              </a:ext>
            </a:extLst>
          </p:cNvPr>
          <p:cNvSpPr/>
          <p:nvPr/>
        </p:nvSpPr>
        <p:spPr>
          <a:xfrm>
            <a:off x="2720613" y="1626312"/>
            <a:ext cx="3158377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Sub-models</a:t>
            </a:r>
          </a:p>
        </p:txBody>
      </p:sp>
    </p:spTree>
    <p:extLst>
      <p:ext uri="{BB962C8B-B14F-4D97-AF65-F5344CB8AC3E}">
        <p14:creationId xmlns:p14="http://schemas.microsoft.com/office/powerpoint/2010/main" val="25792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79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400" b="1" dirty="0"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4" name="Google Shape;51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760" y="137160"/>
            <a:ext cx="608475" cy="698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5" name="Google Shape;515;p55"/>
          <p:cNvGrpSpPr/>
          <p:nvPr/>
        </p:nvGrpSpPr>
        <p:grpSpPr>
          <a:xfrm>
            <a:off x="0" y="4771167"/>
            <a:ext cx="9144000" cy="372433"/>
            <a:chOff x="0" y="4771167"/>
            <a:chExt cx="9144000" cy="372433"/>
          </a:xfrm>
        </p:grpSpPr>
        <p:sp>
          <p:nvSpPr>
            <p:cNvPr id="516" name="Google Shape;516;p55"/>
            <p:cNvSpPr/>
            <p:nvPr/>
          </p:nvSpPr>
          <p:spPr>
            <a:xfrm>
              <a:off x="0" y="4775200"/>
              <a:ext cx="9144000" cy="368400"/>
            </a:xfrm>
            <a:prstGeom prst="rect">
              <a:avLst/>
            </a:prstGeom>
            <a:solidFill>
              <a:srgbClr val="FFD43B"/>
            </a:solidFill>
            <a:ln w="25400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5"/>
            <p:cNvSpPr txBox="1"/>
            <p:nvPr/>
          </p:nvSpPr>
          <p:spPr>
            <a:xfrm>
              <a:off x="284015" y="4771167"/>
              <a:ext cx="1811400" cy="368400"/>
            </a:xfrm>
            <a:prstGeom prst="rect">
              <a:avLst/>
            </a:prstGeom>
            <a:noFill/>
            <a:ln w="9525" cap="flat" cmpd="sng">
              <a:solidFill>
                <a:srgbClr val="FFD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GB" sz="1200" b="1" i="0" u="none" strike="noStrike" cap="none">
                  <a:solidFill>
                    <a:srgbClr val="00609C"/>
                  </a:solidFill>
                  <a:uFill>
                    <a:noFill/>
                  </a:u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The PyBaMM Team</a:t>
              </a:r>
              <a:endParaRPr sz="1200" b="1" i="0" u="none" strike="noStrike" cap="none">
                <a:solidFill>
                  <a:srgbClr val="00609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8" name="Google Shape;518;p55"/>
            <p:cNvGrpSpPr/>
            <p:nvPr/>
          </p:nvGrpSpPr>
          <p:grpSpPr>
            <a:xfrm>
              <a:off x="4636290" y="4771167"/>
              <a:ext cx="4321211" cy="368401"/>
              <a:chOff x="4636290" y="4767134"/>
              <a:chExt cx="4321211" cy="368401"/>
            </a:xfrm>
          </p:grpSpPr>
          <p:grpSp>
            <p:nvGrpSpPr>
              <p:cNvPr id="519" name="Google Shape;519;p55"/>
              <p:cNvGrpSpPr/>
              <p:nvPr/>
            </p:nvGrpSpPr>
            <p:grpSpPr>
              <a:xfrm>
                <a:off x="4636290" y="4767134"/>
                <a:ext cx="1242700" cy="368400"/>
                <a:chOff x="3385722" y="4775199"/>
                <a:chExt cx="1242700" cy="368400"/>
              </a:xfrm>
            </p:grpSpPr>
            <p:pic>
              <p:nvPicPr>
                <p:cNvPr id="520" name="Google Shape;520;p55">
                  <a:hlinkClick r:id="rId5"/>
                </p:cNvPr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385722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1" name="Google Shape;521;p55"/>
                <p:cNvSpPr txBox="1"/>
                <p:nvPr/>
              </p:nvSpPr>
              <p:spPr>
                <a:xfrm>
                  <a:off x="3619222" y="4775199"/>
                  <a:ext cx="1009200" cy="368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ts val="40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7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@pybamm_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2" name="Google Shape;522;p55"/>
              <p:cNvGrpSpPr/>
              <p:nvPr/>
            </p:nvGrpSpPr>
            <p:grpSpPr>
              <a:xfrm>
                <a:off x="6041125" y="4767134"/>
                <a:ext cx="1075150" cy="368400"/>
                <a:chOff x="5242410" y="4775199"/>
                <a:chExt cx="1075150" cy="368400"/>
              </a:xfrm>
            </p:grpSpPr>
            <p:pic>
              <p:nvPicPr>
                <p:cNvPr id="523" name="Google Shape;523;p55">
                  <a:hlinkClick r:id="rId8"/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>
                  <a:off x="5242410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4" name="Google Shape;524;p55"/>
                <p:cNvSpPr txBox="1"/>
                <p:nvPr/>
              </p:nvSpPr>
              <p:spPr>
                <a:xfrm>
                  <a:off x="5533060" y="4775199"/>
                  <a:ext cx="784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8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join Slack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5" name="Google Shape;525;p55"/>
              <p:cNvGrpSpPr/>
              <p:nvPr/>
            </p:nvGrpSpPr>
            <p:grpSpPr>
              <a:xfrm>
                <a:off x="7278500" y="4767135"/>
                <a:ext cx="1679001" cy="368400"/>
                <a:chOff x="6861788" y="4775200"/>
                <a:chExt cx="1679001" cy="368400"/>
              </a:xfrm>
            </p:grpSpPr>
            <p:pic>
              <p:nvPicPr>
                <p:cNvPr id="526" name="Google Shape;526;p55">
                  <a:hlinkClick r:id="rId10"/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6861788" y="4822571"/>
                  <a:ext cx="273556" cy="273556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pic>
            <p:sp>
              <p:nvSpPr>
                <p:cNvPr id="527" name="Google Shape;527;p55"/>
                <p:cNvSpPr txBox="1"/>
                <p:nvPr/>
              </p:nvSpPr>
              <p:spPr>
                <a:xfrm>
                  <a:off x="7222289" y="4775200"/>
                  <a:ext cx="1318500" cy="3684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FFD43B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200"/>
                    <a:buFont typeface="Arial"/>
                    <a:buNone/>
                  </a:pPr>
                  <a:r>
                    <a:rPr lang="en-GB" sz="1200" b="0" i="0" u="none" strike="noStrike" cap="none">
                      <a:solidFill>
                        <a:srgbClr val="00609C"/>
                      </a:solidFill>
                      <a:uFill>
                        <a:noFill/>
                      </a:uFill>
                      <a:latin typeface="Calibri"/>
                      <a:ea typeface="Calibri"/>
                      <a:cs typeface="Calibri"/>
                      <a:sym typeface="Calibri"/>
                      <a:hlinkClick r:id="rId12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www.pybamm.org</a:t>
                  </a:r>
                  <a:endParaRPr sz="1200" b="0" i="0" u="none" strike="noStrike" cap="none">
                    <a:solidFill>
                      <a:srgbClr val="00609C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36BB6D0-A3F2-0744-4A35-BCE7863BBA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181" y="475892"/>
            <a:ext cx="2829056" cy="7920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B17AB5C-F5D0-58D8-12E6-8B1F5A9D6655}"/>
              </a:ext>
            </a:extLst>
          </p:cNvPr>
          <p:cNvSpPr/>
          <p:nvPr/>
        </p:nvSpPr>
        <p:spPr>
          <a:xfrm>
            <a:off x="4474418" y="1159184"/>
            <a:ext cx="435428" cy="63825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97D83E-F821-3801-7974-3CD214401E66}"/>
              </a:ext>
            </a:extLst>
          </p:cNvPr>
          <p:cNvSpPr/>
          <p:nvPr/>
        </p:nvSpPr>
        <p:spPr>
          <a:xfrm>
            <a:off x="3877880" y="1838452"/>
            <a:ext cx="1628503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Models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9CDA924-7893-D347-DF03-9B4CB90939CF}"/>
              </a:ext>
            </a:extLst>
          </p:cNvPr>
          <p:cNvSpPr/>
          <p:nvPr/>
        </p:nvSpPr>
        <p:spPr>
          <a:xfrm>
            <a:off x="4474417" y="2409012"/>
            <a:ext cx="435428" cy="63339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5742BA-0D61-3714-23B4-1E34BC5E8B44}"/>
              </a:ext>
            </a:extLst>
          </p:cNvPr>
          <p:cNvCxnSpPr/>
          <p:nvPr/>
        </p:nvCxnSpPr>
        <p:spPr>
          <a:xfrm>
            <a:off x="1812131" y="3042408"/>
            <a:ext cx="28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ACABE76-4616-F065-99B4-BB94DE1F4CA4}"/>
              </a:ext>
            </a:extLst>
          </p:cNvPr>
          <p:cNvSpPr/>
          <p:nvPr/>
        </p:nvSpPr>
        <p:spPr>
          <a:xfrm>
            <a:off x="1709446" y="3041211"/>
            <a:ext cx="435428" cy="6792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DF5DDF-6305-EC38-FF23-C2D8AFC59B27}"/>
              </a:ext>
            </a:extLst>
          </p:cNvPr>
          <p:cNvSpPr/>
          <p:nvPr/>
        </p:nvSpPr>
        <p:spPr>
          <a:xfrm>
            <a:off x="303537" y="3774881"/>
            <a:ext cx="3158377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Full Battery Models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BE8EBC-AA37-2236-9E01-3014ACEE42AB}"/>
              </a:ext>
            </a:extLst>
          </p:cNvPr>
          <p:cNvCxnSpPr/>
          <p:nvPr/>
        </p:nvCxnSpPr>
        <p:spPr>
          <a:xfrm>
            <a:off x="4692131" y="3041211"/>
            <a:ext cx="288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ABBE2EA-C218-7C45-E073-63209EC1C02B}"/>
              </a:ext>
            </a:extLst>
          </p:cNvPr>
          <p:cNvSpPr/>
          <p:nvPr/>
        </p:nvSpPr>
        <p:spPr>
          <a:xfrm>
            <a:off x="7239388" y="3046418"/>
            <a:ext cx="435428" cy="6792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4DCC64D-5C0D-F18B-6E4B-EB3A6A37F5D8}"/>
              </a:ext>
            </a:extLst>
          </p:cNvPr>
          <p:cNvSpPr/>
          <p:nvPr/>
        </p:nvSpPr>
        <p:spPr>
          <a:xfrm>
            <a:off x="5723300" y="3761135"/>
            <a:ext cx="3158377" cy="5312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Sub-models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76AE8-547A-5F6D-3697-B5678F78B8C3}"/>
              </a:ext>
            </a:extLst>
          </p:cNvPr>
          <p:cNvSpPr/>
          <p:nvPr/>
        </p:nvSpPr>
        <p:spPr>
          <a:xfrm>
            <a:off x="1414410" y="4393211"/>
            <a:ext cx="1811400" cy="2821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DFN, SPM, </a:t>
            </a:r>
            <a:r>
              <a:rPr lang="en-GB" dirty="0" err="1">
                <a:solidFill>
                  <a:schemeClr val="tx1"/>
                </a:solidFill>
              </a:rPr>
              <a:t>SPMe</a:t>
            </a:r>
            <a:r>
              <a:rPr lang="en-GB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9E8FC0-B83D-3A1F-C7F8-DA1E95C7D3BE}"/>
              </a:ext>
            </a:extLst>
          </p:cNvPr>
          <p:cNvSpPr/>
          <p:nvPr/>
        </p:nvSpPr>
        <p:spPr>
          <a:xfrm>
            <a:off x="6830182" y="4351262"/>
            <a:ext cx="1938389" cy="368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Particle Mechanics, Thermal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3166180-4735-142E-33CF-696EF4C8C0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281" y="1010244"/>
            <a:ext cx="2553643" cy="1872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3FC01CF-8B2B-02AD-649B-FB05C3AA50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44000" y="1586555"/>
            <a:ext cx="3600000" cy="925111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381F4A-4EAC-80DE-B0A0-2C984F4009E9}"/>
              </a:ext>
            </a:extLst>
          </p:cNvPr>
          <p:cNvCxnSpPr>
            <a:cxnSpLocks/>
          </p:cNvCxnSpPr>
          <p:nvPr/>
        </p:nvCxnSpPr>
        <p:spPr>
          <a:xfrm>
            <a:off x="3495455" y="4075127"/>
            <a:ext cx="2153089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0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1" grpId="0" animBg="1"/>
      <p:bldP spid="22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459e2e5e-59d0-40b8-99ab-77e2cbf4e8e3" xsi:nil="true"/>
    <Teams_Channel_Section_Location xmlns="459e2e5e-59d0-40b8-99ab-77e2cbf4e8e3" xsi:nil="true"/>
    <Invited_Members xmlns="459e2e5e-59d0-40b8-99ab-77e2cbf4e8e3" xsi:nil="true"/>
    <Is_Collaboration_Space_Locked xmlns="459e2e5e-59d0-40b8-99ab-77e2cbf4e8e3" xsi:nil="true"/>
    <CultureName xmlns="459e2e5e-59d0-40b8-99ab-77e2cbf4e8e3" xsi:nil="true"/>
    <Leaders xmlns="459e2e5e-59d0-40b8-99ab-77e2cbf4e8e3">
      <UserInfo>
        <DisplayName/>
        <AccountId xsi:nil="true"/>
        <AccountType/>
      </UserInfo>
    </Leaders>
    <Distribution_Groups xmlns="459e2e5e-59d0-40b8-99ab-77e2cbf4e8e3" xsi:nil="true"/>
    <lcf76f155ced4ddcb4097134ff3c332f xmlns="459e2e5e-59d0-40b8-99ab-77e2cbf4e8e3">
      <Terms xmlns="http://schemas.microsoft.com/office/infopath/2007/PartnerControls"/>
    </lcf76f155ced4ddcb4097134ff3c332f>
    <Self_Registration_Enabled xmlns="459e2e5e-59d0-40b8-99ab-77e2cbf4e8e3" xsi:nil="true"/>
    <Invited_Leaders xmlns="459e2e5e-59d0-40b8-99ab-77e2cbf4e8e3" xsi:nil="true"/>
    <Math_Settings xmlns="459e2e5e-59d0-40b8-99ab-77e2cbf4e8e3" xsi:nil="true"/>
    <Member_Groups xmlns="459e2e5e-59d0-40b8-99ab-77e2cbf4e8e3">
      <UserInfo>
        <DisplayName/>
        <AccountId xsi:nil="true"/>
        <AccountType/>
      </UserInfo>
    </Member_Groups>
    <AppVersion xmlns="459e2e5e-59d0-40b8-99ab-77e2cbf4e8e3" xsi:nil="true"/>
    <TeamsChannelId xmlns="459e2e5e-59d0-40b8-99ab-77e2cbf4e8e3" xsi:nil="true"/>
    <NotebookType xmlns="459e2e5e-59d0-40b8-99ab-77e2cbf4e8e3" xsi:nil="true"/>
    <FolderType xmlns="459e2e5e-59d0-40b8-99ab-77e2cbf4e8e3" xsi:nil="true"/>
    <Templates xmlns="459e2e5e-59d0-40b8-99ab-77e2cbf4e8e3" xsi:nil="true"/>
    <Members xmlns="459e2e5e-59d0-40b8-99ab-77e2cbf4e8e3">
      <UserInfo>
        <DisplayName/>
        <AccountId xsi:nil="true"/>
        <AccountType/>
      </UserInfo>
    </Members>
    <IsNotebookLocked xmlns="459e2e5e-59d0-40b8-99ab-77e2cbf4e8e3" xsi:nil="true"/>
    <LMS_Mappings xmlns="459e2e5e-59d0-40b8-99ab-77e2cbf4e8e3" xsi:nil="true"/>
    <Owner xmlns="459e2e5e-59d0-40b8-99ab-77e2cbf4e8e3">
      <UserInfo>
        <DisplayName/>
        <AccountId xsi:nil="true"/>
        <AccountType/>
      </UserInfo>
    </Owner>
    <Has_Leaders_Only_SectionGroup xmlns="459e2e5e-59d0-40b8-99ab-77e2cbf4e8e3" xsi:nil="true"/>
    <TaxCatchAll xmlns="bb80e634-9fa8-427d-898c-42a1f63a078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2656A422E11F4CB7271A70685B1A02" ma:contentTypeVersion="38" ma:contentTypeDescription="Create a new document." ma:contentTypeScope="" ma:versionID="e21617dba7e5d46125abcf6391d53f00">
  <xsd:schema xmlns:xsd="http://www.w3.org/2001/XMLSchema" xmlns:xs="http://www.w3.org/2001/XMLSchema" xmlns:p="http://schemas.microsoft.com/office/2006/metadata/properties" xmlns:ns2="459e2e5e-59d0-40b8-99ab-77e2cbf4e8e3" xmlns:ns3="bb80e634-9fa8-427d-898c-42a1f63a0789" targetNamespace="http://schemas.microsoft.com/office/2006/metadata/properties" ma:root="true" ma:fieldsID="8acfdec1c1a9af6cff0064fdf0b1e2a2" ns2:_="" ns3:_="">
    <xsd:import namespace="459e2e5e-59d0-40b8-99ab-77e2cbf4e8e3"/>
    <xsd:import namespace="bb80e634-9fa8-427d-898c-42a1f63a07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Location" minOccurs="0"/>
                <xsd:element ref="ns2:Distribution_Groups" minOccurs="0"/>
                <xsd:element ref="ns2:LMS_Mappin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Teams_Channel_Section_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e2e5e-59d0-40b8-99ab-77e2cbf4e8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CultureName" ma:index="14" nillable="true" ma:displayName="Culture Name" ma:internalName="CultureName">
      <xsd:simpleType>
        <xsd:restriction base="dms:Text"/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msChannelId" ma:index="16" nillable="true" ma:displayName="Teams Channel Id" ma:internalName="TeamsChannelId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8" nillable="true" ma:displayName="Math Settings" ma:internalName="Math_Settings">
      <xsd:simpleType>
        <xsd:restriction base="dms:Text"/>
      </xsd:simple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21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22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23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Leaders" ma:index="24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5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7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Location" ma:index="30" nillable="true" ma:displayName="Location" ma:internalName="MediaServiceLocation" ma:readOnly="true">
      <xsd:simpleType>
        <xsd:restriction base="dms:Text"/>
      </xsd:simpleType>
    </xsd:element>
    <xsd:element name="Distribution_Groups" ma:index="31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2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3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3" nillable="true" ma:taxonomy="true" ma:internalName="lcf76f155ced4ddcb4097134ff3c332f" ma:taxonomyFieldName="MediaServiceImageTags" ma:displayName="Image Tags" ma:readOnly="false" ma:fieldId="{5cf76f15-5ced-4ddc-b409-7134ff3c332f}" ma:taxonomyMulti="true" ma:sspId="74661dae-d6df-48fc-a54e-a577d2899e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80e634-9fa8-427d-898c-42a1f63a0789" elementFormDefault="qualified">
    <xsd:import namespace="http://schemas.microsoft.com/office/2006/documentManagement/types"/>
    <xsd:import namespace="http://schemas.microsoft.com/office/infopath/2007/PartnerControls"/>
    <xsd:element name="SharedWithUsers" ma:index="3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44" nillable="true" ma:displayName="Taxonomy Catch All Column" ma:hidden="true" ma:list="{9c40440f-a264-46c0-b6b1-4b5f5d28cbee}" ma:internalName="TaxCatchAll" ma:showField="CatchAllData" ma:web="bb80e634-9fa8-427d-898c-42a1f63a07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03E162-0148-46D0-A072-CFFACE3D47DE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bb80e634-9fa8-427d-898c-42a1f63a0789"/>
    <ds:schemaRef ds:uri="http://www.w3.org/XML/1998/namespace"/>
    <ds:schemaRef ds:uri="459e2e5e-59d0-40b8-99ab-77e2cbf4e8e3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3AA97E-C3C9-414C-B359-10E6FFA8CA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0E7F4A-A902-4FCA-BE20-D52AE1022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9e2e5e-59d0-40b8-99ab-77e2cbf4e8e3"/>
    <ds:schemaRef ds:uri="bb80e634-9fa8-427d-898c-42a1f63a07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509</Words>
  <Application>Microsoft Macintosh PowerPoint</Application>
  <PresentationFormat>On-screen Show (16:9)</PresentationFormat>
  <Paragraphs>101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Python Battery Mathematical Modelling</vt:lpstr>
      <vt:lpstr>Plan: Parameters: Where to find parameters? How to change parameters? Examples?  1) Changing whole parameter set 2) Changing current example  3) Model+ current change Sub-models : Where to find sub-models How to use them? Examples?  </vt:lpstr>
      <vt:lpstr>PowerPoint Presentation</vt:lpstr>
      <vt:lpstr>Parameters</vt:lpstr>
      <vt:lpstr>Example 1</vt:lpstr>
      <vt:lpstr>Example 2</vt:lpstr>
      <vt:lpstr>Example 2</vt:lpstr>
      <vt:lpstr>PowerPoint Presentation</vt:lpstr>
      <vt:lpstr>Structure</vt:lpstr>
      <vt:lpstr>Sub-models</vt:lpstr>
      <vt:lpstr>Example 1</vt:lpstr>
      <vt:lpstr>Example 2</vt:lpstr>
      <vt:lpstr>Reference Papers</vt:lpstr>
      <vt:lpstr>Accessing support</vt:lpstr>
      <vt:lpstr>Further information – pybamm.org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Battery Mathematical Modelling</dc:title>
  <dc:creator>Robert Timms</dc:creator>
  <cp:lastModifiedBy>Smita Sahu</cp:lastModifiedBy>
  <cp:revision>34</cp:revision>
  <dcterms:modified xsi:type="dcterms:W3CDTF">2023-09-04T10:07:27Z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0x010100042656A422E11F4CB7271A70685B1A02</vt:lpwstr>
  </property>
  <property fmtid="{D5CDD505-2E9C-101B-9397-08002B2CF9AE}" pid="3" name="MediaServiceImageTags">
    <vt:lpwstr/>
  </property>
</Properties>
</file>