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57" r:id="rId4"/>
    <p:sldId id="265" r:id="rId5"/>
    <p:sldId id="258" r:id="rId6"/>
    <p:sldId id="264" r:id="rId7"/>
    <p:sldId id="260" r:id="rId8"/>
    <p:sldId id="261" r:id="rId9"/>
    <p:sldId id="263"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203"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85" y="194186"/>
            <a:ext cx="8229600" cy="541996"/>
          </a:xfrm>
        </p:spPr>
        <p:txBody>
          <a:bodyPr>
            <a:normAutofit/>
          </a:bodyPr>
          <a:lstStyle/>
          <a:p>
            <a:r>
              <a:rPr lang="en-IN" sz="2700" b="1" dirty="0"/>
              <a:t>Data Findings</a:t>
            </a:r>
            <a:endParaRPr sz="2700" b="1" dirty="0"/>
          </a:p>
        </p:txBody>
      </p:sp>
      <p:sp>
        <p:nvSpPr>
          <p:cNvPr id="3" name="Content Placeholder 2"/>
          <p:cNvSpPr>
            <a:spLocks noGrp="1"/>
          </p:cNvSpPr>
          <p:nvPr>
            <p:ph idx="1"/>
          </p:nvPr>
        </p:nvSpPr>
        <p:spPr>
          <a:xfrm>
            <a:off x="457200" y="862642"/>
            <a:ext cx="8229600" cy="5842958"/>
          </a:xfrm>
        </p:spPr>
        <p:txBody>
          <a:bodyPr>
            <a:noAutofit/>
          </a:bodyPr>
          <a:lstStyle/>
          <a:p>
            <a:pPr marL="342900" lvl="0" indent="-342900">
              <a:lnSpc>
                <a:spcPct val="107000"/>
              </a:lnSpc>
              <a:spcAft>
                <a:spcPts val="800"/>
              </a:spcAft>
              <a:buFont typeface="+mj-lt"/>
              <a:buAutoNum type="arabicPeriod"/>
              <a:tabLst>
                <a:tab pos="457200" algn="l"/>
              </a:tabLst>
            </a:pPr>
            <a:r>
              <a:rPr lang="en-IN" sz="1400" b="1" kern="0" dirty="0">
                <a:solidFill>
                  <a:srgbClr val="0D0D0D"/>
                </a:solidFill>
                <a:effectLst/>
                <a:highlight>
                  <a:srgbClr val="FFFFFF"/>
                </a:highlight>
                <a:ea typeface="Times New Roman" panose="02020603050405020304" pitchFamily="18" charset="0"/>
                <a:cs typeface="Times New Roman" panose="02020603050405020304" pitchFamily="18" charset="0"/>
              </a:rPr>
              <a:t>Entities:</a:t>
            </a:r>
            <a:endParaRPr lang="en-IN" sz="1400" kern="100" dirty="0">
              <a:solidFill>
                <a:srgbClr val="0D0D0D"/>
              </a:solidFill>
              <a:effectLst/>
              <a:highlight>
                <a:srgbClr val="FFFFFF"/>
              </a:highligh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b="1" kern="0" dirty="0">
                <a:solidFill>
                  <a:srgbClr val="0D0D0D"/>
                </a:solidFill>
                <a:effectLst/>
                <a:highlight>
                  <a:srgbClr val="FFFFFF"/>
                </a:highlight>
                <a:ea typeface="Times New Roman" panose="02020603050405020304" pitchFamily="18" charset="0"/>
                <a:cs typeface="Times New Roman" panose="02020603050405020304" pitchFamily="18" charset="0"/>
              </a:rPr>
              <a:t>Customer</a:t>
            </a:r>
            <a:endParaRPr lang="en-IN" sz="1400" kern="100" dirty="0">
              <a:solidFill>
                <a:srgbClr val="0D0D0D"/>
              </a:solidFill>
              <a:effectLst/>
              <a:highlight>
                <a:srgbClr val="FFFFFF"/>
              </a:highligh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b="1" kern="0" dirty="0">
                <a:solidFill>
                  <a:srgbClr val="0D0D0D"/>
                </a:solidFill>
                <a:effectLst/>
                <a:highlight>
                  <a:srgbClr val="FFFFFF"/>
                </a:highlight>
                <a:ea typeface="Times New Roman" panose="02020603050405020304" pitchFamily="18" charset="0"/>
                <a:cs typeface="Times New Roman" panose="02020603050405020304" pitchFamily="18" charset="0"/>
              </a:rPr>
              <a:t>Order</a:t>
            </a:r>
            <a:endParaRPr lang="en-IN" sz="1400" kern="100" dirty="0">
              <a:solidFill>
                <a:srgbClr val="0D0D0D"/>
              </a:solidFill>
              <a:effectLst/>
              <a:highlight>
                <a:srgbClr val="FFFFFF"/>
              </a:highligh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b="1" kern="0" dirty="0">
                <a:solidFill>
                  <a:srgbClr val="0D0D0D"/>
                </a:solidFill>
                <a:effectLst/>
                <a:highlight>
                  <a:srgbClr val="FFFFFF"/>
                </a:highlight>
                <a:ea typeface="Times New Roman" panose="02020603050405020304" pitchFamily="18" charset="0"/>
                <a:cs typeface="Times New Roman" panose="02020603050405020304" pitchFamily="18" charset="0"/>
              </a:rPr>
              <a:t>Shipping</a:t>
            </a:r>
            <a:endParaRPr lang="en-IN" sz="1400" kern="100" dirty="0">
              <a:effectLst/>
              <a:highlight>
                <a:srgbClr val="FFFFFF"/>
              </a:highligh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2"/>
            </a:pPr>
            <a:r>
              <a:rPr lang="en-IN" sz="1400" b="1" kern="0" dirty="0">
                <a:solidFill>
                  <a:srgbClr val="0D0D0D"/>
                </a:solidFill>
                <a:effectLst/>
                <a:highlight>
                  <a:srgbClr val="FFFFFF"/>
                </a:highlight>
                <a:ea typeface="Times New Roman" panose="02020603050405020304" pitchFamily="18" charset="0"/>
                <a:cs typeface="Times New Roman" panose="02020603050405020304" pitchFamily="18" charset="0"/>
              </a:rPr>
              <a:t>Customer Data Attributes(250 rows)</a:t>
            </a:r>
            <a:endParaRPr lang="en-IN" sz="1400" kern="100" dirty="0">
              <a:effectLst/>
              <a:highlight>
                <a:srgbClr val="FFFFFF"/>
              </a:highligh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b="1" kern="0" dirty="0" err="1">
                <a:solidFill>
                  <a:srgbClr val="0D0D0D"/>
                </a:solidFill>
                <a:effectLst/>
                <a:highlight>
                  <a:srgbClr val="FFFFFF"/>
                </a:highlight>
                <a:ea typeface="Times New Roman" panose="02020603050405020304" pitchFamily="18" charset="0"/>
                <a:cs typeface="Times New Roman" panose="02020603050405020304" pitchFamily="18" charset="0"/>
              </a:rPr>
              <a:t>Customer_ID</a:t>
            </a:r>
            <a:r>
              <a:rPr lang="en-IN" sz="1400"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sz="1400" kern="0" dirty="0">
                <a:solidFill>
                  <a:srgbClr val="0D0D0D"/>
                </a:solidFill>
                <a:effectLst/>
                <a:highlight>
                  <a:srgbClr val="FFFFFF"/>
                </a:highlight>
                <a:ea typeface="Times New Roman" panose="02020603050405020304" pitchFamily="18" charset="0"/>
                <a:cs typeface="Times New Roman" panose="02020603050405020304" pitchFamily="18" charset="0"/>
              </a:rPr>
              <a:t>A unique identifier for each customer. (Primary Key)</a:t>
            </a:r>
          </a:p>
          <a:p>
            <a:pPr marL="742950" lvl="1" indent="-285750">
              <a:lnSpc>
                <a:spcPct val="107000"/>
              </a:lnSpc>
              <a:spcAft>
                <a:spcPts val="800"/>
              </a:spcAft>
              <a:buSzPts val="1000"/>
              <a:buFont typeface="Symbol" panose="05050102010706020507" pitchFamily="18" charset="2"/>
              <a:buChar char=""/>
              <a:tabLst>
                <a:tab pos="914400" algn="l"/>
              </a:tabLst>
            </a:pPr>
            <a:r>
              <a:rPr lang="en-IN" sz="1400" b="1" kern="0" dirty="0">
                <a:solidFill>
                  <a:srgbClr val="0D0D0D"/>
                </a:solidFill>
                <a:effectLst/>
                <a:highlight>
                  <a:srgbClr val="FFFFFF"/>
                </a:highlight>
                <a:ea typeface="Times New Roman" panose="02020603050405020304" pitchFamily="18" charset="0"/>
                <a:cs typeface="Times New Roman" panose="02020603050405020304" pitchFamily="18" charset="0"/>
              </a:rPr>
              <a:t>First</a:t>
            </a:r>
            <a:r>
              <a:rPr lang="en-IN" sz="1400" kern="0" dirty="0">
                <a:solidFill>
                  <a:srgbClr val="0D0D0D"/>
                </a:solidFill>
                <a:effectLst/>
                <a:highlight>
                  <a:srgbClr val="FFFFFF"/>
                </a:highlight>
                <a:ea typeface="Times New Roman" panose="02020603050405020304" pitchFamily="18" charset="0"/>
                <a:cs typeface="Times New Roman" panose="02020603050405020304" pitchFamily="18" charset="0"/>
              </a:rPr>
              <a:t>: First name of the customer.</a:t>
            </a:r>
            <a:endParaRPr lang="en-IN" sz="1400" kern="100" dirty="0">
              <a:solidFill>
                <a:srgbClr val="0D0D0D"/>
              </a:solidFill>
              <a:effectLst/>
              <a:highlight>
                <a:srgbClr val="FFFFFF"/>
              </a:highligh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b="1" kern="0" dirty="0">
                <a:solidFill>
                  <a:srgbClr val="0D0D0D"/>
                </a:solidFill>
                <a:effectLst/>
                <a:highlight>
                  <a:srgbClr val="FFFFFF"/>
                </a:highlight>
                <a:ea typeface="Times New Roman" panose="02020603050405020304" pitchFamily="18" charset="0"/>
                <a:cs typeface="Times New Roman" panose="02020603050405020304" pitchFamily="18" charset="0"/>
              </a:rPr>
              <a:t>Last</a:t>
            </a:r>
            <a:r>
              <a:rPr lang="en-IN" sz="1400" kern="0" dirty="0">
                <a:solidFill>
                  <a:srgbClr val="0D0D0D"/>
                </a:solidFill>
                <a:effectLst/>
                <a:highlight>
                  <a:srgbClr val="FFFFFF"/>
                </a:highlight>
                <a:ea typeface="Times New Roman" panose="02020603050405020304" pitchFamily="18" charset="0"/>
                <a:cs typeface="Times New Roman" panose="02020603050405020304" pitchFamily="18" charset="0"/>
              </a:rPr>
              <a:t>: Last name of the customer.</a:t>
            </a:r>
            <a:endParaRPr lang="en-IN" sz="1400" kern="100" dirty="0">
              <a:solidFill>
                <a:srgbClr val="0D0D0D"/>
              </a:solidFill>
              <a:effectLst/>
              <a:highlight>
                <a:srgbClr val="FFFFFF"/>
              </a:highligh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b="1" kern="0" dirty="0">
                <a:solidFill>
                  <a:srgbClr val="0D0D0D"/>
                </a:solidFill>
                <a:effectLst/>
                <a:highlight>
                  <a:srgbClr val="FFFFFF"/>
                </a:highlight>
                <a:ea typeface="Times New Roman" panose="02020603050405020304" pitchFamily="18" charset="0"/>
                <a:cs typeface="Times New Roman" panose="02020603050405020304" pitchFamily="18" charset="0"/>
              </a:rPr>
              <a:t>Age</a:t>
            </a:r>
            <a:r>
              <a:rPr lang="en-IN" sz="1400" kern="0" dirty="0">
                <a:solidFill>
                  <a:srgbClr val="0D0D0D"/>
                </a:solidFill>
                <a:effectLst/>
                <a:highlight>
                  <a:srgbClr val="FFFFFF"/>
                </a:highlight>
                <a:ea typeface="Times New Roman" panose="02020603050405020304" pitchFamily="18" charset="0"/>
                <a:cs typeface="Times New Roman" panose="02020603050405020304" pitchFamily="18" charset="0"/>
              </a:rPr>
              <a:t>: Age of the customer.</a:t>
            </a:r>
            <a:endParaRPr lang="en-IN" sz="1400" kern="100" dirty="0">
              <a:solidFill>
                <a:srgbClr val="0D0D0D"/>
              </a:solidFill>
              <a:effectLst/>
              <a:highlight>
                <a:srgbClr val="FFFFFF"/>
              </a:highligh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b="1" kern="0" dirty="0">
                <a:solidFill>
                  <a:srgbClr val="0D0D0D"/>
                </a:solidFill>
                <a:effectLst/>
                <a:highlight>
                  <a:srgbClr val="FFFFFF"/>
                </a:highlight>
                <a:ea typeface="Times New Roman" panose="02020603050405020304" pitchFamily="18" charset="0"/>
                <a:cs typeface="Times New Roman" panose="02020603050405020304" pitchFamily="18" charset="0"/>
              </a:rPr>
              <a:t>Country</a:t>
            </a:r>
            <a:r>
              <a:rPr lang="en-IN" sz="1400" kern="0" dirty="0">
                <a:solidFill>
                  <a:srgbClr val="0D0D0D"/>
                </a:solidFill>
                <a:effectLst/>
                <a:highlight>
                  <a:srgbClr val="FFFFFF"/>
                </a:highlight>
                <a:ea typeface="Times New Roman" panose="02020603050405020304" pitchFamily="18" charset="0"/>
                <a:cs typeface="Times New Roman" panose="02020603050405020304" pitchFamily="18" charset="0"/>
              </a:rPr>
              <a:t>: Country of the customer</a:t>
            </a:r>
          </a:p>
          <a:p>
            <a:pPr>
              <a:lnSpc>
                <a:spcPct val="107000"/>
              </a:lnSpc>
              <a:spcAft>
                <a:spcPts val="800"/>
              </a:spcAft>
              <a:buSzPts val="1000"/>
              <a:buFont typeface="+mj-lt"/>
              <a:buAutoNum type="arabicPeriod" startAt="2"/>
              <a:tabLst>
                <a:tab pos="914400" algn="l"/>
              </a:tabLst>
            </a:pPr>
            <a:r>
              <a:rPr lang="en-IN" sz="1400" b="1" kern="0" dirty="0">
                <a:solidFill>
                  <a:srgbClr val="0D0D0D"/>
                </a:solidFill>
                <a:highlight>
                  <a:srgbClr val="FFFFFF"/>
                </a:highlight>
                <a:cs typeface="Times New Roman" panose="02020603050405020304" pitchFamily="18" charset="0"/>
              </a:rPr>
              <a:t>.Order Data Attributes(250 rows)</a:t>
            </a:r>
          </a:p>
          <a:p>
            <a:pPr marL="742950" lvl="1" indent="-285750">
              <a:lnSpc>
                <a:spcPct val="107000"/>
              </a:lnSpc>
              <a:spcAft>
                <a:spcPts val="800"/>
              </a:spcAft>
              <a:buFont typeface="+mj-lt"/>
              <a:buAutoNum type="alphaLcPeriod"/>
            </a:pPr>
            <a:r>
              <a:rPr lang="en-IN" sz="1400" b="1" kern="0" dirty="0" err="1">
                <a:solidFill>
                  <a:srgbClr val="0D0D0D"/>
                </a:solidFill>
                <a:effectLst/>
                <a:highlight>
                  <a:srgbClr val="FFFFFF"/>
                </a:highlight>
                <a:ea typeface="Times New Roman" panose="02020603050405020304" pitchFamily="18" charset="0"/>
                <a:cs typeface="Times New Roman" panose="02020603050405020304" pitchFamily="18" charset="0"/>
              </a:rPr>
              <a:t>Order_ID</a:t>
            </a:r>
            <a:r>
              <a:rPr lang="en-IN" sz="1400" kern="0" dirty="0">
                <a:solidFill>
                  <a:srgbClr val="0D0D0D"/>
                </a:solidFill>
                <a:effectLst/>
                <a:highlight>
                  <a:srgbClr val="FFFFFF"/>
                </a:highlight>
                <a:ea typeface="Times New Roman" panose="02020603050405020304" pitchFamily="18" charset="0"/>
                <a:cs typeface="Times New Roman" panose="02020603050405020304" pitchFamily="18" charset="0"/>
              </a:rPr>
              <a:t>: Unique identifier for each order.</a:t>
            </a:r>
            <a:endParaRPr lang="en-IN" sz="1400" kern="100" dirty="0">
              <a:solidFill>
                <a:srgbClr val="0D0D0D"/>
              </a:solidFill>
              <a:effectLst/>
              <a:highlight>
                <a:srgbClr val="FFFFFF"/>
              </a:highlight>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r>
              <a:rPr lang="en-IN" sz="1400" b="1" kern="0" dirty="0">
                <a:solidFill>
                  <a:srgbClr val="0D0D0D"/>
                </a:solidFill>
                <a:effectLst/>
                <a:highlight>
                  <a:srgbClr val="FFFFFF"/>
                </a:highlight>
                <a:ea typeface="Times New Roman" panose="02020603050405020304" pitchFamily="18" charset="0"/>
                <a:cs typeface="Times New Roman" panose="02020603050405020304" pitchFamily="18" charset="0"/>
              </a:rPr>
              <a:t>Item</a:t>
            </a:r>
            <a:r>
              <a:rPr lang="en-IN" sz="1400" kern="0" dirty="0">
                <a:solidFill>
                  <a:srgbClr val="0D0D0D"/>
                </a:solidFill>
                <a:effectLst/>
                <a:highlight>
                  <a:srgbClr val="FFFFFF"/>
                </a:highlight>
                <a:ea typeface="Times New Roman" panose="02020603050405020304" pitchFamily="18" charset="0"/>
                <a:cs typeface="Times New Roman" panose="02020603050405020304" pitchFamily="18" charset="0"/>
              </a:rPr>
              <a:t>: Item purchased.</a:t>
            </a:r>
            <a:endParaRPr lang="en-IN" sz="1400" kern="100" dirty="0">
              <a:solidFill>
                <a:srgbClr val="0D0D0D"/>
              </a:solidFill>
              <a:effectLst/>
              <a:highlight>
                <a:srgbClr val="FFFFFF"/>
              </a:highlight>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r>
              <a:rPr lang="en-IN" sz="1400" b="1" kern="0" dirty="0">
                <a:solidFill>
                  <a:srgbClr val="0D0D0D"/>
                </a:solidFill>
                <a:effectLst/>
                <a:highlight>
                  <a:srgbClr val="FFFFFF"/>
                </a:highlight>
                <a:ea typeface="Times New Roman" panose="02020603050405020304" pitchFamily="18" charset="0"/>
                <a:cs typeface="Times New Roman" panose="02020603050405020304" pitchFamily="18" charset="0"/>
              </a:rPr>
              <a:t>Amount</a:t>
            </a:r>
            <a:r>
              <a:rPr lang="en-IN" sz="1400"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sz="1400" kern="0" dirty="0">
                <a:solidFill>
                  <a:srgbClr val="0D0D0D"/>
                </a:solidFill>
                <a:effectLst/>
                <a:highlight>
                  <a:srgbClr val="FFFFFF"/>
                </a:highlight>
                <a:ea typeface="Times New Roman" panose="02020603050405020304" pitchFamily="18" charset="0"/>
                <a:cs typeface="Times New Roman" panose="02020603050405020304" pitchFamily="18" charset="0"/>
              </a:rPr>
              <a:t>An amount of an order.</a:t>
            </a:r>
          </a:p>
          <a:p>
            <a:pPr marL="742950" lvl="1" indent="-285750">
              <a:lnSpc>
                <a:spcPct val="107000"/>
              </a:lnSpc>
              <a:spcAft>
                <a:spcPts val="800"/>
              </a:spcAft>
              <a:buFont typeface="+mj-lt"/>
              <a:buAutoNum type="alphaLcPeriod"/>
            </a:pPr>
            <a:r>
              <a:rPr lang="en-IN" sz="1400" b="1" kern="0" dirty="0" err="1">
                <a:solidFill>
                  <a:srgbClr val="0D0D0D"/>
                </a:solidFill>
                <a:effectLst/>
                <a:highlight>
                  <a:srgbClr val="FFFFFF"/>
                </a:highlight>
                <a:ea typeface="Times New Roman" panose="02020603050405020304" pitchFamily="18" charset="0"/>
                <a:cs typeface="Times New Roman" panose="02020603050405020304" pitchFamily="18" charset="0"/>
              </a:rPr>
              <a:t>Customer_ID</a:t>
            </a:r>
            <a:r>
              <a:rPr lang="en-IN" sz="1400"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sz="1400" kern="0" dirty="0">
                <a:solidFill>
                  <a:srgbClr val="0D0D0D"/>
                </a:solidFill>
                <a:effectLst/>
                <a:highlight>
                  <a:srgbClr val="FFFFFF"/>
                </a:highlight>
                <a:ea typeface="Times New Roman" panose="02020603050405020304" pitchFamily="18" charset="0"/>
                <a:cs typeface="Times New Roman" panose="02020603050405020304" pitchFamily="18" charset="0"/>
              </a:rPr>
              <a:t>The ID will link to the customer who placed the order. (Primary Key)</a:t>
            </a:r>
            <a:endParaRPr lang="en-I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936" y="2442744"/>
            <a:ext cx="8229600" cy="1143000"/>
          </a:xfrm>
        </p:spPr>
        <p:txBody>
          <a:bodyPr/>
          <a:lstStyle/>
          <a:p>
            <a:r>
              <a:rPr lang="en-IN" dirty="0"/>
              <a:t>Q &amp; 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85" y="194186"/>
            <a:ext cx="8229600" cy="541996"/>
          </a:xfrm>
        </p:spPr>
        <p:txBody>
          <a:bodyPr>
            <a:normAutofit/>
          </a:bodyPr>
          <a:lstStyle/>
          <a:p>
            <a:r>
              <a:rPr lang="en-IN" sz="2700" b="1" dirty="0"/>
              <a:t>Data Findings</a:t>
            </a:r>
            <a:endParaRPr sz="2700" b="1" dirty="0"/>
          </a:p>
        </p:txBody>
      </p:sp>
      <p:sp>
        <p:nvSpPr>
          <p:cNvPr id="3" name="Content Placeholder 2"/>
          <p:cNvSpPr>
            <a:spLocks noGrp="1"/>
          </p:cNvSpPr>
          <p:nvPr>
            <p:ph idx="1"/>
          </p:nvPr>
        </p:nvSpPr>
        <p:spPr>
          <a:xfrm>
            <a:off x="457200" y="862642"/>
            <a:ext cx="8229600" cy="5699184"/>
          </a:xfrm>
        </p:spPr>
        <p:txBody>
          <a:bodyPr>
            <a:normAutofit fontScale="92500" lnSpcReduction="10000"/>
          </a:bodyPr>
          <a:lstStyle/>
          <a:p>
            <a:pPr marL="0" lvl="0" indent="0">
              <a:lnSpc>
                <a:spcPct val="107000"/>
              </a:lnSpc>
              <a:spcAft>
                <a:spcPts val="800"/>
              </a:spcAft>
              <a:buNone/>
            </a:pPr>
            <a:r>
              <a:rPr lang="en-IN" sz="1400" b="1" kern="0" dirty="0">
                <a:solidFill>
                  <a:srgbClr val="0D0D0D"/>
                </a:solidFill>
                <a:effectLst/>
                <a:highlight>
                  <a:srgbClr val="FFFFFF"/>
                </a:highlight>
                <a:ea typeface="Times New Roman" panose="02020603050405020304" pitchFamily="18" charset="0"/>
                <a:cs typeface="Times New Roman" panose="02020603050405020304" pitchFamily="18" charset="0"/>
              </a:rPr>
              <a:t>4. Shipping Data Attributes(250 rows)</a:t>
            </a:r>
            <a:endParaRPr lang="en-IN" sz="1400" kern="100" dirty="0">
              <a:effectLst/>
              <a:highlight>
                <a:srgbClr val="FFFFFF"/>
              </a:highligh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b="1" kern="0" dirty="0" err="1">
                <a:solidFill>
                  <a:srgbClr val="0D0D0D"/>
                </a:solidFill>
                <a:effectLst/>
                <a:highlight>
                  <a:srgbClr val="FFFFFF"/>
                </a:highlight>
                <a:ea typeface="Times New Roman" panose="02020603050405020304" pitchFamily="18" charset="0"/>
                <a:cs typeface="Times New Roman" panose="02020603050405020304" pitchFamily="18" charset="0"/>
              </a:rPr>
              <a:t>Shipping_ID</a:t>
            </a:r>
            <a:r>
              <a:rPr lang="en-IN" sz="1400"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sz="1400" kern="0" dirty="0">
                <a:solidFill>
                  <a:srgbClr val="0D0D0D"/>
                </a:solidFill>
                <a:effectLst/>
                <a:highlight>
                  <a:srgbClr val="FFFFFF"/>
                </a:highlight>
                <a:ea typeface="Times New Roman" panose="02020603050405020304" pitchFamily="18" charset="0"/>
                <a:cs typeface="Times New Roman" panose="02020603050405020304" pitchFamily="18" charset="0"/>
              </a:rPr>
              <a:t>A unique identifier for each shipping. (Primary Key)</a:t>
            </a:r>
          </a:p>
          <a:p>
            <a:pPr marL="742950" lvl="1" indent="-285750">
              <a:lnSpc>
                <a:spcPct val="107000"/>
              </a:lnSpc>
              <a:spcAft>
                <a:spcPts val="800"/>
              </a:spcAft>
              <a:buSzPts val="1000"/>
              <a:buFont typeface="Symbol" panose="05050102010706020507" pitchFamily="18" charset="2"/>
              <a:buChar char=""/>
              <a:tabLst>
                <a:tab pos="914400" algn="l"/>
              </a:tabLst>
            </a:pPr>
            <a:r>
              <a:rPr lang="en-IN" sz="1400" b="1" kern="0" dirty="0" err="1">
                <a:solidFill>
                  <a:srgbClr val="0D0D0D"/>
                </a:solidFill>
                <a:effectLst/>
                <a:highlight>
                  <a:srgbClr val="FFFFFF"/>
                </a:highlight>
                <a:ea typeface="Times New Roman" panose="02020603050405020304" pitchFamily="18" charset="0"/>
                <a:cs typeface="Times New Roman" panose="02020603050405020304" pitchFamily="18" charset="0"/>
              </a:rPr>
              <a:t>Customer_id</a:t>
            </a:r>
            <a:r>
              <a:rPr lang="en-IN" sz="1400" kern="0" dirty="0">
                <a:solidFill>
                  <a:srgbClr val="0D0D0D"/>
                </a:solidFill>
                <a:effectLst/>
                <a:highlight>
                  <a:srgbClr val="FFFFFF"/>
                </a:highlight>
                <a:ea typeface="Times New Roman" panose="02020603050405020304" pitchFamily="18" charset="0"/>
                <a:cs typeface="Times New Roman" panose="02020603050405020304" pitchFamily="18" charset="0"/>
              </a:rPr>
              <a:t>: Customer id</a:t>
            </a:r>
            <a:endParaRPr lang="en-IN" sz="1400" kern="100" dirty="0">
              <a:solidFill>
                <a:srgbClr val="0D0D0D"/>
              </a:solidFill>
              <a:effectLst/>
              <a:highlight>
                <a:srgbClr val="FFFFFF"/>
              </a:highligh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500" b="1" kern="0" dirty="0">
                <a:solidFill>
                  <a:srgbClr val="0D0D0D"/>
                </a:solidFill>
                <a:effectLst/>
                <a:highlight>
                  <a:srgbClr val="FFFFFF"/>
                </a:highlight>
                <a:ea typeface="Times New Roman" panose="02020603050405020304" pitchFamily="18" charset="0"/>
                <a:cs typeface="Times New Roman" panose="02020603050405020304" pitchFamily="18" charset="0"/>
              </a:rPr>
              <a:t>Status</a:t>
            </a:r>
            <a:r>
              <a:rPr lang="en-IN" sz="1500" kern="0" dirty="0">
                <a:solidFill>
                  <a:srgbClr val="0D0D0D"/>
                </a:solidFill>
                <a:effectLst/>
                <a:highlight>
                  <a:srgbClr val="FFFFFF"/>
                </a:highlight>
                <a:ea typeface="Times New Roman" panose="02020603050405020304" pitchFamily="18" charset="0"/>
                <a:cs typeface="Times New Roman" panose="02020603050405020304" pitchFamily="18" charset="0"/>
              </a:rPr>
              <a:t>: status of shipping</a:t>
            </a:r>
          </a:p>
          <a:p>
            <a:pPr marL="0" indent="0">
              <a:lnSpc>
                <a:spcPct val="107000"/>
              </a:lnSpc>
              <a:spcAft>
                <a:spcPts val="800"/>
              </a:spcAft>
              <a:buSzPts val="1000"/>
              <a:buNone/>
              <a:tabLst>
                <a:tab pos="914400" algn="l"/>
              </a:tabLst>
            </a:pPr>
            <a:r>
              <a:rPr lang="en-US" sz="1500" b="1" i="0" dirty="0">
                <a:solidFill>
                  <a:srgbClr val="0D0D0D"/>
                </a:solidFill>
                <a:effectLst/>
                <a:highlight>
                  <a:srgbClr val="FFFFFF"/>
                </a:highlight>
              </a:rPr>
              <a:t>Data Quality Checks</a:t>
            </a:r>
          </a:p>
          <a:p>
            <a:pPr marL="0" indent="0" algn="l">
              <a:buNone/>
            </a:pPr>
            <a:r>
              <a:rPr lang="en-US" sz="1500" b="1" i="0" dirty="0">
                <a:solidFill>
                  <a:srgbClr val="0D0D0D"/>
                </a:solidFill>
                <a:effectLst/>
                <a:highlight>
                  <a:srgbClr val="FFFFFF"/>
                </a:highlight>
              </a:rPr>
              <a:t>Customer Data</a:t>
            </a:r>
            <a:endParaRPr lang="en-US" sz="1500" b="0" i="0" dirty="0">
              <a:solidFill>
                <a:srgbClr val="0D0D0D"/>
              </a:solidFill>
              <a:effectLst/>
              <a:highlight>
                <a:srgbClr val="FFFFFF"/>
              </a:highlight>
            </a:endParaRPr>
          </a:p>
          <a:p>
            <a:pPr algn="l">
              <a:buFont typeface="Arial" panose="020B0604020202020204" pitchFamily="34" charset="0"/>
              <a:buChar char="•"/>
            </a:pPr>
            <a:r>
              <a:rPr lang="en-US" sz="1500" b="1" i="0" dirty="0">
                <a:solidFill>
                  <a:srgbClr val="0D0D0D"/>
                </a:solidFill>
                <a:effectLst/>
                <a:highlight>
                  <a:srgbClr val="FFFFFF"/>
                </a:highlight>
              </a:rPr>
              <a:t>Missing Values:</a:t>
            </a:r>
            <a:r>
              <a:rPr lang="en-US" sz="1500" b="0" i="0" dirty="0">
                <a:solidFill>
                  <a:srgbClr val="0D0D0D"/>
                </a:solidFill>
                <a:effectLst/>
                <a:highlight>
                  <a:srgbClr val="FFFFFF"/>
                </a:highlight>
              </a:rPr>
              <a:t> No missing value present across all columns.</a:t>
            </a:r>
          </a:p>
          <a:p>
            <a:pPr algn="l">
              <a:buFont typeface="Arial" panose="020B0604020202020204" pitchFamily="34" charset="0"/>
              <a:buChar char="•"/>
            </a:pPr>
            <a:r>
              <a:rPr lang="en-US" sz="1500" b="1" i="0" dirty="0">
                <a:solidFill>
                  <a:srgbClr val="0D0D0D"/>
                </a:solidFill>
                <a:effectLst/>
                <a:highlight>
                  <a:srgbClr val="FFFFFF"/>
                </a:highlight>
              </a:rPr>
              <a:t>Data Types:</a:t>
            </a:r>
            <a:r>
              <a:rPr lang="en-US" sz="1500" b="0" i="0" dirty="0">
                <a:solidFill>
                  <a:srgbClr val="0D0D0D"/>
                </a:solidFill>
                <a:effectLst/>
                <a:highlight>
                  <a:srgbClr val="FFFFFF"/>
                </a:highlight>
              </a:rPr>
              <a:t> suitable data types (integer) to store IDs and Age, while (string) would be for Names and Country.</a:t>
            </a:r>
          </a:p>
          <a:p>
            <a:pPr algn="l">
              <a:buFont typeface="Arial" panose="020B0604020202020204" pitchFamily="34" charset="0"/>
              <a:buChar char="•"/>
            </a:pPr>
            <a:r>
              <a:rPr lang="en-US" sz="1500" b="1" i="0" dirty="0">
                <a:solidFill>
                  <a:srgbClr val="0D0D0D"/>
                </a:solidFill>
                <a:effectLst/>
                <a:highlight>
                  <a:srgbClr val="FFFFFF"/>
                </a:highlight>
              </a:rPr>
              <a:t>Unique IDs:</a:t>
            </a:r>
            <a:r>
              <a:rPr lang="en-US" sz="1500" b="0" i="0" dirty="0">
                <a:solidFill>
                  <a:srgbClr val="0D0D0D"/>
                </a:solidFill>
                <a:effectLst/>
                <a:highlight>
                  <a:srgbClr val="FFFFFF"/>
                </a:highlight>
              </a:rPr>
              <a:t> All </a:t>
            </a:r>
            <a:r>
              <a:rPr lang="en-US" sz="1500" b="0" i="0" dirty="0" err="1">
                <a:solidFill>
                  <a:srgbClr val="0D0D0D"/>
                </a:solidFill>
                <a:effectLst/>
                <a:highlight>
                  <a:srgbClr val="FFFFFF"/>
                </a:highlight>
              </a:rPr>
              <a:t>Customer_IDs</a:t>
            </a:r>
            <a:r>
              <a:rPr lang="en-US" sz="1500" b="0" i="0" dirty="0">
                <a:solidFill>
                  <a:srgbClr val="0D0D0D"/>
                </a:solidFill>
                <a:effectLst/>
                <a:highlight>
                  <a:srgbClr val="FFFFFF"/>
                </a:highlight>
              </a:rPr>
              <a:t> are unique.</a:t>
            </a:r>
          </a:p>
          <a:p>
            <a:pPr marL="0" indent="0" algn="l">
              <a:buNone/>
            </a:pPr>
            <a:r>
              <a:rPr lang="en-US" sz="1500" b="1" i="0" dirty="0">
                <a:solidFill>
                  <a:srgbClr val="0D0D0D"/>
                </a:solidFill>
                <a:effectLst/>
                <a:highlight>
                  <a:srgbClr val="FFFFFF"/>
                </a:highlight>
              </a:rPr>
              <a:t>Order Data</a:t>
            </a:r>
            <a:endParaRPr lang="en-US" sz="1500" b="0" i="0" dirty="0">
              <a:solidFill>
                <a:srgbClr val="0D0D0D"/>
              </a:solidFill>
              <a:effectLst/>
              <a:highlight>
                <a:srgbClr val="FFFFFF"/>
              </a:highlight>
            </a:endParaRPr>
          </a:p>
          <a:p>
            <a:pPr algn="l">
              <a:buFont typeface="Arial" panose="020B0604020202020204" pitchFamily="34" charset="0"/>
              <a:buChar char="•"/>
            </a:pPr>
            <a:r>
              <a:rPr lang="en-US" sz="1500" b="1" i="0" dirty="0">
                <a:solidFill>
                  <a:srgbClr val="0D0D0D"/>
                </a:solidFill>
                <a:effectLst/>
                <a:highlight>
                  <a:srgbClr val="FFFFFF"/>
                </a:highlight>
              </a:rPr>
              <a:t>Missing Values:</a:t>
            </a:r>
            <a:r>
              <a:rPr lang="en-US" sz="1500" b="0" i="0" dirty="0">
                <a:solidFill>
                  <a:srgbClr val="0D0D0D"/>
                </a:solidFill>
                <a:effectLst/>
                <a:highlight>
                  <a:srgbClr val="FFFFFF"/>
                </a:highlight>
              </a:rPr>
              <a:t> There are no missing values across all columns.</a:t>
            </a:r>
          </a:p>
          <a:p>
            <a:pPr algn="l">
              <a:buFont typeface="Arial" panose="020B0604020202020204" pitchFamily="34" charset="0"/>
              <a:buChar char="•"/>
            </a:pPr>
            <a:r>
              <a:rPr lang="en-US" sz="1500" b="1" i="0" dirty="0">
                <a:solidFill>
                  <a:srgbClr val="0D0D0D"/>
                </a:solidFill>
                <a:effectLst/>
                <a:highlight>
                  <a:srgbClr val="FFFFFF"/>
                </a:highlight>
              </a:rPr>
              <a:t>Data Types:</a:t>
            </a:r>
            <a:r>
              <a:rPr lang="en-US" sz="1500" b="0" i="0" dirty="0">
                <a:solidFill>
                  <a:srgbClr val="0D0D0D"/>
                </a:solidFill>
                <a:effectLst/>
                <a:highlight>
                  <a:srgbClr val="FFFFFF"/>
                </a:highlight>
              </a:rPr>
              <a:t> integers for IDs </a:t>
            </a:r>
            <a:r>
              <a:rPr lang="en-US" sz="1500" dirty="0">
                <a:solidFill>
                  <a:srgbClr val="0D0D0D"/>
                </a:solidFill>
                <a:highlight>
                  <a:srgbClr val="FFFFFF"/>
                </a:highlight>
              </a:rPr>
              <a:t>, float for </a:t>
            </a:r>
            <a:r>
              <a:rPr lang="en-US" sz="1500" b="0" i="0" dirty="0">
                <a:solidFill>
                  <a:srgbClr val="0D0D0D"/>
                </a:solidFill>
                <a:effectLst/>
                <a:highlight>
                  <a:srgbClr val="FFFFFF"/>
                </a:highlight>
              </a:rPr>
              <a:t>amounts, and strings for items.</a:t>
            </a:r>
          </a:p>
          <a:p>
            <a:pPr algn="l">
              <a:buFont typeface="Arial" panose="020B0604020202020204" pitchFamily="34" charset="0"/>
              <a:buChar char="•"/>
            </a:pPr>
            <a:r>
              <a:rPr lang="en-US" sz="1500" b="1" i="0" dirty="0">
                <a:solidFill>
                  <a:srgbClr val="0D0D0D"/>
                </a:solidFill>
                <a:effectLst/>
                <a:highlight>
                  <a:srgbClr val="FFFFFF"/>
                </a:highlight>
              </a:rPr>
              <a:t>Unique IDs:</a:t>
            </a:r>
            <a:r>
              <a:rPr lang="en-US" sz="1500" b="0" i="0" dirty="0">
                <a:solidFill>
                  <a:srgbClr val="0D0D0D"/>
                </a:solidFill>
                <a:effectLst/>
                <a:highlight>
                  <a:srgbClr val="FFFFFF"/>
                </a:highlight>
              </a:rPr>
              <a:t> All </a:t>
            </a:r>
            <a:r>
              <a:rPr lang="en-US" sz="1500" b="0" i="0" dirty="0" err="1">
                <a:solidFill>
                  <a:srgbClr val="0D0D0D"/>
                </a:solidFill>
                <a:effectLst/>
                <a:highlight>
                  <a:srgbClr val="FFFFFF"/>
                </a:highlight>
              </a:rPr>
              <a:t>Order_IDs</a:t>
            </a:r>
            <a:r>
              <a:rPr lang="en-US" sz="1500" b="0" i="0" dirty="0">
                <a:solidFill>
                  <a:srgbClr val="0D0D0D"/>
                </a:solidFill>
                <a:effectLst/>
                <a:highlight>
                  <a:srgbClr val="FFFFFF"/>
                </a:highlight>
              </a:rPr>
              <a:t> are unique.</a:t>
            </a:r>
          </a:p>
          <a:p>
            <a:pPr marL="0" indent="0" algn="l">
              <a:buNone/>
            </a:pPr>
            <a:r>
              <a:rPr lang="en-US" sz="1500" b="1" i="0" dirty="0">
                <a:solidFill>
                  <a:srgbClr val="0D0D0D"/>
                </a:solidFill>
                <a:effectLst/>
                <a:highlight>
                  <a:srgbClr val="FFFFFF"/>
                </a:highlight>
              </a:rPr>
              <a:t>Shipping Data</a:t>
            </a:r>
            <a:endParaRPr lang="en-US" sz="1500" b="0" i="0" dirty="0">
              <a:solidFill>
                <a:srgbClr val="0D0D0D"/>
              </a:solidFill>
              <a:effectLst/>
              <a:highlight>
                <a:srgbClr val="FFFFFF"/>
              </a:highlight>
            </a:endParaRPr>
          </a:p>
          <a:p>
            <a:pPr algn="l">
              <a:buFont typeface="Arial" panose="020B0604020202020204" pitchFamily="34" charset="0"/>
              <a:buChar char="•"/>
            </a:pPr>
            <a:r>
              <a:rPr lang="en-US" sz="1500" b="1" i="0" dirty="0">
                <a:solidFill>
                  <a:srgbClr val="0D0D0D"/>
                </a:solidFill>
                <a:effectLst/>
                <a:highlight>
                  <a:srgbClr val="FFFFFF"/>
                </a:highlight>
              </a:rPr>
              <a:t>Missing Values:</a:t>
            </a:r>
            <a:r>
              <a:rPr lang="en-US" sz="1500" b="0" i="0" dirty="0">
                <a:solidFill>
                  <a:srgbClr val="0D0D0D"/>
                </a:solidFill>
                <a:effectLst/>
                <a:highlight>
                  <a:srgbClr val="FFFFFF"/>
                </a:highlight>
              </a:rPr>
              <a:t> There are no missing values in any of the columns.</a:t>
            </a:r>
          </a:p>
          <a:p>
            <a:pPr algn="l">
              <a:buFont typeface="Arial" panose="020B0604020202020204" pitchFamily="34" charset="0"/>
              <a:buChar char="•"/>
            </a:pPr>
            <a:r>
              <a:rPr lang="en-US" sz="1500" b="1" i="0" dirty="0">
                <a:solidFill>
                  <a:srgbClr val="0D0D0D"/>
                </a:solidFill>
                <a:effectLst/>
                <a:highlight>
                  <a:srgbClr val="FFFFFF"/>
                </a:highlight>
              </a:rPr>
              <a:t>Data Types:</a:t>
            </a:r>
            <a:r>
              <a:rPr lang="en-US" sz="1500" b="0" i="0" dirty="0">
                <a:solidFill>
                  <a:srgbClr val="0D0D0D"/>
                </a:solidFill>
                <a:effectLst/>
                <a:highlight>
                  <a:srgbClr val="FFFFFF"/>
                </a:highlight>
              </a:rPr>
              <a:t> integer for IDs, strings for status</a:t>
            </a:r>
          </a:p>
          <a:p>
            <a:pPr algn="l">
              <a:buFont typeface="Arial" panose="020B0604020202020204" pitchFamily="34" charset="0"/>
              <a:buChar char="•"/>
            </a:pPr>
            <a:r>
              <a:rPr lang="en-US" sz="1500" b="1" i="0" dirty="0">
                <a:solidFill>
                  <a:srgbClr val="0D0D0D"/>
                </a:solidFill>
                <a:effectLst/>
                <a:highlight>
                  <a:srgbClr val="FFFFFF"/>
                </a:highlight>
              </a:rPr>
              <a:t>Unique IDs:</a:t>
            </a:r>
            <a:r>
              <a:rPr lang="en-US" sz="1500" b="0" i="0" dirty="0">
                <a:solidFill>
                  <a:srgbClr val="0D0D0D"/>
                </a:solidFill>
                <a:effectLst/>
                <a:highlight>
                  <a:srgbClr val="FFFFFF"/>
                </a:highlight>
              </a:rPr>
              <a:t> All </a:t>
            </a:r>
            <a:r>
              <a:rPr lang="en-US" sz="1500" b="0" i="0" dirty="0" err="1">
                <a:solidFill>
                  <a:srgbClr val="0D0D0D"/>
                </a:solidFill>
                <a:effectLst/>
                <a:highlight>
                  <a:srgbClr val="FFFFFF"/>
                </a:highlight>
              </a:rPr>
              <a:t>Shipping_IDs</a:t>
            </a:r>
            <a:r>
              <a:rPr lang="en-US" sz="1500" b="0" i="0" dirty="0">
                <a:solidFill>
                  <a:srgbClr val="0D0D0D"/>
                </a:solidFill>
                <a:effectLst/>
                <a:highlight>
                  <a:srgbClr val="FFFFFF"/>
                </a:highlight>
              </a:rPr>
              <a:t> are unique.</a:t>
            </a:r>
          </a:p>
          <a:p>
            <a:pPr marL="0" indent="0" algn="l">
              <a:buNone/>
            </a:pPr>
            <a:r>
              <a:rPr lang="en-US" sz="1500" b="1" i="0" dirty="0">
                <a:solidFill>
                  <a:srgbClr val="0D0D0D"/>
                </a:solidFill>
                <a:effectLst/>
                <a:highlight>
                  <a:srgbClr val="FFFFFF"/>
                </a:highlight>
              </a:rPr>
              <a:t>Completeness and Reliability</a:t>
            </a:r>
            <a:endParaRPr lang="en-US" sz="1500" b="0" i="0" dirty="0">
              <a:solidFill>
                <a:srgbClr val="0D0D0D"/>
              </a:solidFill>
              <a:effectLst/>
              <a:highlight>
                <a:srgbClr val="FFFFFF"/>
              </a:highlight>
            </a:endParaRPr>
          </a:p>
          <a:p>
            <a:pPr algn="l">
              <a:buFont typeface="Arial" panose="020B0604020202020204" pitchFamily="34" charset="0"/>
              <a:buChar char="•"/>
            </a:pPr>
            <a:r>
              <a:rPr lang="en-US" sz="1500" b="1" i="0" dirty="0">
                <a:solidFill>
                  <a:srgbClr val="0D0D0D"/>
                </a:solidFill>
                <a:effectLst/>
                <a:highlight>
                  <a:srgbClr val="FFFFFF"/>
                </a:highlight>
              </a:rPr>
              <a:t>General Note:</a:t>
            </a:r>
            <a:r>
              <a:rPr lang="en-US" sz="1500" b="0" i="0" dirty="0">
                <a:solidFill>
                  <a:srgbClr val="0D0D0D"/>
                </a:solidFill>
                <a:effectLst/>
                <a:highlight>
                  <a:srgbClr val="FFFFFF"/>
                </a:highlight>
              </a:rPr>
              <a:t> The data looks complete and reliable: it has no missing values, and IDs have unique values. There are no apparent data anomalies or incorrect data types.</a:t>
            </a:r>
          </a:p>
          <a:p>
            <a:pPr marL="0" indent="0">
              <a:lnSpc>
                <a:spcPct val="107000"/>
              </a:lnSpc>
              <a:spcAft>
                <a:spcPts val="800"/>
              </a:spcAft>
              <a:buSzPts val="1000"/>
              <a:buNone/>
              <a:tabLst>
                <a:tab pos="914400" algn="l"/>
              </a:tabLst>
            </a:pPr>
            <a:endParaRPr lang="en-IN" sz="1400" dirty="0"/>
          </a:p>
        </p:txBody>
      </p:sp>
    </p:spTree>
    <p:extLst>
      <p:ext uri="{BB962C8B-B14F-4D97-AF65-F5344CB8AC3E}">
        <p14:creationId xmlns:p14="http://schemas.microsoft.com/office/powerpoint/2010/main" val="339578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03973"/>
          </a:xfrm>
        </p:spPr>
        <p:txBody>
          <a:bodyPr>
            <a:normAutofit fontScale="90000"/>
          </a:bodyPr>
          <a:lstStyle/>
          <a:p>
            <a:r>
              <a:rPr sz="3000" b="1" dirty="0"/>
              <a:t>Current </a:t>
            </a:r>
            <a:r>
              <a:rPr lang="en-IN" sz="3000" b="1" dirty="0"/>
              <a:t>Conceptual Diagram</a:t>
            </a:r>
            <a:endParaRPr sz="3000" b="1" dirty="0"/>
          </a:p>
        </p:txBody>
      </p:sp>
      <p:pic>
        <p:nvPicPr>
          <p:cNvPr id="4" name="Content Placeholder 3">
            <a:extLst>
              <a:ext uri="{FF2B5EF4-FFF2-40B4-BE49-F238E27FC236}">
                <a16:creationId xmlns:a16="http://schemas.microsoft.com/office/drawing/2014/main" id="{D08AC67F-4957-91DB-9013-573C07BA41A3}"/>
              </a:ext>
            </a:extLst>
          </p:cNvPr>
          <p:cNvPicPr>
            <a:picLocks noGrp="1" noChangeAspect="1"/>
          </p:cNvPicPr>
          <p:nvPr>
            <p:ph idx="1"/>
          </p:nvPr>
        </p:nvPicPr>
        <p:blipFill>
          <a:blip r:embed="rId2"/>
          <a:stretch>
            <a:fillRect/>
          </a:stretch>
        </p:blipFill>
        <p:spPr>
          <a:xfrm>
            <a:off x="1572772" y="694426"/>
            <a:ext cx="5457865" cy="2809896"/>
          </a:xfrm>
          <a:prstGeom prst="rect">
            <a:avLst/>
          </a:prstGeom>
        </p:spPr>
      </p:pic>
      <p:sp>
        <p:nvSpPr>
          <p:cNvPr id="6" name="TextBox 5">
            <a:extLst>
              <a:ext uri="{FF2B5EF4-FFF2-40B4-BE49-F238E27FC236}">
                <a16:creationId xmlns:a16="http://schemas.microsoft.com/office/drawing/2014/main" id="{46FC9DD8-5EAA-92C4-B3C0-5A7E7F6E6877}"/>
              </a:ext>
            </a:extLst>
          </p:cNvPr>
          <p:cNvSpPr txBox="1"/>
          <p:nvPr/>
        </p:nvSpPr>
        <p:spPr>
          <a:xfrm>
            <a:off x="192657" y="5541348"/>
            <a:ext cx="8839200" cy="543162"/>
          </a:xfrm>
          <a:prstGeom prst="rect">
            <a:avLst/>
          </a:prstGeom>
          <a:noFill/>
        </p:spPr>
        <p:txBody>
          <a:bodyPr wrap="square">
            <a:spAutoFit/>
          </a:bodyPr>
          <a:lstStyle/>
          <a:p>
            <a:pPr>
              <a:lnSpc>
                <a:spcPct val="107000"/>
              </a:lnSpc>
              <a:spcAft>
                <a:spcPts val="1500"/>
              </a:spcAft>
            </a:pPr>
            <a:r>
              <a:rPr lang="en-US" sz="1400" dirty="0">
                <a:solidFill>
                  <a:srgbClr val="0D0D0D"/>
                </a:solidFill>
                <a:highlight>
                  <a:srgbClr val="FFFFFF"/>
                </a:highlight>
              </a:rPr>
              <a:t>Customer entity is at the center and has a link to each Order and Shipping via the </a:t>
            </a:r>
            <a:r>
              <a:rPr lang="en-US" sz="1400" dirty="0" err="1">
                <a:solidFill>
                  <a:srgbClr val="0D0D0D"/>
                </a:solidFill>
                <a:highlight>
                  <a:srgbClr val="FFFFFF"/>
                </a:highlight>
              </a:rPr>
              <a:t>Customer_ID</a:t>
            </a:r>
            <a:r>
              <a:rPr lang="en-US" sz="1400" dirty="0">
                <a:solidFill>
                  <a:srgbClr val="0D0D0D"/>
                </a:solidFill>
                <a:highlight>
                  <a:srgbClr val="FFFFFF"/>
                </a:highlight>
              </a:rPr>
              <a:t>. But this just means there is no direct link between Order and Shipping; this is a gap in the data structure.</a:t>
            </a:r>
            <a:endParaRPr lang="en-IN" sz="1400" dirty="0">
              <a:solidFill>
                <a:srgbClr val="0D0D0D"/>
              </a:solidFill>
              <a:highlight>
                <a:srgbClr val="FFFFFF"/>
              </a:highlight>
            </a:endParaRPr>
          </a:p>
        </p:txBody>
      </p:sp>
      <p:sp>
        <p:nvSpPr>
          <p:cNvPr id="9" name="TextBox 8">
            <a:extLst>
              <a:ext uri="{FF2B5EF4-FFF2-40B4-BE49-F238E27FC236}">
                <a16:creationId xmlns:a16="http://schemas.microsoft.com/office/drawing/2014/main" id="{AA4E13A4-FBC6-017A-826D-0C92AECBC8C8}"/>
              </a:ext>
            </a:extLst>
          </p:cNvPr>
          <p:cNvSpPr txBox="1"/>
          <p:nvPr/>
        </p:nvSpPr>
        <p:spPr>
          <a:xfrm>
            <a:off x="241540" y="3651849"/>
            <a:ext cx="8361872" cy="1877437"/>
          </a:xfrm>
          <a:prstGeom prst="rect">
            <a:avLst/>
          </a:prstGeom>
          <a:noFill/>
        </p:spPr>
        <p:txBody>
          <a:bodyPr wrap="square" rtlCol="0">
            <a:spAutoFit/>
          </a:bodyPr>
          <a:lstStyle/>
          <a:p>
            <a:pPr algn="l"/>
            <a:r>
              <a:rPr lang="en-US" sz="1400" b="1" i="0" dirty="0">
                <a:solidFill>
                  <a:srgbClr val="0D0D0D"/>
                </a:solidFill>
                <a:effectLst/>
                <a:highlight>
                  <a:srgbClr val="FFFFFF"/>
                </a:highlight>
              </a:rPr>
              <a:t>Data Entry: </a:t>
            </a:r>
            <a:r>
              <a:rPr lang="en-US" sz="1400" b="0" i="0" dirty="0">
                <a:solidFill>
                  <a:srgbClr val="0D0D0D"/>
                </a:solidFill>
                <a:effectLst/>
                <a:highlight>
                  <a:srgbClr val="FFFFFF"/>
                </a:highlight>
              </a:rPr>
              <a:t>This process includes the entering of information into the customer database. This data forms the basis for all the subsequent processes that would ensure, from order to shipping details, these can be properly processed and attributed to the right customer.</a:t>
            </a:r>
          </a:p>
          <a:p>
            <a:pPr algn="l"/>
            <a:r>
              <a:rPr lang="en-US" sz="1400" b="1" i="0" dirty="0">
                <a:solidFill>
                  <a:srgbClr val="0D0D0D"/>
                </a:solidFill>
                <a:effectLst/>
                <a:highlight>
                  <a:srgbClr val="FFFFFF"/>
                </a:highlight>
              </a:rPr>
              <a:t>Processing of Orders: </a:t>
            </a:r>
            <a:r>
              <a:rPr lang="en-US" sz="1400" b="0" i="0" dirty="0">
                <a:solidFill>
                  <a:srgbClr val="0D0D0D"/>
                </a:solidFill>
                <a:effectLst/>
                <a:highlight>
                  <a:srgbClr val="FFFFFF"/>
                </a:highlight>
              </a:rPr>
              <a:t>This is the processing of orders once a customer has been established. The processing of an order includes the taking of order details, such as items, amount.</a:t>
            </a:r>
          </a:p>
          <a:p>
            <a:pPr algn="l"/>
            <a:r>
              <a:rPr lang="en-US" sz="1400" b="1" i="0" dirty="0">
                <a:solidFill>
                  <a:srgbClr val="0D0D0D"/>
                </a:solidFill>
                <a:effectLst/>
                <a:highlight>
                  <a:srgbClr val="FFFFFF"/>
                </a:highlight>
              </a:rPr>
              <a:t>Shipping Handling</a:t>
            </a:r>
            <a:r>
              <a:rPr lang="en-US" sz="1400" b="0" i="0" dirty="0">
                <a:solidFill>
                  <a:srgbClr val="0D0D0D"/>
                </a:solidFill>
                <a:effectLst/>
                <a:highlight>
                  <a:srgbClr val="FFFFFF"/>
                </a:highlight>
              </a:rPr>
              <a:t>: the shipping handling involved the link of orders to the shipping details, managed, and tracked.</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AEE4-D03C-05CE-1A9E-FD93CDAF4BD1}"/>
              </a:ext>
            </a:extLst>
          </p:cNvPr>
          <p:cNvSpPr>
            <a:spLocks noGrp="1"/>
          </p:cNvSpPr>
          <p:nvPr>
            <p:ph type="title"/>
          </p:nvPr>
        </p:nvSpPr>
        <p:spPr>
          <a:xfrm>
            <a:off x="457200" y="274638"/>
            <a:ext cx="8229600" cy="530494"/>
          </a:xfrm>
        </p:spPr>
        <p:txBody>
          <a:bodyPr>
            <a:normAutofit/>
          </a:bodyPr>
          <a:lstStyle/>
          <a:p>
            <a:r>
              <a:rPr lang="en-IN" sz="2700" dirty="0"/>
              <a:t>Current Data Model</a:t>
            </a:r>
          </a:p>
        </p:txBody>
      </p:sp>
      <p:pic>
        <p:nvPicPr>
          <p:cNvPr id="4" name="Content Placeholder 3">
            <a:extLst>
              <a:ext uri="{FF2B5EF4-FFF2-40B4-BE49-F238E27FC236}">
                <a16:creationId xmlns:a16="http://schemas.microsoft.com/office/drawing/2014/main" id="{5512E7B5-EB89-CF00-C845-8E96D4ACD5AB}"/>
              </a:ext>
            </a:extLst>
          </p:cNvPr>
          <p:cNvPicPr>
            <a:picLocks noGrp="1" noChangeAspect="1"/>
          </p:cNvPicPr>
          <p:nvPr>
            <p:ph idx="1"/>
          </p:nvPr>
        </p:nvPicPr>
        <p:blipFill>
          <a:blip r:embed="rId2"/>
          <a:stretch>
            <a:fillRect/>
          </a:stretch>
        </p:blipFill>
        <p:spPr>
          <a:xfrm>
            <a:off x="347932" y="1156720"/>
            <a:ext cx="8229600" cy="3956858"/>
          </a:xfrm>
          <a:prstGeom prst="rect">
            <a:avLst/>
          </a:prstGeom>
        </p:spPr>
      </p:pic>
    </p:spTree>
    <p:extLst>
      <p:ext uri="{BB962C8B-B14F-4D97-AF65-F5344CB8AC3E}">
        <p14:creationId xmlns:p14="http://schemas.microsoft.com/office/powerpoint/2010/main" val="45040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3754"/>
          </a:xfrm>
        </p:spPr>
        <p:txBody>
          <a:bodyPr>
            <a:normAutofit/>
          </a:bodyPr>
          <a:lstStyle/>
          <a:p>
            <a:r>
              <a:rPr sz="2700" dirty="0"/>
              <a:t>Gaps in Current Data Structure</a:t>
            </a:r>
          </a:p>
        </p:txBody>
      </p:sp>
      <p:sp>
        <p:nvSpPr>
          <p:cNvPr id="3" name="Content Placeholder 2"/>
          <p:cNvSpPr>
            <a:spLocks noGrp="1"/>
          </p:cNvSpPr>
          <p:nvPr>
            <p:ph idx="1"/>
          </p:nvPr>
        </p:nvSpPr>
        <p:spPr>
          <a:xfrm>
            <a:off x="457200" y="983412"/>
            <a:ext cx="8229600" cy="5142752"/>
          </a:xfrm>
        </p:spPr>
        <p:txBody>
          <a:bodyPr>
            <a:normAutofit/>
          </a:bodyPr>
          <a:lstStyle/>
          <a:p>
            <a:r>
              <a:rPr lang="en-US" sz="1400" dirty="0"/>
              <a:t>Not able to derive a direct relationship between Order and Shipping data to derive the report "the total amount spent and country for the Pending delivery status for each country".</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pPr marL="0" indent="0">
              <a:buNone/>
            </a:pPr>
            <a:endParaRPr lang="en-US" sz="1400" dirty="0"/>
          </a:p>
          <a:p>
            <a:r>
              <a:rPr lang="en-US" sz="1400" dirty="0"/>
              <a:t>The reports below cannot be generated as Quantity and Product details are not available.</a:t>
            </a:r>
          </a:p>
          <a:p>
            <a:r>
              <a:rPr lang="en-US" sz="1400" dirty="0"/>
              <a:t>Total Number of Transactions, Total Quantity Sold, and Total Amount spent by the customer along with product details.</a:t>
            </a:r>
            <a:endParaRPr sz="1400" dirty="0"/>
          </a:p>
        </p:txBody>
      </p:sp>
      <p:pic>
        <p:nvPicPr>
          <p:cNvPr id="4" name="Picture 3">
            <a:extLst>
              <a:ext uri="{FF2B5EF4-FFF2-40B4-BE49-F238E27FC236}">
                <a16:creationId xmlns:a16="http://schemas.microsoft.com/office/drawing/2014/main" id="{E838BA77-364A-D67B-0E55-3DA9FCA3195B}"/>
              </a:ext>
            </a:extLst>
          </p:cNvPr>
          <p:cNvPicPr>
            <a:picLocks noChangeAspect="1"/>
          </p:cNvPicPr>
          <p:nvPr/>
        </p:nvPicPr>
        <p:blipFill>
          <a:blip r:embed="rId2"/>
          <a:stretch>
            <a:fillRect/>
          </a:stretch>
        </p:blipFill>
        <p:spPr>
          <a:xfrm>
            <a:off x="1053859" y="1733679"/>
            <a:ext cx="3896264" cy="16953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37D794C-027E-6DE2-7AA5-DED46D1124CB}"/>
              </a:ext>
            </a:extLst>
          </p:cNvPr>
          <p:cNvPicPr>
            <a:picLocks noGrp="1" noChangeAspect="1"/>
          </p:cNvPicPr>
          <p:nvPr>
            <p:ph idx="1"/>
          </p:nvPr>
        </p:nvPicPr>
        <p:blipFill>
          <a:blip r:embed="rId2"/>
          <a:stretch>
            <a:fillRect/>
          </a:stretch>
        </p:blipFill>
        <p:spPr>
          <a:xfrm>
            <a:off x="920128" y="783275"/>
            <a:ext cx="6096045" cy="1743088"/>
          </a:xfrm>
        </p:spPr>
      </p:pic>
      <p:sp>
        <p:nvSpPr>
          <p:cNvPr id="4" name="Title 1">
            <a:extLst>
              <a:ext uri="{FF2B5EF4-FFF2-40B4-BE49-F238E27FC236}">
                <a16:creationId xmlns:a16="http://schemas.microsoft.com/office/drawing/2014/main" id="{35FFD445-ED4A-247B-9AAE-8F130C445A86}"/>
              </a:ext>
            </a:extLst>
          </p:cNvPr>
          <p:cNvSpPr txBox="1">
            <a:spLocks/>
          </p:cNvSpPr>
          <p:nvPr/>
        </p:nvSpPr>
        <p:spPr>
          <a:xfrm>
            <a:off x="457200" y="274638"/>
            <a:ext cx="8229600" cy="40397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sz="2700" b="1" dirty="0"/>
              <a:t>Proposed Conceptual Diagram</a:t>
            </a:r>
          </a:p>
        </p:txBody>
      </p:sp>
      <p:sp>
        <p:nvSpPr>
          <p:cNvPr id="10" name="Rectangle 3">
            <a:extLst>
              <a:ext uri="{FF2B5EF4-FFF2-40B4-BE49-F238E27FC236}">
                <a16:creationId xmlns:a16="http://schemas.microsoft.com/office/drawing/2014/main" id="{37B6CE20-7AFC-FE98-A53B-20896D44DBDD}"/>
              </a:ext>
            </a:extLst>
          </p:cNvPr>
          <p:cNvSpPr>
            <a:spLocks noChangeArrowheads="1"/>
          </p:cNvSpPr>
          <p:nvPr/>
        </p:nvSpPr>
        <p:spPr bwMode="auto">
          <a:xfrm>
            <a:off x="247291" y="3093865"/>
            <a:ext cx="8729932" cy="10469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rgbClr val="0D0D0D"/>
                </a:solidFill>
                <a:effectLst/>
                <a:latin typeface="+mn-lt"/>
              </a:rPr>
              <a:t>This would relate Order directly with Shipping by means of </a:t>
            </a:r>
            <a:r>
              <a:rPr kumimoji="0" lang="en-US" altLang="en-US" sz="1400" i="0" u="none" strike="noStrike" cap="none" normalizeH="0" baseline="0" dirty="0" err="1">
                <a:ln>
                  <a:noFill/>
                </a:ln>
                <a:solidFill>
                  <a:srgbClr val="0D0D0D"/>
                </a:solidFill>
                <a:effectLst/>
                <a:latin typeface="+mn-lt"/>
              </a:rPr>
              <a:t>Order_ID</a:t>
            </a:r>
            <a:r>
              <a:rPr kumimoji="0" lang="en-US" altLang="en-US" sz="1400" i="0" u="none" strike="noStrike" cap="none" normalizeH="0" baseline="0" dirty="0">
                <a:ln>
                  <a:noFill/>
                </a:ln>
                <a:solidFill>
                  <a:srgbClr val="0D0D0D"/>
                </a:solidFill>
                <a:effectLst/>
                <a:latin typeface="+mn-lt"/>
              </a:rPr>
              <a:t>. Thus, tracking statuses of shipping back to specific orders will be managed better. Such revised structure would take into consideration the gap identified from the current setup and enhance the integrity and manageability of the flowing of data.</a:t>
            </a:r>
            <a:endParaRPr kumimoji="0" lang="en-US" altLang="en-US" sz="14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51775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78556"/>
            <a:ext cx="8229600" cy="536245"/>
          </a:xfrm>
        </p:spPr>
        <p:txBody>
          <a:bodyPr>
            <a:normAutofit/>
          </a:bodyPr>
          <a:lstStyle/>
          <a:p>
            <a:pPr algn="l"/>
            <a:r>
              <a:rPr lang="en-IN" sz="2700" b="1" i="0" dirty="0">
                <a:solidFill>
                  <a:srgbClr val="0D0D0D"/>
                </a:solidFill>
                <a:effectLst/>
                <a:highlight>
                  <a:srgbClr val="FFFFFF"/>
                </a:highlight>
                <a:latin typeface="Söhne"/>
              </a:rPr>
              <a:t>For Data Scientist:</a:t>
            </a:r>
          </a:p>
        </p:txBody>
      </p:sp>
      <p:sp>
        <p:nvSpPr>
          <p:cNvPr id="3" name="Content Placeholder 2"/>
          <p:cNvSpPr>
            <a:spLocks noGrp="1"/>
          </p:cNvSpPr>
          <p:nvPr>
            <p:ph idx="1"/>
          </p:nvPr>
        </p:nvSpPr>
        <p:spPr>
          <a:xfrm>
            <a:off x="457200" y="1040922"/>
            <a:ext cx="8229600" cy="2464310"/>
          </a:xfrm>
        </p:spPr>
        <p:txBody>
          <a:bodyPr>
            <a:noAutofit/>
          </a:bodyPr>
          <a:lstStyle/>
          <a:p>
            <a:r>
              <a:rPr lang="en-US" sz="1400" dirty="0"/>
              <a:t>Our datasets had to perform joins based on </a:t>
            </a:r>
            <a:r>
              <a:rPr lang="en-US" sz="1400" dirty="0" err="1"/>
              <a:t>Customer_ID</a:t>
            </a:r>
            <a:r>
              <a:rPr lang="en-US" sz="1400" dirty="0"/>
              <a:t>; thus, we could learn the need for reliable foreign key constraints and consistency in the data. </a:t>
            </a:r>
          </a:p>
          <a:p>
            <a:r>
              <a:rPr lang="en-US" sz="1400" dirty="0"/>
              <a:t>One of the schema design issues here is the missing </a:t>
            </a:r>
            <a:r>
              <a:rPr lang="en-US" sz="1400" dirty="0" err="1"/>
              <a:t>Order_ID</a:t>
            </a:r>
            <a:r>
              <a:rPr lang="en-US" sz="1400" dirty="0"/>
              <a:t> from the Shipping dataset. The missing relational link, therefore, is needed in order for effective querying to take place between Orders and Shipping. </a:t>
            </a:r>
          </a:p>
          <a:p>
            <a:r>
              <a:rPr lang="en-US" sz="1400" dirty="0"/>
              <a:t>Improve system integration in order to gain real-time updates and optimize data lag in systems that are paramount to order processing and sending out shipping status updates.</a:t>
            </a:r>
          </a:p>
          <a:p>
            <a:r>
              <a:rPr lang="en-US" sz="1400" dirty="0"/>
              <a:t>is recommended that data quality checks should be automated after the ingestion of new data. Specifically, fields like Amount should be checked whether it is in the right format.</a:t>
            </a:r>
            <a:endParaRPr sz="1400" dirty="0"/>
          </a:p>
        </p:txBody>
      </p:sp>
      <p:sp>
        <p:nvSpPr>
          <p:cNvPr id="6" name="Title 1">
            <a:extLst>
              <a:ext uri="{FF2B5EF4-FFF2-40B4-BE49-F238E27FC236}">
                <a16:creationId xmlns:a16="http://schemas.microsoft.com/office/drawing/2014/main" id="{D8E7E948-0918-9C4B-A23F-51A96E8119E6}"/>
              </a:ext>
            </a:extLst>
          </p:cNvPr>
          <p:cNvSpPr txBox="1">
            <a:spLocks/>
          </p:cNvSpPr>
          <p:nvPr/>
        </p:nvSpPr>
        <p:spPr>
          <a:xfrm>
            <a:off x="609600" y="427038"/>
            <a:ext cx="8229600" cy="53624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IN" sz="2700" b="1">
                <a:solidFill>
                  <a:srgbClr val="0D0D0D"/>
                </a:solidFill>
                <a:highlight>
                  <a:srgbClr val="FFFFFF"/>
                </a:highlight>
                <a:latin typeface="Söhne"/>
              </a:rPr>
              <a:t>For Data Engineers:</a:t>
            </a:r>
            <a:endParaRPr lang="en-IN" sz="2700" b="1" dirty="0">
              <a:solidFill>
                <a:srgbClr val="0D0D0D"/>
              </a:solidFill>
              <a:highlight>
                <a:srgbClr val="FFFFFF"/>
              </a:highlight>
              <a:latin typeface="Söhne"/>
            </a:endParaRPr>
          </a:p>
        </p:txBody>
      </p:sp>
      <p:sp>
        <p:nvSpPr>
          <p:cNvPr id="7" name="Content Placeholder 2">
            <a:extLst>
              <a:ext uri="{FF2B5EF4-FFF2-40B4-BE49-F238E27FC236}">
                <a16:creationId xmlns:a16="http://schemas.microsoft.com/office/drawing/2014/main" id="{831845C4-F00F-EAD7-DF02-B0C875D07F76}"/>
              </a:ext>
            </a:extLst>
          </p:cNvPr>
          <p:cNvSpPr txBox="1">
            <a:spLocks/>
          </p:cNvSpPr>
          <p:nvPr/>
        </p:nvSpPr>
        <p:spPr>
          <a:xfrm>
            <a:off x="549215" y="4188125"/>
            <a:ext cx="8229600" cy="170227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400" b="0" i="0" dirty="0">
                <a:solidFill>
                  <a:srgbClr val="0D0D0D"/>
                </a:solidFill>
                <a:effectLst/>
                <a:highlight>
                  <a:srgbClr val="FFFFFF"/>
                </a:highlight>
              </a:rPr>
              <a:t>Leveraging the relationships detailed above between customers, their orders, and shipping details, perform predictive analysis of the customer buying behavior and order delivery times.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8992"/>
          </a:xfrm>
        </p:spPr>
        <p:txBody>
          <a:bodyPr>
            <a:normAutofit/>
          </a:bodyPr>
          <a:lstStyle/>
          <a:p>
            <a:r>
              <a:rPr lang="en-IN" sz="2700" dirty="0"/>
              <a:t>Non Technical Stakeholder</a:t>
            </a:r>
            <a:endParaRPr sz="2700" dirty="0"/>
          </a:p>
        </p:txBody>
      </p:sp>
      <p:pic>
        <p:nvPicPr>
          <p:cNvPr id="9" name="Content Placeholder 8">
            <a:extLst>
              <a:ext uri="{FF2B5EF4-FFF2-40B4-BE49-F238E27FC236}">
                <a16:creationId xmlns:a16="http://schemas.microsoft.com/office/drawing/2014/main" id="{E6679AD4-50AD-08EE-21F2-B60734A84665}"/>
              </a:ext>
            </a:extLst>
          </p:cNvPr>
          <p:cNvPicPr>
            <a:picLocks noGrp="1" noChangeAspect="1"/>
          </p:cNvPicPr>
          <p:nvPr>
            <p:ph idx="1"/>
          </p:nvPr>
        </p:nvPicPr>
        <p:blipFill>
          <a:blip r:embed="rId2"/>
          <a:stretch>
            <a:fillRect/>
          </a:stretch>
        </p:blipFill>
        <p:spPr>
          <a:xfrm>
            <a:off x="134580" y="689003"/>
            <a:ext cx="4029104" cy="2276492"/>
          </a:xfrm>
        </p:spPr>
      </p:pic>
      <p:sp>
        <p:nvSpPr>
          <p:cNvPr id="11" name="TextBox 10">
            <a:extLst>
              <a:ext uri="{FF2B5EF4-FFF2-40B4-BE49-F238E27FC236}">
                <a16:creationId xmlns:a16="http://schemas.microsoft.com/office/drawing/2014/main" id="{C71C50FC-F698-CBDC-2334-BC3A6929F6FF}"/>
              </a:ext>
            </a:extLst>
          </p:cNvPr>
          <p:cNvSpPr txBox="1"/>
          <p:nvPr/>
        </p:nvSpPr>
        <p:spPr>
          <a:xfrm>
            <a:off x="4980317" y="933605"/>
            <a:ext cx="3706483" cy="2677656"/>
          </a:xfrm>
          <a:prstGeom prst="rect">
            <a:avLst/>
          </a:prstGeom>
          <a:noFill/>
        </p:spPr>
        <p:txBody>
          <a:bodyPr wrap="square">
            <a:spAutoFit/>
          </a:bodyPr>
          <a:lstStyle/>
          <a:p>
            <a:pPr algn="l"/>
            <a:r>
              <a:rPr lang="en-US" sz="1400" b="0" i="0" dirty="0">
                <a:solidFill>
                  <a:srgbClr val="0D0D0D"/>
                </a:solidFill>
                <a:effectLst/>
                <a:highlight>
                  <a:srgbClr val="FFFFFF"/>
                </a:highlight>
                <a:latin typeface="Söhne"/>
              </a:rPr>
              <a:t>This is graphed using a donut chart, where the total amount accounts for 100% and is shared by the three countries: the USA, UK, UAE. The USA has 45.89% (244K), followed closely by the UK at 44.73% (238K). </a:t>
            </a:r>
          </a:p>
          <a:p>
            <a:pPr algn="l"/>
            <a:r>
              <a:rPr lang="en-US" sz="1400" b="0" i="0" dirty="0">
                <a:solidFill>
                  <a:srgbClr val="0D0D0D"/>
                </a:solidFill>
                <a:effectLst/>
                <a:highlight>
                  <a:srgbClr val="FFFFFF"/>
                </a:highlight>
                <a:latin typeface="Söhne"/>
              </a:rPr>
              <a:t>The least percentage is from the UAE, which is 9.38% (50K). </a:t>
            </a:r>
          </a:p>
          <a:p>
            <a:pPr algn="l"/>
            <a:r>
              <a:rPr lang="en-US" sz="1400" b="0" i="0" dirty="0">
                <a:solidFill>
                  <a:srgbClr val="0D0D0D"/>
                </a:solidFill>
                <a:effectLst/>
                <a:highlight>
                  <a:srgbClr val="FFFFFF"/>
                </a:highlight>
                <a:latin typeface="Söhne"/>
              </a:rPr>
              <a:t>The chart demonstrates a quite narrow distribution because both countries, as a whole, represent over 90% of the grand total, an amount relatively small in comparison to that of the UAE.</a:t>
            </a:r>
            <a:endParaRPr lang="en-US" i="0" dirty="0">
              <a:solidFill>
                <a:srgbClr val="0D0D0D"/>
              </a:solidFill>
              <a:effectLst/>
              <a:highlight>
                <a:srgbClr val="FFFFFF"/>
              </a:highlight>
              <a:latin typeface="Söhne"/>
            </a:endParaRPr>
          </a:p>
        </p:txBody>
      </p:sp>
      <p:sp>
        <p:nvSpPr>
          <p:cNvPr id="18" name="TextBox 17">
            <a:extLst>
              <a:ext uri="{FF2B5EF4-FFF2-40B4-BE49-F238E27FC236}">
                <a16:creationId xmlns:a16="http://schemas.microsoft.com/office/drawing/2014/main" id="{7B05CED0-AA23-68E3-1B8B-3C8A63302E37}"/>
              </a:ext>
            </a:extLst>
          </p:cNvPr>
          <p:cNvSpPr txBox="1"/>
          <p:nvPr/>
        </p:nvSpPr>
        <p:spPr>
          <a:xfrm>
            <a:off x="457200" y="3783110"/>
            <a:ext cx="3473225" cy="1169551"/>
          </a:xfrm>
          <a:prstGeom prst="rect">
            <a:avLst/>
          </a:prstGeom>
          <a:noFill/>
        </p:spPr>
        <p:txBody>
          <a:bodyPr wrap="square" rtlCol="0">
            <a:spAutoFit/>
          </a:bodyPr>
          <a:lstStyle/>
          <a:p>
            <a:r>
              <a:rPr lang="en-US" sz="1400" b="1" i="1" u="none" strike="noStrike" dirty="0">
                <a:solidFill>
                  <a:srgbClr val="1D1C1D"/>
                </a:solidFill>
                <a:effectLst/>
                <a:highlight>
                  <a:srgbClr val="FFFFFF"/>
                </a:highlight>
              </a:rPr>
              <a:t>the total number of transactions, total quantity sold, and total amount spent for each customer, along with the product details.</a:t>
            </a:r>
          </a:p>
          <a:p>
            <a:endParaRPr lang="en-IN" sz="1400" dirty="0"/>
          </a:p>
        </p:txBody>
      </p:sp>
      <p:pic>
        <p:nvPicPr>
          <p:cNvPr id="19" name="Picture 18">
            <a:extLst>
              <a:ext uri="{FF2B5EF4-FFF2-40B4-BE49-F238E27FC236}">
                <a16:creationId xmlns:a16="http://schemas.microsoft.com/office/drawing/2014/main" id="{A8D6AE37-E4D6-5376-AC4F-03D76A647AE8}"/>
              </a:ext>
            </a:extLst>
          </p:cNvPr>
          <p:cNvPicPr>
            <a:picLocks noChangeAspect="1"/>
          </p:cNvPicPr>
          <p:nvPr/>
        </p:nvPicPr>
        <p:blipFill>
          <a:blip r:embed="rId3"/>
          <a:stretch>
            <a:fillRect/>
          </a:stretch>
        </p:blipFill>
        <p:spPr>
          <a:xfrm>
            <a:off x="457200" y="4952661"/>
            <a:ext cx="3347241" cy="1542641"/>
          </a:xfrm>
          <a:prstGeom prst="rect">
            <a:avLst/>
          </a:prstGeom>
        </p:spPr>
      </p:pic>
      <p:sp>
        <p:nvSpPr>
          <p:cNvPr id="20" name="TextBox 19">
            <a:extLst>
              <a:ext uri="{FF2B5EF4-FFF2-40B4-BE49-F238E27FC236}">
                <a16:creationId xmlns:a16="http://schemas.microsoft.com/office/drawing/2014/main" id="{84621AEE-E12B-0AD8-1561-E4305CAFB576}"/>
              </a:ext>
            </a:extLst>
          </p:cNvPr>
          <p:cNvSpPr txBox="1"/>
          <p:nvPr/>
        </p:nvSpPr>
        <p:spPr>
          <a:xfrm>
            <a:off x="4048664" y="3780307"/>
            <a:ext cx="4583502"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table shows that in terms of transaction volume, the UK is a leader, while the USA is competing closely with it in revenue, having many times fewer transactions, which suggests a higher value per transaction. </a:t>
            </a:r>
          </a:p>
          <a:p>
            <a:pPr marL="285750" indent="-285750">
              <a:buFont typeface="Arial" panose="020B0604020202020204" pitchFamily="34" charset="0"/>
              <a:buChar char="•"/>
            </a:pPr>
            <a:r>
              <a:rPr lang="en-US" sz="1400" dirty="0"/>
              <a:t>Thus, showing a growth opportunity would be the UAE, where it has the least number of transactions and revenue. </a:t>
            </a:r>
          </a:p>
          <a:p>
            <a:pPr marL="285750" indent="-285750">
              <a:buFont typeface="Arial" panose="020B0604020202020204" pitchFamily="34" charset="0"/>
              <a:buChar char="•"/>
            </a:pPr>
            <a:r>
              <a:rPr lang="en-US" sz="1400" dirty="0"/>
              <a:t>In fact, this business is strongly existing in the UK and USA, but a potential chance does exist in the UAE to expand and optimize.</a:t>
            </a:r>
            <a:endParaRPr lang="en-IN" sz="1400" dirty="0"/>
          </a:p>
        </p:txBody>
      </p:sp>
      <p:sp>
        <p:nvSpPr>
          <p:cNvPr id="21" name="Arrow: Right 20">
            <a:extLst>
              <a:ext uri="{FF2B5EF4-FFF2-40B4-BE49-F238E27FC236}">
                <a16:creationId xmlns:a16="http://schemas.microsoft.com/office/drawing/2014/main" id="{3FA1C089-B323-E089-EB06-2841FB4DB44B}"/>
              </a:ext>
            </a:extLst>
          </p:cNvPr>
          <p:cNvSpPr/>
          <p:nvPr/>
        </p:nvSpPr>
        <p:spPr>
          <a:xfrm>
            <a:off x="4425717" y="1728919"/>
            <a:ext cx="514344" cy="19665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2" name="Arrow: Right 21">
            <a:extLst>
              <a:ext uri="{FF2B5EF4-FFF2-40B4-BE49-F238E27FC236}">
                <a16:creationId xmlns:a16="http://schemas.microsoft.com/office/drawing/2014/main" id="{739DA9BB-96F6-85B6-AAB4-A01C5EB2D625}"/>
              </a:ext>
            </a:extLst>
          </p:cNvPr>
          <p:cNvSpPr/>
          <p:nvPr/>
        </p:nvSpPr>
        <p:spPr>
          <a:xfrm>
            <a:off x="3541327" y="5439368"/>
            <a:ext cx="507338" cy="19665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8BD8AE-7096-5E3C-58E6-3C2588CF9DCF}"/>
              </a:ext>
            </a:extLst>
          </p:cNvPr>
          <p:cNvPicPr>
            <a:picLocks noChangeAspect="1"/>
          </p:cNvPicPr>
          <p:nvPr/>
        </p:nvPicPr>
        <p:blipFill>
          <a:blip r:embed="rId3"/>
          <a:stretch>
            <a:fillRect/>
          </a:stretch>
        </p:blipFill>
        <p:spPr>
          <a:xfrm>
            <a:off x="114827" y="1343054"/>
            <a:ext cx="2505093" cy="1200159"/>
          </a:xfrm>
          <a:prstGeom prst="rect">
            <a:avLst/>
          </a:prstGeom>
        </p:spPr>
      </p:pic>
      <p:sp>
        <p:nvSpPr>
          <p:cNvPr id="26" name="TextBox 25">
            <a:extLst>
              <a:ext uri="{FF2B5EF4-FFF2-40B4-BE49-F238E27FC236}">
                <a16:creationId xmlns:a16="http://schemas.microsoft.com/office/drawing/2014/main" id="{1AF65DD0-D143-C520-2FFB-A6105CDF9EC6}"/>
              </a:ext>
            </a:extLst>
          </p:cNvPr>
          <p:cNvSpPr txBox="1"/>
          <p:nvPr/>
        </p:nvSpPr>
        <p:spPr>
          <a:xfrm>
            <a:off x="114827" y="437419"/>
            <a:ext cx="3042249" cy="584775"/>
          </a:xfrm>
          <a:prstGeom prst="rect">
            <a:avLst/>
          </a:prstGeom>
          <a:noFill/>
        </p:spPr>
        <p:txBody>
          <a:bodyPr wrap="square" rtlCol="0">
            <a:spAutoFit/>
          </a:bodyPr>
          <a:lstStyle>
            <a:defPPr>
              <a:defRPr lang="en-US"/>
            </a:defPPr>
            <a:lvl1pPr>
              <a:defRPr b="1" i="1" u="none" strike="noStrike">
                <a:solidFill>
                  <a:srgbClr val="1D1C1D"/>
                </a:solidFill>
                <a:effectLst/>
              </a:defRPr>
            </a:lvl1pPr>
          </a:lstStyle>
          <a:p>
            <a:r>
              <a:rPr lang="en-US" sz="1400" dirty="0"/>
              <a:t>the maximum product purchased for each country</a:t>
            </a:r>
            <a:r>
              <a:rPr lang="en-US" dirty="0"/>
              <a:t>.</a:t>
            </a:r>
            <a:endParaRPr lang="en-IN" dirty="0"/>
          </a:p>
        </p:txBody>
      </p:sp>
      <p:sp>
        <p:nvSpPr>
          <p:cNvPr id="27" name="TextBox 26">
            <a:extLst>
              <a:ext uri="{FF2B5EF4-FFF2-40B4-BE49-F238E27FC236}">
                <a16:creationId xmlns:a16="http://schemas.microsoft.com/office/drawing/2014/main" id="{3E2DDEDE-8049-FBDA-5725-F8E46D057260}"/>
              </a:ext>
            </a:extLst>
          </p:cNvPr>
          <p:cNvSpPr txBox="1"/>
          <p:nvPr/>
        </p:nvSpPr>
        <p:spPr>
          <a:xfrm>
            <a:off x="3864635" y="437419"/>
            <a:ext cx="4491486" cy="2031325"/>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The Mousepad is the highest-selling item among all products, with dominance in the UK, which again leads from the highest sales count. </a:t>
            </a:r>
          </a:p>
          <a:p>
            <a:pPr marL="285750" indent="-285750">
              <a:buFont typeface="Arial" panose="020B0604020202020204" pitchFamily="34" charset="0"/>
              <a:buChar char="•"/>
            </a:pPr>
            <a:r>
              <a:rPr lang="en-US" sz="1400" b="0" i="0" dirty="0">
                <a:solidFill>
                  <a:srgbClr val="0D0D0D"/>
                </a:solidFill>
                <a:effectLst/>
                <a:highlight>
                  <a:srgbClr val="FFFFFF"/>
                </a:highlight>
              </a:rPr>
              <a:t>The Mousepads dominate in both the UK and USA, signaling a preference that resonates with the other country but leans on Keyboards in UAE. </a:t>
            </a:r>
          </a:p>
          <a:p>
            <a:pPr marL="285750" indent="-285750">
              <a:buFont typeface="Arial" panose="020B0604020202020204" pitchFamily="34" charset="0"/>
              <a:buChar char="•"/>
            </a:pPr>
            <a:r>
              <a:rPr lang="en-US" sz="1400" b="0" i="0" dirty="0">
                <a:solidFill>
                  <a:srgbClr val="0D0D0D"/>
                </a:solidFill>
                <a:effectLst/>
                <a:highlight>
                  <a:srgbClr val="FFFFFF"/>
                </a:highlight>
              </a:rPr>
              <a:t>And so the very trends mean a chain reaction of inventory and marketing measures in accordance with regional demand.</a:t>
            </a:r>
            <a:endParaRPr lang="en-IN" sz="1400" dirty="0"/>
          </a:p>
        </p:txBody>
      </p:sp>
      <p:pic>
        <p:nvPicPr>
          <p:cNvPr id="30" name="Picture 29">
            <a:extLst>
              <a:ext uri="{FF2B5EF4-FFF2-40B4-BE49-F238E27FC236}">
                <a16:creationId xmlns:a16="http://schemas.microsoft.com/office/drawing/2014/main" id="{8870BF7F-5517-9A70-29F3-0C4C2BDC24FC}"/>
              </a:ext>
            </a:extLst>
          </p:cNvPr>
          <p:cNvPicPr>
            <a:picLocks noChangeAspect="1"/>
          </p:cNvPicPr>
          <p:nvPr/>
        </p:nvPicPr>
        <p:blipFill>
          <a:blip r:embed="rId4"/>
          <a:stretch>
            <a:fillRect/>
          </a:stretch>
        </p:blipFill>
        <p:spPr>
          <a:xfrm>
            <a:off x="114827" y="3511095"/>
            <a:ext cx="1971689" cy="504829"/>
          </a:xfrm>
          <a:prstGeom prst="rect">
            <a:avLst/>
          </a:prstGeom>
        </p:spPr>
      </p:pic>
      <p:sp>
        <p:nvSpPr>
          <p:cNvPr id="31" name="TextBox 30">
            <a:extLst>
              <a:ext uri="{FF2B5EF4-FFF2-40B4-BE49-F238E27FC236}">
                <a16:creationId xmlns:a16="http://schemas.microsoft.com/office/drawing/2014/main" id="{EC5988E1-A12B-FFF0-FEAA-681DB84AE4CA}"/>
              </a:ext>
            </a:extLst>
          </p:cNvPr>
          <p:cNvSpPr txBox="1"/>
          <p:nvPr/>
        </p:nvSpPr>
        <p:spPr>
          <a:xfrm>
            <a:off x="114827" y="2765544"/>
            <a:ext cx="3404559" cy="523220"/>
          </a:xfrm>
          <a:prstGeom prst="rect">
            <a:avLst/>
          </a:prstGeom>
          <a:noFill/>
        </p:spPr>
        <p:txBody>
          <a:bodyPr wrap="square" rtlCol="0">
            <a:spAutoFit/>
          </a:bodyPr>
          <a:lstStyle/>
          <a:p>
            <a:r>
              <a:rPr lang="en-US" sz="1400" b="1" i="1" u="none" strike="noStrike" dirty="0">
                <a:solidFill>
                  <a:srgbClr val="1D1C1D"/>
                </a:solidFill>
                <a:effectLst/>
              </a:rPr>
              <a:t>the most purchased product based on the age category less than 30 and above 30.</a:t>
            </a:r>
            <a:endParaRPr lang="en-IN" sz="1400" b="1" dirty="0"/>
          </a:p>
        </p:txBody>
      </p:sp>
      <p:sp>
        <p:nvSpPr>
          <p:cNvPr id="32" name="TextBox 31">
            <a:extLst>
              <a:ext uri="{FF2B5EF4-FFF2-40B4-BE49-F238E27FC236}">
                <a16:creationId xmlns:a16="http://schemas.microsoft.com/office/drawing/2014/main" id="{88486D41-DB8F-8513-E710-2BD50E685522}"/>
              </a:ext>
            </a:extLst>
          </p:cNvPr>
          <p:cNvSpPr txBox="1"/>
          <p:nvPr/>
        </p:nvSpPr>
        <p:spPr>
          <a:xfrm>
            <a:off x="3761117" y="2765544"/>
            <a:ext cx="4491486" cy="1600438"/>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0D0D"/>
                </a:solidFill>
                <a:effectLst/>
                <a:highlight>
                  <a:srgbClr val="FFFFFF"/>
                </a:highlight>
              </a:rPr>
              <a:t>The Mousepads sell the most, 17 to be exact, among customers under 30 years old, while Keyboards enjoy the greatest popularity among those over 30, with a sum total of 35. </a:t>
            </a:r>
          </a:p>
          <a:p>
            <a:pPr marL="285750" indent="-285750">
              <a:buFont typeface="Arial" panose="020B0604020202020204" pitchFamily="34" charset="0"/>
              <a:buChar char="•"/>
            </a:pPr>
            <a:r>
              <a:rPr lang="en-US" sz="1400" b="0" i="0" dirty="0">
                <a:solidFill>
                  <a:srgbClr val="0D0D0D"/>
                </a:solidFill>
                <a:effectLst/>
                <a:highlight>
                  <a:srgbClr val="FFFFFF"/>
                </a:highlight>
              </a:rPr>
              <a:t>This obviously would indicate a difference in purchase tendencies between young and old, so it may help in guiding marketing by target or stock placement.</a:t>
            </a:r>
            <a:endParaRPr lang="en-IN" sz="1400" dirty="0"/>
          </a:p>
        </p:txBody>
      </p:sp>
      <p:pic>
        <p:nvPicPr>
          <p:cNvPr id="34" name="Picture 33">
            <a:extLst>
              <a:ext uri="{FF2B5EF4-FFF2-40B4-BE49-F238E27FC236}">
                <a16:creationId xmlns:a16="http://schemas.microsoft.com/office/drawing/2014/main" id="{AB8030E1-D20F-F7A6-0B36-4D4DB8313137}"/>
              </a:ext>
            </a:extLst>
          </p:cNvPr>
          <p:cNvPicPr>
            <a:picLocks noChangeAspect="1"/>
          </p:cNvPicPr>
          <p:nvPr/>
        </p:nvPicPr>
        <p:blipFill>
          <a:blip r:embed="rId5"/>
          <a:stretch>
            <a:fillRect/>
          </a:stretch>
        </p:blipFill>
        <p:spPr>
          <a:xfrm>
            <a:off x="164342" y="5514946"/>
            <a:ext cx="2581294" cy="581029"/>
          </a:xfrm>
          <a:prstGeom prst="rect">
            <a:avLst/>
          </a:prstGeom>
        </p:spPr>
      </p:pic>
      <p:sp>
        <p:nvSpPr>
          <p:cNvPr id="36" name="TextBox 35">
            <a:extLst>
              <a:ext uri="{FF2B5EF4-FFF2-40B4-BE49-F238E27FC236}">
                <a16:creationId xmlns:a16="http://schemas.microsoft.com/office/drawing/2014/main" id="{98498185-E376-7544-26F4-0475FEB6FC07}"/>
              </a:ext>
            </a:extLst>
          </p:cNvPr>
          <p:cNvSpPr txBox="1"/>
          <p:nvPr/>
        </p:nvSpPr>
        <p:spPr>
          <a:xfrm>
            <a:off x="114827" y="4769395"/>
            <a:ext cx="2703135" cy="523220"/>
          </a:xfrm>
          <a:prstGeom prst="rect">
            <a:avLst/>
          </a:prstGeom>
          <a:noFill/>
        </p:spPr>
        <p:txBody>
          <a:bodyPr wrap="square">
            <a:spAutoFit/>
          </a:bodyPr>
          <a:lstStyle/>
          <a:p>
            <a:r>
              <a:rPr lang="en-US" sz="1400" b="1" i="1" u="none" strike="noStrike" dirty="0">
                <a:solidFill>
                  <a:srgbClr val="1D1C1D"/>
                </a:solidFill>
                <a:effectLst/>
              </a:rPr>
              <a:t>the country that had minimum transactions and sales amount.</a:t>
            </a:r>
            <a:endParaRPr lang="en-IN" sz="1400" b="1" dirty="0"/>
          </a:p>
        </p:txBody>
      </p:sp>
      <p:sp>
        <p:nvSpPr>
          <p:cNvPr id="37" name="TextBox 36">
            <a:extLst>
              <a:ext uri="{FF2B5EF4-FFF2-40B4-BE49-F238E27FC236}">
                <a16:creationId xmlns:a16="http://schemas.microsoft.com/office/drawing/2014/main" id="{DFF40635-D199-3234-5AD9-D1E2E37BA318}"/>
              </a:ext>
            </a:extLst>
          </p:cNvPr>
          <p:cNvSpPr txBox="1"/>
          <p:nvPr/>
        </p:nvSpPr>
        <p:spPr>
          <a:xfrm>
            <a:off x="4086045" y="4468504"/>
            <a:ext cx="4048665" cy="2092881"/>
          </a:xfrm>
          <a:prstGeom prst="rect">
            <a:avLst/>
          </a:prstGeom>
          <a:noFill/>
        </p:spPr>
        <p:txBody>
          <a:bodyPr wrap="square" rtlCol="0">
            <a:spAutoFit/>
          </a:bodyPr>
          <a:lstStyle/>
          <a:p>
            <a:r>
              <a:rPr lang="en-US" sz="1400" b="0" i="0" dirty="0">
                <a:solidFill>
                  <a:srgbClr val="0D0D0D"/>
                </a:solidFill>
                <a:effectLst/>
                <a:highlight>
                  <a:srgbClr val="FFFFFF"/>
                </a:highlight>
              </a:rPr>
              <a:t>The snippet of data, therefore, suggests that UAE has the least figures in both transactions and sales, among the analyzed countries, recording just 40 transactions with sales amounting to 49,950. This further reflects on the earlier donut chart that showed the UAE to have the smallest share of the total amount and indicates further that it may be an underperforming or less focused market, compared with the UK and USA</a:t>
            </a:r>
            <a:r>
              <a:rPr lang="en-US" b="0" i="0" dirty="0">
                <a:solidFill>
                  <a:srgbClr val="0D0D0D"/>
                </a:solidFill>
                <a:effectLst/>
                <a:highlight>
                  <a:srgbClr val="FFFFFF"/>
                </a:highlight>
                <a:latin typeface="Söhne"/>
              </a:rPr>
              <a:t>.</a:t>
            </a:r>
            <a:endParaRPr lang="en-IN" dirty="0"/>
          </a:p>
        </p:txBody>
      </p:sp>
      <p:sp>
        <p:nvSpPr>
          <p:cNvPr id="38" name="Arrow: Right 37">
            <a:extLst>
              <a:ext uri="{FF2B5EF4-FFF2-40B4-BE49-F238E27FC236}">
                <a16:creationId xmlns:a16="http://schemas.microsoft.com/office/drawing/2014/main" id="{40315546-673E-E42E-053D-D452D07E0635}"/>
              </a:ext>
            </a:extLst>
          </p:cNvPr>
          <p:cNvSpPr/>
          <p:nvPr/>
        </p:nvSpPr>
        <p:spPr>
          <a:xfrm>
            <a:off x="2897028" y="3545008"/>
            <a:ext cx="1244715" cy="19665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7AD2456B-53B0-6C01-4265-A80BFE9D133D}"/>
              </a:ext>
            </a:extLst>
          </p:cNvPr>
          <p:cNvSpPr/>
          <p:nvPr/>
        </p:nvSpPr>
        <p:spPr>
          <a:xfrm>
            <a:off x="2772320" y="1612013"/>
            <a:ext cx="1244715" cy="19665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5408EF3E-8A9A-1BE0-ED46-C52998073D8C}"/>
              </a:ext>
            </a:extLst>
          </p:cNvPr>
          <p:cNvSpPr/>
          <p:nvPr/>
        </p:nvSpPr>
        <p:spPr>
          <a:xfrm>
            <a:off x="2841330" y="5514945"/>
            <a:ext cx="1244715" cy="19665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9284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870</TotalTime>
  <Words>1227</Words>
  <Application>Microsoft Office PowerPoint</Application>
  <PresentationFormat>On-screen Show (4:3)</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Symbol</vt:lpstr>
      <vt:lpstr>Times New Roman</vt:lpstr>
      <vt:lpstr>Office Theme</vt:lpstr>
      <vt:lpstr>Data Findings</vt:lpstr>
      <vt:lpstr>Data Findings</vt:lpstr>
      <vt:lpstr>Current Conceptual Diagram</vt:lpstr>
      <vt:lpstr>Current Data Model</vt:lpstr>
      <vt:lpstr>Gaps in Current Data Structure</vt:lpstr>
      <vt:lpstr>PowerPoint Presentation</vt:lpstr>
      <vt:lpstr>For Data Scientist:</vt:lpstr>
      <vt:lpstr>Non Technical Stakeholder</vt:lpstr>
      <vt:lpstr>PowerPoint Presentation</vt:lpstr>
      <vt:lpstr>Q &amp; 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Data Integrity and Traceability</dc:title>
  <dc:subject/>
  <dc:creator>Nilanjan Pal</dc:creator>
  <cp:keywords/>
  <dc:description>generated using python-pptx</dc:description>
  <cp:lastModifiedBy>Nilanjan Pal</cp:lastModifiedBy>
  <cp:revision>24</cp:revision>
  <dcterms:created xsi:type="dcterms:W3CDTF">2013-01-27T09:14:16Z</dcterms:created>
  <dcterms:modified xsi:type="dcterms:W3CDTF">2024-04-28T05:19:04Z</dcterms:modified>
  <cp:category/>
</cp:coreProperties>
</file>