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ppt" ContentType="application/vnd.ms-powerpoint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4"/>
    <p:sldMasterId id="2147483690" r:id="rId5"/>
  </p:sldMasterIdLst>
  <p:notesMasterIdLst>
    <p:notesMasterId r:id="rId16"/>
  </p:notesMasterIdLst>
  <p:handoutMasterIdLst>
    <p:handoutMasterId r:id="rId17"/>
  </p:handoutMasterIdLst>
  <p:sldIdLst>
    <p:sldId id="360" r:id="rId6"/>
    <p:sldId id="412" r:id="rId7"/>
    <p:sldId id="414" r:id="rId8"/>
    <p:sldId id="413" r:id="rId9"/>
    <p:sldId id="415" r:id="rId10"/>
    <p:sldId id="416" r:id="rId11"/>
    <p:sldId id="419" r:id="rId12"/>
    <p:sldId id="417" r:id="rId13"/>
    <p:sldId id="418" r:id="rId14"/>
    <p:sldId id="410" r:id="rId15"/>
  </p:sldIdLst>
  <p:sldSz cx="12192000" cy="6858000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an-Paul" initials="JP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644"/>
    <a:srgbClr val="4D4D4D"/>
    <a:srgbClr val="EAEAEA"/>
    <a:srgbClr val="969696"/>
    <a:srgbClr val="00642D"/>
    <a:srgbClr val="AAB4C2"/>
    <a:srgbClr val="C0C0C0"/>
    <a:srgbClr val="F8F8F8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09" autoAdjust="0"/>
    <p:restoredTop sz="80126" autoAdjust="0"/>
  </p:normalViewPr>
  <p:slideViewPr>
    <p:cSldViewPr showGuides="1">
      <p:cViewPr>
        <p:scale>
          <a:sx n="70" d="100"/>
          <a:sy n="70" d="100"/>
        </p:scale>
        <p:origin x="-1770" y="-6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4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8" d="100"/>
          <a:sy n="78" d="100"/>
        </p:scale>
        <p:origin x="-2064" y="-96"/>
      </p:cViewPr>
      <p:guideLst>
        <p:guide orient="horz" pos="292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1" y="0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6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6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1" y="8831580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57CD879-C25F-48FB-8AEA-1C18F9C218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52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936627" y="156555"/>
            <a:ext cx="5013325" cy="319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/>
            </a:lvl1pPr>
          </a:lstStyle>
          <a:p>
            <a:r>
              <a:rPr lang="en-US"/>
              <a:t>Sitecore Content Management Solutions</a:t>
            </a:r>
          </a:p>
        </p:txBody>
      </p:sp>
      <p:sp>
        <p:nvSpPr>
          <p:cNvPr id="294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60388" y="549275"/>
            <a:ext cx="5721350" cy="3219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94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1" y="3915465"/>
            <a:ext cx="5486400" cy="4683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4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92152" y="8820284"/>
            <a:ext cx="5373688" cy="4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i="1">
                <a:solidFill>
                  <a:srgbClr val="000000"/>
                </a:solidFill>
                <a:cs typeface="Arial" charset="0"/>
              </a:defRPr>
            </a:lvl1pPr>
          </a:lstStyle>
          <a:p>
            <a:r>
              <a:rPr lang="en-US"/>
              <a:t>Sitecore is a trademark of Sitecore A/S. All other brand and product names are the property of their respective holders. Copyright © 2001-2005 Sitecore A/S. All Rights Reserved.” </a:t>
            </a:r>
          </a:p>
        </p:txBody>
      </p:sp>
      <p:sp>
        <p:nvSpPr>
          <p:cNvPr id="294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165850" y="8820283"/>
            <a:ext cx="692150" cy="329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i="1"/>
            </a:lvl1pPr>
          </a:lstStyle>
          <a:p>
            <a:r>
              <a:rPr lang="en-US"/>
              <a:t>Page </a:t>
            </a:r>
            <a:fld id="{B21F3E45-5F33-4BBC-86C8-B7B42502AC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097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Sitecore Content Management Solutions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Sitecore is a trademark of Sitecore A/S. All other brand and product names are the property of their respective holders. Copyright © 2001-2005 Sitecore A/S. All Rights Reserved.”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21F3E45-5F33-4BBC-86C8-B7B42502AC6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94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Sitecore Content Management Solutions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Sitecore is a trademark of Sitecore A/S. All other brand and product names are the property of their respective holders. Copyright © 2001-2005 Sitecore A/S. All Rights Reserved.”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21F3E45-5F33-4BBC-86C8-B7B42502AC6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01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Sitecore Content Management Solutions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Sitecore is a trademark of Sitecore A/S. All other brand and product names are the property of their respective holders. Copyright © 2001-2005 Sitecore A/S. All Rights Reserved.”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21F3E45-5F33-4BBC-86C8-B7B42502AC6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01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Sitecore Content Management Solutions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Sitecore is a trademark of Sitecore A/S. All other brand and product names are the property of their respective holders. Copyright © 2001-2005 Sitecore A/S. All Rights Reserved.”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21F3E45-5F33-4BBC-86C8-B7B42502AC6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01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Sitecore Content Management Solutions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Sitecore is a trademark of Sitecore A/S. All other brand and product names are the property of their respective holders. Copyright © 2001-2005 Sitecore A/S. All Rights Reserved.”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21F3E45-5F33-4BBC-86C8-B7B42502AC6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01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Sitecore Content Management Solutions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Sitecore is a trademark of Sitecore A/S. All other brand and product names are the property of their respective holders. Copyright © 2001-2005 Sitecore A/S. All Rights Reserved.”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21F3E45-5F33-4BBC-86C8-B7B42502AC6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01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Sitecore Content Management Solutions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Sitecore is a trademark of Sitecore A/S. All other brand and product names are the property of their respective holders. Copyright © 2001-2005 Sitecore A/S. All Rights Reserved.”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21F3E45-5F33-4BBC-86C8-B7B42502AC6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01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Sitecore Content Management Solutions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Sitecore is a trademark of Sitecore A/S. All other brand and product names are the property of their respective holders. Copyright © 2001-2005 Sitecore A/S. All Rights Reserved.”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21F3E45-5F33-4BBC-86C8-B7B42502AC6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01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Sitecore Content Management Solutions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Sitecore is a trademark of Sitecore A/S. All other brand and product names are the property of their respective holders. Copyright © 2001-2005 Sitecore A/S. All Rights Reserved.”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21F3E45-5F33-4BBC-86C8-B7B42502AC6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01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../../../../20-Branding/Paperline/Template/03%20-%20Kasper%20Kj&#230;rbye%20Larsen%20-%20Content%20Management%20Systems.ppt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jpeg"/><Relationship Id="rId4" Type="http://schemas.openxmlformats.org/officeDocument/2006/relationships/oleObject" Target="../embeddings/____________Microsoft_PowerPoint_97-20032.ppt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jpeg"/><Relationship Id="rId4" Type="http://schemas.openxmlformats.org/officeDocument/2006/relationships/oleObject" Target="../embeddings/____________Microsoft_PowerPoint_97-20031.ppt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../../../../20-Branding/Paperline/Template/03%20-%20Kasper%20Kj&#230;rbye%20Larsen%20-%20Content%20Management%20Systems.ppt" TargetMode="Externa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Front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pres?slideindex=1&amp;slidetitle=Content Management Systems"/>
          </p:cNvPr>
          <p:cNvSpPr>
            <a:spLocks noChangeArrowheads="1"/>
          </p:cNvSpPr>
          <p:nvPr userDrawn="1"/>
        </p:nvSpPr>
        <p:spPr bwMode="auto">
          <a:xfrm>
            <a:off x="0" y="4000500"/>
            <a:ext cx="12192000" cy="2884488"/>
          </a:xfrm>
          <a:prstGeom prst="rect">
            <a:avLst/>
          </a:prstGeom>
          <a:gradFill flip="none" rotWithShape="1">
            <a:gsLst>
              <a:gs pos="0">
                <a:srgbClr val="EE3124">
                  <a:shade val="30000"/>
                  <a:satMod val="115000"/>
                </a:srgbClr>
              </a:gs>
              <a:gs pos="50000">
                <a:srgbClr val="EE3124">
                  <a:shade val="67500"/>
                  <a:satMod val="115000"/>
                </a:srgbClr>
              </a:gs>
              <a:gs pos="100000">
                <a:srgbClr val="EE3124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57251" y="4149080"/>
            <a:ext cx="10668037" cy="1293664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2pPr>
              <a:buNone/>
              <a:defRPr baseline="0">
                <a:latin typeface="+mj-lt"/>
              </a:defRPr>
            </a:lvl2pPr>
            <a:lvl3pPr>
              <a:buNone/>
              <a:defRPr baseline="0">
                <a:latin typeface="+mj-lt"/>
              </a:defRPr>
            </a:lvl3pPr>
            <a:lvl4pPr>
              <a:buNone/>
              <a:defRPr baseline="0">
                <a:latin typeface="+mj-lt"/>
              </a:defRPr>
            </a:lvl4pPr>
            <a:lvl5pPr>
              <a:buNone/>
              <a:defRPr baseline="0">
                <a:latin typeface="+mj-lt"/>
              </a:defRPr>
            </a:lvl5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857251" y="6000751"/>
            <a:ext cx="4950717" cy="357207"/>
          </a:xfrm>
        </p:spPr>
        <p:txBody>
          <a:bodyPr/>
          <a:lstStyle>
            <a:lvl1pPr>
              <a:buFont typeface="Arial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[Presenter Name], [Presenter Title]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857252" y="6429376"/>
            <a:ext cx="4950717" cy="285773"/>
          </a:xfrm>
        </p:spPr>
        <p:txBody>
          <a:bodyPr/>
          <a:lstStyle>
            <a:lvl1pPr>
              <a:buNone/>
              <a:defRPr sz="1200" baseline="0">
                <a:solidFill>
                  <a:schemeClr val="bg1"/>
                </a:solidFill>
              </a:defRPr>
            </a:lvl1pPr>
            <a:lvl2pPr>
              <a:buNone/>
              <a:defRPr sz="1200">
                <a:solidFill>
                  <a:schemeClr val="bg1"/>
                </a:solidFill>
              </a:defRPr>
            </a:lvl2pPr>
            <a:lvl3pPr>
              <a:buNone/>
              <a:defRPr sz="1100">
                <a:solidFill>
                  <a:schemeClr val="bg1"/>
                </a:solidFill>
              </a:defRPr>
            </a:lvl3pPr>
            <a:lvl4pPr>
              <a:buNone/>
              <a:defRPr sz="1050">
                <a:solidFill>
                  <a:schemeClr val="bg1"/>
                </a:solidFill>
              </a:defRPr>
            </a:lvl4pPr>
            <a:lvl5pPr>
              <a:buNone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[Presenter Email]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-43" y="857232"/>
            <a:ext cx="6953299" cy="8572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6576054" y="6026971"/>
            <a:ext cx="4950717" cy="357207"/>
          </a:xfrm>
        </p:spPr>
        <p:txBody>
          <a:bodyPr/>
          <a:lstStyle>
            <a:lvl1pPr>
              <a:buFont typeface="Arial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[Presenter Name], [Presenter Title]</a:t>
            </a:r>
            <a:endParaRPr lang="en-US" dirty="0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576055" y="6455596"/>
            <a:ext cx="4950717" cy="285773"/>
          </a:xfrm>
        </p:spPr>
        <p:txBody>
          <a:bodyPr/>
          <a:lstStyle>
            <a:lvl1pPr>
              <a:buNone/>
              <a:defRPr sz="1200" baseline="0">
                <a:solidFill>
                  <a:schemeClr val="bg1"/>
                </a:solidFill>
              </a:defRPr>
            </a:lvl1pPr>
            <a:lvl2pPr>
              <a:buNone/>
              <a:defRPr sz="1200">
                <a:solidFill>
                  <a:schemeClr val="bg1"/>
                </a:solidFill>
              </a:defRPr>
            </a:lvl2pPr>
            <a:lvl3pPr>
              <a:buNone/>
              <a:defRPr sz="1100">
                <a:solidFill>
                  <a:schemeClr val="bg1"/>
                </a:solidFill>
              </a:defRPr>
            </a:lvl3pPr>
            <a:lvl4pPr>
              <a:buNone/>
              <a:defRPr sz="1050">
                <a:solidFill>
                  <a:schemeClr val="bg1"/>
                </a:solidFill>
              </a:defRPr>
            </a:lvl4pPr>
            <a:lvl5pPr>
              <a:buNone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[Presenter Email]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815414" y="1762868"/>
            <a:ext cx="4151125" cy="2148922"/>
          </a:xfrm>
          <a:effectLst>
            <a:outerShdw blurRad="65024" dist="50800" dir="12900000" algn="tl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5135893" y="980728"/>
            <a:ext cx="6804224" cy="1579562"/>
          </a:xfrm>
        </p:spPr>
        <p:txBody>
          <a:bodyPr/>
          <a:lstStyle>
            <a:lvl1pPr marL="0" indent="0">
              <a:buNone/>
              <a:defRPr sz="3600">
                <a:solidFill>
                  <a:srgbClr val="FF0000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enter deck title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5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90651" y="2130426"/>
            <a:ext cx="9886949" cy="115411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your chapter title</a:t>
            </a:r>
            <a:endParaRPr lang="en-US" dirty="0"/>
          </a:p>
        </p:txBody>
      </p:sp>
      <p:sp>
        <p:nvSpPr>
          <p:cNvPr id="955396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90651" y="3500438"/>
            <a:ext cx="8972549" cy="2138362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 dirty="0" smtClean="0"/>
              <a:t>Click to edit chapter subtitle</a:t>
            </a:r>
            <a:endParaRPr lang="en-US" dirty="0"/>
          </a:p>
        </p:txBody>
      </p:sp>
      <p:graphicFrame>
        <p:nvGraphicFramePr>
          <p:cNvPr id="955398" name="Base" hidden="1"/>
          <p:cNvGraphicFramePr>
            <a:graphicFrameLocks/>
          </p:cNvGraphicFramePr>
          <p:nvPr/>
        </p:nvGraphicFramePr>
        <p:xfrm>
          <a:off x="2032000" y="1397000"/>
          <a:ext cx="8128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989" r:id="rId4" imgW="0" imgH="0" progId="PowerPoint.Show.8">
                  <p:embed/>
                </p:oleObj>
              </mc:Choice>
              <mc:Fallback>
                <p:oleObj r:id="rId4" imgW="0" imgH="0" progId="PowerPoint.Show.8">
                  <p:embed/>
                  <p:pic>
                    <p:nvPicPr>
                      <p:cNvPr id="0" name="AutoShape 145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1397000"/>
                        <a:ext cx="8128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5399" name="Rectangle 7"/>
          <p:cNvSpPr>
            <a:spLocks noChangeArrowheads="1"/>
          </p:cNvSpPr>
          <p:nvPr/>
        </p:nvSpPr>
        <p:spPr bwMode="auto">
          <a:xfrm>
            <a:off x="0" y="6669088"/>
            <a:ext cx="12192000" cy="188912"/>
          </a:xfrm>
          <a:prstGeom prst="rect">
            <a:avLst/>
          </a:prstGeom>
          <a:solidFill>
            <a:srgbClr val="EE3124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628650">
              <a:tabLst>
                <a:tab pos="4483100" algn="ctr"/>
                <a:tab pos="8072438" algn="r"/>
              </a:tabLst>
            </a:pPr>
            <a:r>
              <a:rPr lang="en-US" sz="900">
                <a:solidFill>
                  <a:srgbClr val="FFFFFF"/>
                </a:solidFill>
              </a:rPr>
              <a:t>Page </a:t>
            </a:r>
            <a:fld id="{FBE828FD-3D74-4D70-90D1-6F2931D3B39D}" type="slidenum">
              <a:rPr lang="en-US" sz="900">
                <a:solidFill>
                  <a:srgbClr val="FFFFFF"/>
                </a:solidFill>
              </a:rPr>
              <a:pPr marL="628650">
                <a:tabLst>
                  <a:tab pos="4483100" algn="ctr"/>
                  <a:tab pos="8072438" algn="r"/>
                </a:tabLst>
              </a:pPr>
              <a:t>‹#›</a:t>
            </a:fld>
            <a:r>
              <a:rPr lang="en-US" sz="900">
                <a:solidFill>
                  <a:srgbClr val="FFFFFF"/>
                </a:solidFill>
              </a:rPr>
              <a:t>	www.sitecore.net		</a:t>
            </a:r>
          </a:p>
        </p:txBody>
      </p:sp>
      <p:sp>
        <p:nvSpPr>
          <p:cNvPr id="955407" name="Text Box 15"/>
          <p:cNvSpPr txBox="1">
            <a:spLocks noChangeArrowheads="1"/>
          </p:cNvSpPr>
          <p:nvPr/>
        </p:nvSpPr>
        <p:spPr bwMode="auto">
          <a:xfrm>
            <a:off x="152401" y="160338"/>
            <a:ext cx="2395505" cy="2484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000" dirty="0">
                <a:solidFill>
                  <a:srgbClr val="EE3124"/>
                </a:solidFill>
              </a:rPr>
              <a:t>Sitecore.</a:t>
            </a:r>
            <a:r>
              <a:rPr lang="en-US" sz="1000" dirty="0">
                <a:solidFill>
                  <a:srgbClr val="5F5F5F"/>
                </a:solidFill>
              </a:rPr>
              <a:t> </a:t>
            </a:r>
            <a:r>
              <a:rPr lang="en-US" sz="1000" dirty="0" smtClean="0">
                <a:solidFill>
                  <a:srgbClr val="292929"/>
                </a:solidFill>
              </a:rPr>
              <a:t>Compelling Web Experiences</a:t>
            </a:r>
            <a:endParaRPr lang="en-US" sz="1000" dirty="0">
              <a:solidFill>
                <a:srgbClr val="292929"/>
              </a:solidFill>
            </a:endParaRPr>
          </a:p>
        </p:txBody>
      </p:sp>
      <p:pic>
        <p:nvPicPr>
          <p:cNvPr id="8" name="Picture 26" descr="logo-jpg-849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064551" y="171450"/>
            <a:ext cx="983515" cy="5932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6706651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Image 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62763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5F5F5F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-20328" y="4678258"/>
            <a:ext cx="8976784" cy="622950"/>
          </a:xfr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>
            <a:lvl1pPr marL="0" indent="0" algn="l">
              <a:buFont typeface="Arial" pitchFamily="34" charset="0"/>
              <a:buNone/>
              <a:defRPr sz="2400" b="1" baseline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da-DK" dirty="0" smtClean="0"/>
              <a:t>Click to enter chapter title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710425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eneric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917" y="1340768"/>
            <a:ext cx="10710371" cy="51845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0483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816555" y="1340768"/>
            <a:ext cx="7184459" cy="5112568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8191515" y="1340788"/>
            <a:ext cx="3619525" cy="5112568"/>
          </a:xfrm>
        </p:spPr>
        <p:txBody>
          <a:bodyPr/>
          <a:lstStyle>
            <a:lvl1pPr marL="177800" indent="-177800" defTabSz="720000">
              <a:defRPr sz="1600"/>
            </a:lvl1pPr>
            <a:lvl2pPr marL="355600" indent="-177800">
              <a:defRPr sz="1400"/>
            </a:lvl2pPr>
            <a:lvl3pPr marL="531813" indent="-176213"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3508206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Slide Trai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Sitecore-logo-vert-50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7351" y="1700213"/>
            <a:ext cx="6350000" cy="3505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218239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3352" y="692697"/>
            <a:ext cx="10561669" cy="57626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4988" y="1340768"/>
            <a:ext cx="10613483" cy="5184576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</a:lstStyle>
          <a:p>
            <a:pPr lvl="0"/>
            <a:r>
              <a:rPr lang="en-US" dirty="0" smtClean="0"/>
              <a:t>Chapter title</a:t>
            </a:r>
          </a:p>
          <a:p>
            <a:pPr lvl="1"/>
            <a:r>
              <a:rPr lang="en-US" dirty="0" smtClean="0"/>
              <a:t>Chapter detail title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5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90651" y="2130426"/>
            <a:ext cx="9886949" cy="115411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your chapter title</a:t>
            </a:r>
            <a:endParaRPr lang="en-US" dirty="0"/>
          </a:p>
        </p:txBody>
      </p:sp>
      <p:sp>
        <p:nvSpPr>
          <p:cNvPr id="955396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90651" y="3500438"/>
            <a:ext cx="8972549" cy="2138362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 dirty="0" smtClean="0"/>
              <a:t>Click to edit chapter subtitle</a:t>
            </a:r>
            <a:endParaRPr lang="en-US" dirty="0"/>
          </a:p>
        </p:txBody>
      </p:sp>
      <p:graphicFrame>
        <p:nvGraphicFramePr>
          <p:cNvPr id="955398" name="Base" hidden="1"/>
          <p:cNvGraphicFramePr>
            <a:graphicFrameLocks/>
          </p:cNvGraphicFramePr>
          <p:nvPr/>
        </p:nvGraphicFramePr>
        <p:xfrm>
          <a:off x="2032000" y="1397000"/>
          <a:ext cx="8128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012" r:id="rId4" imgW="0" imgH="0" progId="PowerPoint.Show.8">
                  <p:embed/>
                </p:oleObj>
              </mc:Choice>
              <mc:Fallback>
                <p:oleObj r:id="rId4" imgW="0" imgH="0" progId="PowerPoint.Show.8">
                  <p:embed/>
                  <p:pic>
                    <p:nvPicPr>
                      <p:cNvPr id="0" name="AutoShape 24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1397000"/>
                        <a:ext cx="8128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5399" name="Rectangle 7"/>
          <p:cNvSpPr>
            <a:spLocks noChangeArrowheads="1"/>
          </p:cNvSpPr>
          <p:nvPr/>
        </p:nvSpPr>
        <p:spPr bwMode="auto">
          <a:xfrm>
            <a:off x="0" y="6669088"/>
            <a:ext cx="12192000" cy="188912"/>
          </a:xfrm>
          <a:prstGeom prst="rect">
            <a:avLst/>
          </a:prstGeom>
          <a:solidFill>
            <a:srgbClr val="EE3124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628650">
              <a:tabLst>
                <a:tab pos="4483100" algn="ctr"/>
                <a:tab pos="8072438" algn="r"/>
              </a:tabLst>
            </a:pPr>
            <a:r>
              <a:rPr lang="en-US" sz="900">
                <a:solidFill>
                  <a:schemeClr val="bg1"/>
                </a:solidFill>
              </a:rPr>
              <a:t>Page </a:t>
            </a:r>
            <a:fld id="{FBE828FD-3D74-4D70-90D1-6F2931D3B39D}" type="slidenum">
              <a:rPr lang="en-US" sz="900">
                <a:solidFill>
                  <a:schemeClr val="bg1"/>
                </a:solidFill>
              </a:rPr>
              <a:pPr marL="628650">
                <a:tabLst>
                  <a:tab pos="4483100" algn="ctr"/>
                  <a:tab pos="8072438" algn="r"/>
                </a:tabLst>
              </a:pPr>
              <a:t>‹#›</a:t>
            </a:fld>
            <a:r>
              <a:rPr lang="en-US" sz="900">
                <a:solidFill>
                  <a:schemeClr val="bg1"/>
                </a:solidFill>
              </a:rPr>
              <a:t>	www.sitecore.net		</a:t>
            </a:r>
          </a:p>
        </p:txBody>
      </p:sp>
      <p:sp>
        <p:nvSpPr>
          <p:cNvPr id="955407" name="Text Box 15"/>
          <p:cNvSpPr txBox="1">
            <a:spLocks noChangeArrowheads="1"/>
          </p:cNvSpPr>
          <p:nvPr/>
        </p:nvSpPr>
        <p:spPr bwMode="auto">
          <a:xfrm>
            <a:off x="152401" y="160338"/>
            <a:ext cx="2395505" cy="2484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000" dirty="0">
                <a:solidFill>
                  <a:srgbClr val="EE3124"/>
                </a:solidFill>
              </a:rPr>
              <a:t>Sitecore.</a:t>
            </a:r>
            <a:r>
              <a:rPr lang="en-US" sz="1000" dirty="0"/>
              <a:t> </a:t>
            </a:r>
            <a:r>
              <a:rPr lang="en-US" sz="1000" dirty="0" smtClean="0">
                <a:solidFill>
                  <a:schemeClr val="hlink"/>
                </a:solidFill>
              </a:rPr>
              <a:t>Compelling Web Experiences</a:t>
            </a:r>
            <a:endParaRPr lang="en-US" sz="1000" dirty="0">
              <a:solidFill>
                <a:schemeClr val="hlink"/>
              </a:solidFill>
            </a:endParaRPr>
          </a:p>
        </p:txBody>
      </p:sp>
      <p:pic>
        <p:nvPicPr>
          <p:cNvPr id="8" name="Picture 26" descr="logo-jpg-849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974091" y="171450"/>
            <a:ext cx="1073976" cy="593254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Image 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62763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-20328" y="4678258"/>
            <a:ext cx="8976784" cy="622950"/>
          </a:xfr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>
            <a:lvl1pPr marL="0" indent="0" algn="l">
              <a:buFont typeface="Arial" pitchFamily="34" charset="0"/>
              <a:buNone/>
              <a:defRPr sz="2400" b="1" baseline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da-DK" dirty="0" smtClean="0"/>
              <a:t>Click to enter chapter title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948271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eneric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1" y="692697"/>
            <a:ext cx="10561669" cy="5762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340768"/>
            <a:ext cx="10710371" cy="518457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816555" y="1340768"/>
            <a:ext cx="7184459" cy="5112568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8191515" y="1340788"/>
            <a:ext cx="3619525" cy="5112568"/>
          </a:xfrm>
        </p:spPr>
        <p:txBody>
          <a:bodyPr/>
          <a:lstStyle>
            <a:lvl1pPr marL="177800" indent="-177800" defTabSz="720000">
              <a:defRPr sz="1600"/>
            </a:lvl1pPr>
            <a:lvl2pPr marL="355600" indent="-177800">
              <a:defRPr sz="1400"/>
            </a:lvl2pPr>
            <a:lvl3pPr marL="531813" indent="-176213"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Slide Trai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Sitecore-logo-vert-50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7351" y="1700213"/>
            <a:ext cx="6350000" cy="3505200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Front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pres?slideindex=1&amp;slidetitle=Content Management Systems"/>
          </p:cNvPr>
          <p:cNvSpPr>
            <a:spLocks noChangeArrowheads="1"/>
          </p:cNvSpPr>
          <p:nvPr userDrawn="1"/>
        </p:nvSpPr>
        <p:spPr bwMode="auto">
          <a:xfrm>
            <a:off x="0" y="4000500"/>
            <a:ext cx="12192000" cy="2884488"/>
          </a:xfrm>
          <a:prstGeom prst="rect">
            <a:avLst/>
          </a:prstGeom>
          <a:gradFill flip="none" rotWithShape="1">
            <a:gsLst>
              <a:gs pos="0">
                <a:srgbClr val="EE3124">
                  <a:shade val="30000"/>
                  <a:satMod val="115000"/>
                </a:srgbClr>
              </a:gs>
              <a:gs pos="50000">
                <a:srgbClr val="EE3124">
                  <a:shade val="67500"/>
                  <a:satMod val="115000"/>
                </a:srgbClr>
              </a:gs>
              <a:gs pos="100000">
                <a:srgbClr val="EE3124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>
              <a:solidFill>
                <a:srgbClr val="5F5F5F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57251" y="4149080"/>
            <a:ext cx="10668037" cy="1293664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2pPr>
              <a:buNone/>
              <a:defRPr baseline="0">
                <a:latin typeface="+mj-lt"/>
              </a:defRPr>
            </a:lvl2pPr>
            <a:lvl3pPr>
              <a:buNone/>
              <a:defRPr baseline="0">
                <a:latin typeface="+mj-lt"/>
              </a:defRPr>
            </a:lvl3pPr>
            <a:lvl4pPr>
              <a:buNone/>
              <a:defRPr baseline="0">
                <a:latin typeface="+mj-lt"/>
              </a:defRPr>
            </a:lvl4pPr>
            <a:lvl5pPr>
              <a:buNone/>
              <a:defRPr baseline="0">
                <a:latin typeface="+mj-lt"/>
              </a:defRPr>
            </a:lvl5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857251" y="6000751"/>
            <a:ext cx="4950717" cy="357207"/>
          </a:xfrm>
        </p:spPr>
        <p:txBody>
          <a:bodyPr/>
          <a:lstStyle>
            <a:lvl1pPr>
              <a:buFont typeface="Arial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[Presenter Name], [Presenter Title]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857252" y="6429376"/>
            <a:ext cx="4950717" cy="285773"/>
          </a:xfrm>
        </p:spPr>
        <p:txBody>
          <a:bodyPr/>
          <a:lstStyle>
            <a:lvl1pPr>
              <a:buNone/>
              <a:defRPr sz="1200" baseline="0">
                <a:solidFill>
                  <a:schemeClr val="bg1"/>
                </a:solidFill>
              </a:defRPr>
            </a:lvl1pPr>
            <a:lvl2pPr>
              <a:buNone/>
              <a:defRPr sz="1200">
                <a:solidFill>
                  <a:schemeClr val="bg1"/>
                </a:solidFill>
              </a:defRPr>
            </a:lvl2pPr>
            <a:lvl3pPr>
              <a:buNone/>
              <a:defRPr sz="1100">
                <a:solidFill>
                  <a:schemeClr val="bg1"/>
                </a:solidFill>
              </a:defRPr>
            </a:lvl3pPr>
            <a:lvl4pPr>
              <a:buNone/>
              <a:defRPr sz="1050">
                <a:solidFill>
                  <a:schemeClr val="bg1"/>
                </a:solidFill>
              </a:defRPr>
            </a:lvl4pPr>
            <a:lvl5pPr>
              <a:buNone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[Presenter Email]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-43" y="857232"/>
            <a:ext cx="6953299" cy="8572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5F5F5F"/>
              </a:solidFill>
            </a:endParaRP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6576054" y="6026971"/>
            <a:ext cx="4950717" cy="357207"/>
          </a:xfrm>
        </p:spPr>
        <p:txBody>
          <a:bodyPr/>
          <a:lstStyle>
            <a:lvl1pPr>
              <a:buFont typeface="Arial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[Presenter Name], [Presenter Title]</a:t>
            </a:r>
            <a:endParaRPr lang="en-US" dirty="0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576055" y="6455596"/>
            <a:ext cx="4950717" cy="285773"/>
          </a:xfrm>
        </p:spPr>
        <p:txBody>
          <a:bodyPr/>
          <a:lstStyle>
            <a:lvl1pPr>
              <a:buNone/>
              <a:defRPr sz="1200" baseline="0">
                <a:solidFill>
                  <a:schemeClr val="bg1"/>
                </a:solidFill>
              </a:defRPr>
            </a:lvl1pPr>
            <a:lvl2pPr>
              <a:buNone/>
              <a:defRPr sz="1200">
                <a:solidFill>
                  <a:schemeClr val="bg1"/>
                </a:solidFill>
              </a:defRPr>
            </a:lvl2pPr>
            <a:lvl3pPr>
              <a:buNone/>
              <a:defRPr sz="1100">
                <a:solidFill>
                  <a:schemeClr val="bg1"/>
                </a:solidFill>
              </a:defRPr>
            </a:lvl3pPr>
            <a:lvl4pPr>
              <a:buNone/>
              <a:defRPr sz="1050">
                <a:solidFill>
                  <a:schemeClr val="bg1"/>
                </a:solidFill>
              </a:defRPr>
            </a:lvl4pPr>
            <a:lvl5pPr>
              <a:buNone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[Presenter Email]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815414" y="1762868"/>
            <a:ext cx="4151125" cy="2148922"/>
          </a:xfrm>
          <a:effectLst>
            <a:outerShdw blurRad="65024" dist="50800" dir="12900000" algn="tl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5135893" y="980728"/>
            <a:ext cx="6804224" cy="1579562"/>
          </a:xfrm>
        </p:spPr>
        <p:txBody>
          <a:bodyPr/>
          <a:lstStyle>
            <a:lvl1pPr marL="0" indent="0">
              <a:buNone/>
              <a:defRPr sz="3600">
                <a:solidFill>
                  <a:srgbClr val="FF0000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enter deck title</a:t>
            </a:r>
          </a:p>
        </p:txBody>
      </p:sp>
    </p:spTree>
    <p:extLst>
      <p:ext uri="{BB962C8B-B14F-4D97-AF65-F5344CB8AC3E}">
        <p14:creationId xmlns:p14="http://schemas.microsoft.com/office/powerpoint/2010/main" val="346480670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16554" y="1340768"/>
            <a:ext cx="10613483" cy="5184576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</a:lstStyle>
          <a:p>
            <a:pPr lvl="0"/>
            <a:r>
              <a:rPr lang="en-US" dirty="0" smtClean="0"/>
              <a:t>Chapter title</a:t>
            </a:r>
          </a:p>
          <a:p>
            <a:pPr lvl="1"/>
            <a:r>
              <a:rPr lang="en-US" dirty="0" smtClean="0"/>
              <a:t>Chapter detail title</a:t>
            </a:r>
          </a:p>
        </p:txBody>
      </p:sp>
    </p:spTree>
    <p:extLst>
      <p:ext uri="{BB962C8B-B14F-4D97-AF65-F5344CB8AC3E}">
        <p14:creationId xmlns:p14="http://schemas.microsoft.com/office/powerpoint/2010/main" val="89807490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918" y="1340768"/>
            <a:ext cx="10562167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5437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4918" y="692697"/>
            <a:ext cx="10561669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pic>
        <p:nvPicPr>
          <p:cNvPr id="954394" name="Picture 26" descr="logo-jpg-84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136559" y="171450"/>
            <a:ext cx="911507" cy="593254"/>
          </a:xfrm>
          <a:prstGeom prst="rect">
            <a:avLst/>
          </a:prstGeom>
          <a:noFill/>
        </p:spPr>
      </p:pic>
      <p:sp>
        <p:nvSpPr>
          <p:cNvPr id="954395" name="Text Box 27"/>
          <p:cNvSpPr txBox="1">
            <a:spLocks noChangeArrowheads="1"/>
          </p:cNvSpPr>
          <p:nvPr/>
        </p:nvSpPr>
        <p:spPr bwMode="auto">
          <a:xfrm>
            <a:off x="152401" y="160338"/>
            <a:ext cx="2395505" cy="2484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000" dirty="0">
                <a:solidFill>
                  <a:srgbClr val="EE3124"/>
                </a:solidFill>
              </a:rPr>
              <a:t>Sitecore.</a:t>
            </a:r>
            <a:r>
              <a:rPr lang="en-US" sz="1000" dirty="0"/>
              <a:t> </a:t>
            </a:r>
            <a:r>
              <a:rPr lang="en-US" sz="1000" dirty="0" smtClean="0">
                <a:solidFill>
                  <a:schemeClr val="hlink"/>
                </a:solidFill>
              </a:rPr>
              <a:t>Compelling Web Experiences</a:t>
            </a:r>
            <a:endParaRPr lang="en-US" sz="1000" dirty="0">
              <a:solidFill>
                <a:schemeClr val="hlink"/>
              </a:solidFill>
            </a:endParaRPr>
          </a:p>
        </p:txBody>
      </p:sp>
      <p:sp>
        <p:nvSpPr>
          <p:cNvPr id="954396" name="Rectangle 28"/>
          <p:cNvSpPr>
            <a:spLocks noChangeArrowheads="1"/>
          </p:cNvSpPr>
          <p:nvPr/>
        </p:nvSpPr>
        <p:spPr bwMode="auto">
          <a:xfrm>
            <a:off x="0" y="6669088"/>
            <a:ext cx="12192000" cy="188912"/>
          </a:xfrm>
          <a:prstGeom prst="rect">
            <a:avLst/>
          </a:prstGeom>
          <a:gradFill flip="none" rotWithShape="1">
            <a:gsLst>
              <a:gs pos="0">
                <a:srgbClr val="EE3124">
                  <a:shade val="30000"/>
                  <a:satMod val="115000"/>
                </a:srgbClr>
              </a:gs>
              <a:gs pos="50000">
                <a:srgbClr val="EE3124">
                  <a:shade val="67500"/>
                  <a:satMod val="115000"/>
                </a:srgbClr>
              </a:gs>
              <a:gs pos="100000">
                <a:srgbClr val="EE3124">
                  <a:shade val="100000"/>
                  <a:satMod val="115000"/>
                </a:srgbClr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628650">
              <a:tabLst>
                <a:tab pos="4483100" algn="ctr"/>
                <a:tab pos="8072438" algn="r"/>
              </a:tabLst>
            </a:pPr>
            <a:r>
              <a:rPr lang="en-US" sz="900" dirty="0">
                <a:solidFill>
                  <a:schemeClr val="bg1"/>
                </a:solidFill>
              </a:rPr>
              <a:t>Page </a:t>
            </a:r>
            <a:fld id="{54098D42-B26F-48E1-AE02-035ADDC9CC00}" type="slidenum">
              <a:rPr lang="en-US" sz="900">
                <a:solidFill>
                  <a:schemeClr val="bg1"/>
                </a:solidFill>
              </a:rPr>
              <a:pPr marL="628650">
                <a:tabLst>
                  <a:tab pos="4483100" algn="ctr"/>
                  <a:tab pos="8072438" algn="r"/>
                </a:tabLst>
              </a:pPr>
              <a:t>‹#›</a:t>
            </a:fld>
            <a:r>
              <a:rPr lang="en-US" sz="900" dirty="0">
                <a:solidFill>
                  <a:schemeClr val="bg1"/>
                </a:solidFill>
              </a:rPr>
              <a:t>	www.sitecore.net		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0" y="1260000"/>
            <a:ext cx="6000000" cy="1588"/>
          </a:xfrm>
          <a:prstGeom prst="line">
            <a:avLst/>
          </a:prstGeom>
          <a:solidFill>
            <a:schemeClr val="bg2"/>
          </a:solidFill>
          <a:ln w="9525" cap="flat" cmpd="sng" algn="ctr">
            <a:gradFill flip="none" rotWithShape="1">
              <a:gsLst>
                <a:gs pos="76000">
                  <a:srgbClr val="C00000"/>
                </a:gs>
                <a:gs pos="100000">
                  <a:schemeClr val="bg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51" r:id="rId3"/>
    <p:sldLayoutId id="2147483665" r:id="rId4"/>
    <p:sldLayoutId id="2147483652" r:id="rId5"/>
    <p:sldLayoutId id="2147483654" r:id="rId6"/>
    <p:sldLayoutId id="2147483657" r:id="rId7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EF4338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EF4338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EF4338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EF4338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EF4338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EF4338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EF4338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EF4338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EF4338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rgbClr val="EF4338"/>
        </a:buClr>
        <a:buSzPct val="12000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EF4338"/>
        </a:buClr>
        <a:buSzPct val="70000"/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EF4338"/>
        </a:buClr>
        <a:buSzPct val="50000"/>
        <a:buChar char="•"/>
        <a:defRPr sz="1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EF4338"/>
        </a:buClr>
        <a:buSzPct val="50000"/>
        <a:buChar char="•"/>
        <a:defRPr sz="12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EF4338"/>
        </a:buClr>
        <a:buSzPct val="50000"/>
        <a:buChar char="•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EF4338"/>
        </a:buClr>
        <a:buSzPct val="50000"/>
        <a:buChar char="•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EF4338"/>
        </a:buClr>
        <a:buSzPct val="50000"/>
        <a:buChar char="•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EF4338"/>
        </a:buClr>
        <a:buSzPct val="5000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918" y="1340768"/>
            <a:ext cx="10562167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5437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4918" y="692697"/>
            <a:ext cx="10561669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pic>
        <p:nvPicPr>
          <p:cNvPr id="954394" name="Picture 26" descr="logo-jpg-84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136559" y="171450"/>
            <a:ext cx="911507" cy="593254"/>
          </a:xfrm>
          <a:prstGeom prst="rect">
            <a:avLst/>
          </a:prstGeom>
          <a:noFill/>
        </p:spPr>
      </p:pic>
      <p:sp>
        <p:nvSpPr>
          <p:cNvPr id="954395" name="Text Box 27"/>
          <p:cNvSpPr txBox="1">
            <a:spLocks noChangeArrowheads="1"/>
          </p:cNvSpPr>
          <p:nvPr/>
        </p:nvSpPr>
        <p:spPr bwMode="auto">
          <a:xfrm>
            <a:off x="152401" y="160338"/>
            <a:ext cx="2395505" cy="2484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000" dirty="0">
                <a:solidFill>
                  <a:srgbClr val="EE3124"/>
                </a:solidFill>
              </a:rPr>
              <a:t>Sitecore.</a:t>
            </a:r>
            <a:r>
              <a:rPr lang="en-US" sz="1000" dirty="0">
                <a:solidFill>
                  <a:srgbClr val="5F5F5F"/>
                </a:solidFill>
              </a:rPr>
              <a:t> </a:t>
            </a:r>
            <a:r>
              <a:rPr lang="en-US" sz="1000" dirty="0" smtClean="0">
                <a:solidFill>
                  <a:srgbClr val="292929"/>
                </a:solidFill>
              </a:rPr>
              <a:t>Compelling Web Experiences</a:t>
            </a:r>
            <a:endParaRPr lang="en-US" sz="1000" dirty="0">
              <a:solidFill>
                <a:srgbClr val="292929"/>
              </a:solidFill>
            </a:endParaRPr>
          </a:p>
        </p:txBody>
      </p:sp>
      <p:sp>
        <p:nvSpPr>
          <p:cNvPr id="954396" name="Rectangle 28"/>
          <p:cNvSpPr>
            <a:spLocks noChangeArrowheads="1"/>
          </p:cNvSpPr>
          <p:nvPr/>
        </p:nvSpPr>
        <p:spPr bwMode="auto">
          <a:xfrm>
            <a:off x="0" y="6669088"/>
            <a:ext cx="12192000" cy="188912"/>
          </a:xfrm>
          <a:prstGeom prst="rect">
            <a:avLst/>
          </a:prstGeom>
          <a:gradFill flip="none" rotWithShape="1">
            <a:gsLst>
              <a:gs pos="0">
                <a:srgbClr val="EE3124">
                  <a:shade val="30000"/>
                  <a:satMod val="115000"/>
                </a:srgbClr>
              </a:gs>
              <a:gs pos="50000">
                <a:srgbClr val="EE3124">
                  <a:shade val="67500"/>
                  <a:satMod val="115000"/>
                </a:srgbClr>
              </a:gs>
              <a:gs pos="100000">
                <a:srgbClr val="EE3124">
                  <a:shade val="100000"/>
                  <a:satMod val="115000"/>
                </a:srgbClr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628650">
              <a:tabLst>
                <a:tab pos="4483100" algn="ctr"/>
                <a:tab pos="8072438" algn="r"/>
              </a:tabLst>
            </a:pPr>
            <a:r>
              <a:rPr lang="en-US" sz="900" dirty="0">
                <a:solidFill>
                  <a:srgbClr val="FFFFFF"/>
                </a:solidFill>
              </a:rPr>
              <a:t>Page </a:t>
            </a:r>
            <a:fld id="{54098D42-B26F-48E1-AE02-035ADDC9CC00}" type="slidenum">
              <a:rPr lang="en-US" sz="900">
                <a:solidFill>
                  <a:srgbClr val="FFFFFF"/>
                </a:solidFill>
              </a:rPr>
              <a:pPr marL="628650">
                <a:tabLst>
                  <a:tab pos="4483100" algn="ctr"/>
                  <a:tab pos="8072438" algn="r"/>
                </a:tabLst>
              </a:pPr>
              <a:t>‹#›</a:t>
            </a:fld>
            <a:r>
              <a:rPr lang="en-US" sz="900" dirty="0">
                <a:solidFill>
                  <a:srgbClr val="FFFFFF"/>
                </a:solidFill>
              </a:rPr>
              <a:t>	www.sitecore.net		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0" y="1260000"/>
            <a:ext cx="6000000" cy="1588"/>
          </a:xfrm>
          <a:prstGeom prst="line">
            <a:avLst/>
          </a:prstGeom>
          <a:solidFill>
            <a:schemeClr val="bg2"/>
          </a:solidFill>
          <a:ln w="9525" cap="flat" cmpd="sng" algn="ctr">
            <a:gradFill flip="none" rotWithShape="1">
              <a:gsLst>
                <a:gs pos="76000">
                  <a:srgbClr val="C00000"/>
                </a:gs>
                <a:gs pos="100000">
                  <a:schemeClr val="bg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67647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EF4338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EF4338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EF4338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EF4338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EF4338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EF4338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EF4338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EF4338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EF4338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rgbClr val="EF4338"/>
        </a:buClr>
        <a:buSzPct val="12000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EF4338"/>
        </a:buClr>
        <a:buSzPct val="70000"/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EF4338"/>
        </a:buClr>
        <a:buSzPct val="50000"/>
        <a:buChar char="•"/>
        <a:defRPr sz="1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EF4338"/>
        </a:buClr>
        <a:buSzPct val="50000"/>
        <a:buChar char="•"/>
        <a:defRPr sz="12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EF4338"/>
        </a:buClr>
        <a:buSzPct val="50000"/>
        <a:buChar char="•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EF4338"/>
        </a:buClr>
        <a:buSzPct val="50000"/>
        <a:buChar char="•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EF4338"/>
        </a:buClr>
        <a:buSzPct val="50000"/>
        <a:buChar char="•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EF4338"/>
        </a:buClr>
        <a:buSzPct val="5000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263352" y="764704"/>
            <a:ext cx="9865096" cy="1579562"/>
          </a:xfrm>
        </p:spPr>
        <p:txBody>
          <a:bodyPr/>
          <a:lstStyle/>
          <a:p>
            <a:pPr marL="342900" indent="-342900" eaLnBrk="0" hangingPunct="0">
              <a:spcBef>
                <a:spcPts val="0"/>
              </a:spcBef>
              <a:defRPr/>
            </a:pPr>
            <a:r>
              <a:rPr lang="en-US" sz="2800" b="1" i="1" kern="700" spc="-130" dirty="0" smtClean="0">
                <a:ln w="15875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JS Overview</a:t>
            </a:r>
            <a:endParaRPr lang="en-US" sz="2800" b="1" i="1" kern="700" spc="-130" dirty="0">
              <a:ln w="15875">
                <a:solidFill>
                  <a:schemeClr val="bg1">
                    <a:lumMod val="95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ts val="0"/>
              </a:spcBef>
              <a:defRPr/>
            </a:pPr>
            <a:r>
              <a:rPr lang="en-US" sz="4400" b="1" i="1" kern="700" spc="-130" dirty="0" smtClean="0">
                <a:ln w="15875">
                  <a:solidFill>
                    <a:schemeClr val="bg1">
                      <a:lumMod val="95000"/>
                    </a:schemeClr>
                  </a:solidFill>
                </a:ln>
                <a:latin typeface="Arial" pitchFamily="34" charset="0"/>
                <a:cs typeface="Arial" pitchFamily="34" charset="0"/>
              </a:rPr>
              <a:t>Single Page Application with Angular</a:t>
            </a:r>
            <a:endParaRPr lang="en-US" sz="4400" b="1" i="1" kern="700" spc="-130" dirty="0">
              <a:ln w="15875">
                <a:solidFill>
                  <a:schemeClr val="bg1">
                    <a:lumMod val="95000"/>
                  </a:schemeClr>
                </a:solidFill>
              </a:ln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3352" y="5373217"/>
            <a:ext cx="11737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Brygar Ivan &amp; Romanov Alexander</a:t>
            </a:r>
            <a:endParaRPr lang="en-US" sz="1600" b="1" dirty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Developer and QA in Sustained Engineering Team</a:t>
            </a:r>
            <a:endParaRPr lang="en-US" sz="1600" b="1" dirty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ivb@sitecore.net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/ arr@sitecore.net		</a:t>
            </a:r>
            <a:r>
              <a:rPr lang="en-US" sz="1600" b="1" dirty="0">
                <a:solidFill>
                  <a:schemeClr val="bg1"/>
                </a:solidFill>
              </a:rPr>
              <a:t>		</a:t>
            </a:r>
            <a:r>
              <a:rPr lang="en-US" sz="1600" b="1" dirty="0" smtClean="0">
                <a:solidFill>
                  <a:schemeClr val="bg1"/>
                </a:solidFill>
              </a:rPr>
              <a:t>				October 2014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0692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demo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95400" y="1700808"/>
            <a:ext cx="7848872" cy="2952328"/>
          </a:xfrm>
        </p:spPr>
        <p:txBody>
          <a:bodyPr/>
          <a:lstStyle/>
          <a:p>
            <a:r>
              <a:rPr lang="en-US" dirty="0" smtClean="0"/>
              <a:t>Build SPA (Single Page Application) step by step</a:t>
            </a:r>
          </a:p>
          <a:p>
            <a:r>
              <a:rPr lang="en-US" dirty="0" smtClean="0"/>
              <a:t>Create tests for </a:t>
            </a:r>
            <a:r>
              <a:rPr lang="en-US" dirty="0"/>
              <a:t>SPA using protractor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959490" name="Picture 2" descr="http://www.andrewboni.com/images/2013-08-25/angularjs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664" y="3811860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9492" name="Picture 4" descr="http://pascalprecht.github.io/slides/e2e-testing-with-protractor/img/protractor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7" y="4725144"/>
            <a:ext cx="4464495" cy="100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44507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going JS?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14" name="Text Placeholder 2"/>
          <p:cNvSpPr txBox="1">
            <a:spLocks/>
          </p:cNvSpPr>
          <p:nvPr/>
        </p:nvSpPr>
        <p:spPr bwMode="auto">
          <a:xfrm>
            <a:off x="264989" y="1340768"/>
            <a:ext cx="8495307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EF4338"/>
              </a:buClr>
              <a:buSzPct val="120000"/>
              <a:buChar char="•"/>
              <a:defRPr sz="20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baseline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F4338"/>
              </a:buClr>
              <a:buSzPct val="7000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F4338"/>
              </a:buClr>
              <a:buSzPct val="50000"/>
              <a:buChar char="•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F4338"/>
              </a:buClr>
              <a:buSzPct val="50000"/>
              <a:buChar char="•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F4338"/>
              </a:buClr>
              <a:buSzPct val="5000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F4338"/>
              </a:buClr>
              <a:buSzPct val="5000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F4338"/>
              </a:buClr>
              <a:buSzPct val="5000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F4338"/>
              </a:buClr>
              <a:buSzPct val="5000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dirty="0" smtClean="0"/>
              <a:t>Logic in front-end (obviously), but quite complicated then before.</a:t>
            </a:r>
          </a:p>
          <a:p>
            <a:pPr lvl="1"/>
            <a:r>
              <a:rPr lang="en-US" dirty="0" smtClean="0"/>
              <a:t>Back-end like a CRUD</a:t>
            </a:r>
          </a:p>
        </p:txBody>
      </p:sp>
      <p:pic>
        <p:nvPicPr>
          <p:cNvPr id="960514" name="Picture 2" descr="http://www.alticreation.com/uploads/iceberg-front-end-back-end-developer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100" y="2204864"/>
            <a:ext cx="3528392" cy="376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46271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JS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14" name="Text Placeholder 2"/>
          <p:cNvSpPr txBox="1">
            <a:spLocks/>
          </p:cNvSpPr>
          <p:nvPr/>
        </p:nvSpPr>
        <p:spPr bwMode="auto">
          <a:xfrm>
            <a:off x="264989" y="1340768"/>
            <a:ext cx="8495307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EF4338"/>
              </a:buClr>
              <a:buSzPct val="120000"/>
              <a:buChar char="•"/>
              <a:defRPr sz="20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baseline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F4338"/>
              </a:buClr>
              <a:buSzPct val="7000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F4338"/>
              </a:buClr>
              <a:buSzPct val="50000"/>
              <a:buChar char="•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F4338"/>
              </a:buClr>
              <a:buSzPct val="50000"/>
              <a:buChar char="•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F4338"/>
              </a:buClr>
              <a:buSzPct val="5000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F4338"/>
              </a:buClr>
              <a:buSzPct val="5000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F4338"/>
              </a:buClr>
              <a:buSzPct val="5000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F4338"/>
              </a:buClr>
              <a:buSzPct val="5000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dirty="0" smtClean="0"/>
              <a:t>Few words about OOP</a:t>
            </a:r>
          </a:p>
          <a:p>
            <a:pPr lvl="2"/>
            <a:r>
              <a:rPr lang="en-US" dirty="0" smtClean="0"/>
              <a:t>JS don’t have concept of class, but have objects. </a:t>
            </a:r>
          </a:p>
          <a:p>
            <a:pPr lvl="2"/>
            <a:r>
              <a:rPr lang="en-US" dirty="0" smtClean="0"/>
              <a:t>Programming with functions and objects (example: C# - programming with classes and objects)</a:t>
            </a:r>
            <a:endParaRPr lang="en-US" dirty="0"/>
          </a:p>
          <a:p>
            <a:pPr marL="800100" lvl="1"/>
            <a:r>
              <a:rPr lang="en-US" dirty="0"/>
              <a:t> </a:t>
            </a:r>
            <a:r>
              <a:rPr lang="en-US" dirty="0" smtClean="0"/>
              <a:t>ES 6 is coming…</a:t>
            </a:r>
          </a:p>
          <a:p>
            <a:pPr marL="1200150" lvl="2"/>
            <a:r>
              <a:rPr lang="en-US" dirty="0" smtClean="0"/>
              <a:t>new keywords: class, public, private, import (similar to using, works even through http).</a:t>
            </a:r>
          </a:p>
          <a:p>
            <a:pPr marL="1200150" lvl="2"/>
            <a:r>
              <a:rPr lang="en-US" dirty="0" smtClean="0"/>
              <a:t>Not stable yet, some keywords changing. </a:t>
            </a:r>
          </a:p>
          <a:p>
            <a:pPr marL="1200150" lvl="2"/>
            <a:r>
              <a:rPr lang="en-US" dirty="0" smtClean="0"/>
              <a:t>Tool ES 6 =&gt; ES 5</a:t>
            </a:r>
          </a:p>
        </p:txBody>
      </p:sp>
    </p:spTree>
    <p:extLst>
      <p:ext uri="{BB962C8B-B14F-4D97-AF65-F5344CB8AC3E}">
        <p14:creationId xmlns:p14="http://schemas.microsoft.com/office/powerpoint/2010/main" val="168521298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JS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14" name="Text Placeholder 2"/>
          <p:cNvSpPr txBox="1">
            <a:spLocks/>
          </p:cNvSpPr>
          <p:nvPr/>
        </p:nvSpPr>
        <p:spPr bwMode="auto">
          <a:xfrm>
            <a:off x="264989" y="1340768"/>
            <a:ext cx="8495307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EF4338"/>
              </a:buClr>
              <a:buSzPct val="120000"/>
              <a:buChar char="•"/>
              <a:defRPr sz="20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baseline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F4338"/>
              </a:buClr>
              <a:buSzPct val="7000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F4338"/>
              </a:buClr>
              <a:buSzPct val="50000"/>
              <a:buChar char="•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F4338"/>
              </a:buClr>
              <a:buSzPct val="50000"/>
              <a:buChar char="•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F4338"/>
              </a:buClr>
              <a:buSzPct val="5000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F4338"/>
              </a:buClr>
              <a:buSzPct val="5000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F4338"/>
              </a:buClr>
              <a:buSzPct val="5000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F4338"/>
              </a:buClr>
              <a:buSzPct val="5000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800100" lvl="1"/>
            <a:r>
              <a:rPr lang="en-US" dirty="0" err="1"/>
              <a:t>jQuery</a:t>
            </a:r>
            <a:r>
              <a:rPr lang="en-US" dirty="0"/>
              <a:t> – fresh breath for developers (encapsulated all difficulties of JS, </a:t>
            </a:r>
            <a:r>
              <a:rPr lang="en-US" dirty="0" smtClean="0"/>
              <a:t>cross-browser). </a:t>
            </a:r>
            <a:endParaRPr lang="en-US" dirty="0"/>
          </a:p>
          <a:p>
            <a:pPr marL="800100" lvl="1"/>
            <a:r>
              <a:rPr lang="en-US" dirty="0"/>
              <a:t>JS Frameworks – architecture basement (Knockout, Backbone, </a:t>
            </a:r>
            <a:r>
              <a:rPr lang="en-US" dirty="0" err="1"/>
              <a:t>AngularJS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). </a:t>
            </a:r>
          </a:p>
        </p:txBody>
      </p:sp>
      <p:pic>
        <p:nvPicPr>
          <p:cNvPr id="962562" name="Picture 2" descr="http://blog.dareboost.com/wp-content/uploads/2014/04/jquery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76" y="3942154"/>
            <a:ext cx="3476676" cy="85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2564" name="Picture 4" descr="http://media01.versus.io/knockout-js/front/front-1382449401931.fla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966" y="3800424"/>
            <a:ext cx="3691346" cy="92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2566" name="Picture 6" descr="http://backbonejs.org/docs/images/backbon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05" y="5116553"/>
            <a:ext cx="4678883" cy="83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2568" name="Picture 8" descr="https://angularjs.org/img/AngularJS-larg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44" y="5078039"/>
            <a:ext cx="3600400" cy="101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88075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 – Single Page Application (NOT DONE YET)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14" name="Text Placeholder 2"/>
          <p:cNvSpPr txBox="1">
            <a:spLocks/>
          </p:cNvSpPr>
          <p:nvPr/>
        </p:nvSpPr>
        <p:spPr bwMode="auto">
          <a:xfrm>
            <a:off x="264989" y="1340768"/>
            <a:ext cx="8495307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EF4338"/>
              </a:buClr>
              <a:buSzPct val="120000"/>
              <a:buChar char="•"/>
              <a:defRPr sz="20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baseline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F4338"/>
              </a:buClr>
              <a:buSzPct val="7000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F4338"/>
              </a:buClr>
              <a:buSzPct val="50000"/>
              <a:buChar char="•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F4338"/>
              </a:buClr>
              <a:buSzPct val="50000"/>
              <a:buChar char="•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F4338"/>
              </a:buClr>
              <a:buSzPct val="5000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F4338"/>
              </a:buClr>
              <a:buSzPct val="5000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F4338"/>
              </a:buClr>
              <a:buSzPct val="5000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F4338"/>
              </a:buClr>
              <a:buSzPct val="5000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800100" lvl="1"/>
            <a:r>
              <a:rPr lang="en-US" dirty="0" smtClean="0"/>
              <a:t>Frameworks helps create SPA application. </a:t>
            </a:r>
          </a:p>
          <a:p>
            <a:pPr marL="1200150" lvl="2"/>
            <a:r>
              <a:rPr lang="en-US" dirty="0" smtClean="0"/>
              <a:t>Example of SPA.</a:t>
            </a:r>
          </a:p>
          <a:p>
            <a:pPr marL="1200150" lvl="2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71135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and SEO (NOT DONE YET)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14" name="Text Placeholder 2"/>
          <p:cNvSpPr txBox="1">
            <a:spLocks/>
          </p:cNvSpPr>
          <p:nvPr/>
        </p:nvSpPr>
        <p:spPr bwMode="auto">
          <a:xfrm>
            <a:off x="264989" y="1340768"/>
            <a:ext cx="8495307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EF4338"/>
              </a:buClr>
              <a:buSzPct val="120000"/>
              <a:buChar char="•"/>
              <a:defRPr sz="20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baseline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F4338"/>
              </a:buClr>
              <a:buSzPct val="7000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F4338"/>
              </a:buClr>
              <a:buSzPct val="50000"/>
              <a:buChar char="•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F4338"/>
              </a:buClr>
              <a:buSzPct val="50000"/>
              <a:buChar char="•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F4338"/>
              </a:buClr>
              <a:buSzPct val="5000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F4338"/>
              </a:buClr>
              <a:buSzPct val="5000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F4338"/>
              </a:buClr>
              <a:buSzPct val="5000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F4338"/>
              </a:buClr>
              <a:buSzPct val="5000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800100" lvl="1"/>
            <a:r>
              <a:rPr lang="en-US" dirty="0" err="1" smtClean="0"/>
              <a:t>Minification</a:t>
            </a:r>
            <a:endParaRPr lang="en-US" dirty="0"/>
          </a:p>
          <a:p>
            <a:pPr marL="800100" lvl="1"/>
            <a:r>
              <a:rPr lang="en-US" dirty="0" err="1" smtClean="0"/>
              <a:t>Uglification</a:t>
            </a:r>
            <a:r>
              <a:rPr lang="en-US" dirty="0"/>
              <a:t> </a:t>
            </a:r>
            <a:endParaRPr lang="en-US" dirty="0" smtClean="0"/>
          </a:p>
          <a:p>
            <a:pPr marL="800100" lvl="1"/>
            <a:r>
              <a:rPr lang="en-US" dirty="0" smtClean="0"/>
              <a:t>…</a:t>
            </a:r>
            <a:r>
              <a:rPr lang="en-US" dirty="0" smtClean="0">
                <a:solidFill>
                  <a:srgbClr val="FF0000"/>
                </a:solidFill>
              </a:rPr>
              <a:t>tools 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66658" name="Picture 2" descr="http://www.bestseofirm.com/images/SEO-SE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96" y="2060848"/>
            <a:ext cx="4943475" cy="319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0260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in back-end (NOT DONE YET)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14" name="Text Placeholder 2"/>
          <p:cNvSpPr txBox="1">
            <a:spLocks/>
          </p:cNvSpPr>
          <p:nvPr/>
        </p:nvSpPr>
        <p:spPr bwMode="auto">
          <a:xfrm>
            <a:off x="264989" y="1340768"/>
            <a:ext cx="8495307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EF4338"/>
              </a:buClr>
              <a:buSzPct val="120000"/>
              <a:buChar char="•"/>
              <a:defRPr sz="20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baseline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F4338"/>
              </a:buClr>
              <a:buSzPct val="7000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F4338"/>
              </a:buClr>
              <a:buSzPct val="50000"/>
              <a:buChar char="•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F4338"/>
              </a:buClr>
              <a:buSzPct val="50000"/>
              <a:buChar char="•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F4338"/>
              </a:buClr>
              <a:buSzPct val="5000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F4338"/>
              </a:buClr>
              <a:buSzPct val="5000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F4338"/>
              </a:buClr>
              <a:buSzPct val="5000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F4338"/>
              </a:buClr>
              <a:buSzPct val="5000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800100" lvl="1"/>
            <a:r>
              <a:rPr lang="en-US" dirty="0" smtClean="0"/>
              <a:t>Few words about Node.js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63586" name="Picture 2" descr="http://blog.rivaliq.com/wp-content/uploads/2014/01/nodejs_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047" y="1393959"/>
            <a:ext cx="50196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3588" name="Picture 4" descr="https://www.npmjs.org/static/img/np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047" y="4365104"/>
            <a:ext cx="5019675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63949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scaffolding (NOT DONE YET)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14" name="Text Placeholder 2"/>
          <p:cNvSpPr txBox="1">
            <a:spLocks/>
          </p:cNvSpPr>
          <p:nvPr/>
        </p:nvSpPr>
        <p:spPr bwMode="auto">
          <a:xfrm>
            <a:off x="264989" y="1340768"/>
            <a:ext cx="8495307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EF4338"/>
              </a:buClr>
              <a:buSzPct val="120000"/>
              <a:buChar char="•"/>
              <a:defRPr sz="20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baseline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F4338"/>
              </a:buClr>
              <a:buSzPct val="7000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F4338"/>
              </a:buClr>
              <a:buSzPct val="50000"/>
              <a:buChar char="•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F4338"/>
              </a:buClr>
              <a:buSzPct val="50000"/>
              <a:buChar char="•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F4338"/>
              </a:buClr>
              <a:buSzPct val="5000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F4338"/>
              </a:buClr>
              <a:buSzPct val="5000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F4338"/>
              </a:buClr>
              <a:buSzPct val="5000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F4338"/>
              </a:buClr>
              <a:buSzPct val="5000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800100" lvl="1"/>
            <a:r>
              <a:rPr lang="en-US" dirty="0" smtClean="0"/>
              <a:t>yeoman</a:t>
            </a:r>
          </a:p>
          <a:p>
            <a:pPr marL="800100" lvl="1"/>
            <a:endParaRPr lang="en-US" dirty="0" smtClean="0"/>
          </a:p>
        </p:txBody>
      </p:sp>
      <p:pic>
        <p:nvPicPr>
          <p:cNvPr id="965634" name="Picture 2" descr="Yeoman and his fellow develop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991" y="2654193"/>
            <a:ext cx="6912768" cy="387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82472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automation (NOT DONE YET)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14" name="Text Placeholder 2"/>
          <p:cNvSpPr txBox="1">
            <a:spLocks/>
          </p:cNvSpPr>
          <p:nvPr/>
        </p:nvSpPr>
        <p:spPr bwMode="auto">
          <a:xfrm>
            <a:off x="264989" y="1340768"/>
            <a:ext cx="8495307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EF4338"/>
              </a:buClr>
              <a:buSzPct val="120000"/>
              <a:buChar char="•"/>
              <a:defRPr sz="20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baseline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F4338"/>
              </a:buClr>
              <a:buSzPct val="7000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F4338"/>
              </a:buClr>
              <a:buSzPct val="50000"/>
              <a:buChar char="•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F4338"/>
              </a:buClr>
              <a:buSzPct val="50000"/>
              <a:buChar char="•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F4338"/>
              </a:buClr>
              <a:buSzPct val="5000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F4338"/>
              </a:buClr>
              <a:buSzPct val="5000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F4338"/>
              </a:buClr>
              <a:buSzPct val="5000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F4338"/>
              </a:buClr>
              <a:buSzPct val="5000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800100" lvl="1"/>
            <a:r>
              <a:rPr lang="en-US" dirty="0" smtClean="0"/>
              <a:t>Few words about Grunt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64610" name="Picture 2" descr="http://www.smashingmagazine.com/wp-content/uploads/2013/10/grund-js-op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1556792"/>
            <a:ext cx="48006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82731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SitecoreBase">
  <a:themeElements>
    <a:clrScheme name="02 - James Derry - Marketing 14">
      <a:dk1>
        <a:srgbClr val="5F5F5F"/>
      </a:dk1>
      <a:lt1>
        <a:srgbClr val="FFFFFF"/>
      </a:lt1>
      <a:dk2>
        <a:srgbClr val="EF4338"/>
      </a:dk2>
      <a:lt2>
        <a:srgbClr val="DDDDDD"/>
      </a:lt2>
      <a:accent1>
        <a:srgbClr val="FFFFFF"/>
      </a:accent1>
      <a:accent2>
        <a:srgbClr val="99CCFF"/>
      </a:accent2>
      <a:accent3>
        <a:srgbClr val="FFFFFF"/>
      </a:accent3>
      <a:accent4>
        <a:srgbClr val="505050"/>
      </a:accent4>
      <a:accent5>
        <a:srgbClr val="FFFFFF"/>
      </a:accent5>
      <a:accent6>
        <a:srgbClr val="8AB9E7"/>
      </a:accent6>
      <a:hlink>
        <a:srgbClr val="292929"/>
      </a:hlink>
      <a:folHlink>
        <a:srgbClr val="5F5F5F"/>
      </a:folHlink>
    </a:clrScheme>
    <a:fontScheme name="02 - James Derry - Market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bg2"/>
        </a:solidFill>
        <a:ln w="952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02 - James Derry - Market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 - James Derry - Market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 - James Derry - Market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 - James Derry - Market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 - James Derry - Market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 - James Derry - Market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 - James Derry - Market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 - James Derry - Market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 - James Derry - Market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 - James Derry - Market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 - James Derry - Market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 - James Derry - Market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 - James Derry - Marketing 13">
        <a:dk1>
          <a:srgbClr val="5F5F5F"/>
        </a:dk1>
        <a:lt1>
          <a:srgbClr val="FFFFFF"/>
        </a:lt1>
        <a:dk2>
          <a:srgbClr val="333333"/>
        </a:dk2>
        <a:lt2>
          <a:srgbClr val="DDDDDD"/>
        </a:lt2>
        <a:accent1>
          <a:srgbClr val="FFFFFF"/>
        </a:accent1>
        <a:accent2>
          <a:srgbClr val="99CCFF"/>
        </a:accent2>
        <a:accent3>
          <a:srgbClr val="FFFFFF"/>
        </a:accent3>
        <a:accent4>
          <a:srgbClr val="505050"/>
        </a:accent4>
        <a:accent5>
          <a:srgbClr val="FFFFFF"/>
        </a:accent5>
        <a:accent6>
          <a:srgbClr val="8AB9E7"/>
        </a:accent6>
        <a:hlink>
          <a:srgbClr val="5F5F5F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 - James Derry - Marketing 14">
        <a:dk1>
          <a:srgbClr val="5F5F5F"/>
        </a:dk1>
        <a:lt1>
          <a:srgbClr val="FFFFFF"/>
        </a:lt1>
        <a:dk2>
          <a:srgbClr val="EF4338"/>
        </a:dk2>
        <a:lt2>
          <a:srgbClr val="DDDDDD"/>
        </a:lt2>
        <a:accent1>
          <a:srgbClr val="FFFFFF"/>
        </a:accent1>
        <a:accent2>
          <a:srgbClr val="99CCFF"/>
        </a:accent2>
        <a:accent3>
          <a:srgbClr val="FFFFFF"/>
        </a:accent3>
        <a:accent4>
          <a:srgbClr val="505050"/>
        </a:accent4>
        <a:accent5>
          <a:srgbClr val="FFFFFF"/>
        </a:accent5>
        <a:accent6>
          <a:srgbClr val="8AB9E7"/>
        </a:accent6>
        <a:hlink>
          <a:srgbClr val="292929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itecoreBase">
  <a:themeElements>
    <a:clrScheme name="02 - James Derry - Marketing 14">
      <a:dk1>
        <a:srgbClr val="5F5F5F"/>
      </a:dk1>
      <a:lt1>
        <a:srgbClr val="FFFFFF"/>
      </a:lt1>
      <a:dk2>
        <a:srgbClr val="EF4338"/>
      </a:dk2>
      <a:lt2>
        <a:srgbClr val="DDDDDD"/>
      </a:lt2>
      <a:accent1>
        <a:srgbClr val="FFFFFF"/>
      </a:accent1>
      <a:accent2>
        <a:srgbClr val="99CCFF"/>
      </a:accent2>
      <a:accent3>
        <a:srgbClr val="FFFFFF"/>
      </a:accent3>
      <a:accent4>
        <a:srgbClr val="505050"/>
      </a:accent4>
      <a:accent5>
        <a:srgbClr val="FFFFFF"/>
      </a:accent5>
      <a:accent6>
        <a:srgbClr val="8AB9E7"/>
      </a:accent6>
      <a:hlink>
        <a:srgbClr val="292929"/>
      </a:hlink>
      <a:folHlink>
        <a:srgbClr val="5F5F5F"/>
      </a:folHlink>
    </a:clrScheme>
    <a:fontScheme name="02 - James Derry - Market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02 - James Derry - Market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 - James Derry - Market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 - James Derry - Market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 - James Derry - Market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 - James Derry - Market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 - James Derry - Market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 - James Derry - Market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 - James Derry - Market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 - James Derry - Market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 - James Derry - Market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 - James Derry - Market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 - James Derry - Market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 - James Derry - Marketing 13">
        <a:dk1>
          <a:srgbClr val="5F5F5F"/>
        </a:dk1>
        <a:lt1>
          <a:srgbClr val="FFFFFF"/>
        </a:lt1>
        <a:dk2>
          <a:srgbClr val="333333"/>
        </a:dk2>
        <a:lt2>
          <a:srgbClr val="DDDDDD"/>
        </a:lt2>
        <a:accent1>
          <a:srgbClr val="FFFFFF"/>
        </a:accent1>
        <a:accent2>
          <a:srgbClr val="99CCFF"/>
        </a:accent2>
        <a:accent3>
          <a:srgbClr val="FFFFFF"/>
        </a:accent3>
        <a:accent4>
          <a:srgbClr val="505050"/>
        </a:accent4>
        <a:accent5>
          <a:srgbClr val="FFFFFF"/>
        </a:accent5>
        <a:accent6>
          <a:srgbClr val="8AB9E7"/>
        </a:accent6>
        <a:hlink>
          <a:srgbClr val="5F5F5F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 - James Derry - Marketing 14">
        <a:dk1>
          <a:srgbClr val="5F5F5F"/>
        </a:dk1>
        <a:lt1>
          <a:srgbClr val="FFFFFF"/>
        </a:lt1>
        <a:dk2>
          <a:srgbClr val="EF4338"/>
        </a:dk2>
        <a:lt2>
          <a:srgbClr val="DDDDDD"/>
        </a:lt2>
        <a:accent1>
          <a:srgbClr val="FFFFFF"/>
        </a:accent1>
        <a:accent2>
          <a:srgbClr val="99CCFF"/>
        </a:accent2>
        <a:accent3>
          <a:srgbClr val="FFFFFF"/>
        </a:accent3>
        <a:accent4>
          <a:srgbClr val="505050"/>
        </a:accent4>
        <a:accent5>
          <a:srgbClr val="FFFFFF"/>
        </a:accent5>
        <a:accent6>
          <a:srgbClr val="8AB9E7"/>
        </a:accent6>
        <a:hlink>
          <a:srgbClr val="292929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73754A19F49E44AE7D43F3CE9BFC52" ma:contentTypeVersion="0" ma:contentTypeDescription="Create a new document." ma:contentTypeScope="" ma:versionID="d1142fdf379833311ad5d867844dfeb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4AEE85-18C8-4F72-BF20-DC3FB8C3C7B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DAE76A9-7DC8-4742-AE4D-834DE236949B}">
  <ds:schemaRefs>
    <ds:schemaRef ds:uri="http://schemas.microsoft.com/office/2006/metadata/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terms/"/>
    <ds:schemaRef ds:uri="http://www.w3.org/XML/1998/namespace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87B013B0-FBE2-440D-A58D-7313032EC7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SitecoreBase</Template>
  <TotalTime>16554</TotalTime>
  <Words>576</Words>
  <Application>Microsoft Office PowerPoint</Application>
  <PresentationFormat>Произвольный</PresentationFormat>
  <Paragraphs>71</Paragraphs>
  <Slides>10</Slides>
  <Notes>9</Notes>
  <HiddenSlides>0</HiddenSlides>
  <MMClips>0</MMClips>
  <ScaleCrop>false</ScaleCrop>
  <HeadingPairs>
    <vt:vector size="6" baseType="variant"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SitecoreBase</vt:lpstr>
      <vt:lpstr>1_SitecoreBase</vt:lpstr>
      <vt:lpstr>Презентация Microsoft PowerPoint 97-2003</vt:lpstr>
      <vt:lpstr>Презентация PowerPoint</vt:lpstr>
      <vt:lpstr>Where is going JS? </vt:lpstr>
      <vt:lpstr>Evolution of JS</vt:lpstr>
      <vt:lpstr>Evolution of JS</vt:lpstr>
      <vt:lpstr>SPA – Single Page Application (NOT DONE YET)</vt:lpstr>
      <vt:lpstr>JS and SEO (NOT DONE YET)</vt:lpstr>
      <vt:lpstr>JS in back-end (NOT DONE YET)</vt:lpstr>
      <vt:lpstr>JS scaffolding (NOT DONE YET)</vt:lpstr>
      <vt:lpstr>JS automation (NOT DONE YET)</vt:lpstr>
      <vt:lpstr>Plan for 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Smit</cp:lastModifiedBy>
  <cp:revision>595</cp:revision>
  <cp:lastPrinted>2013-03-01T20:51:29Z</cp:lastPrinted>
  <dcterms:created xsi:type="dcterms:W3CDTF">2010-10-18T11:35:37Z</dcterms:created>
  <dcterms:modified xsi:type="dcterms:W3CDTF">2014-10-11T21:22:20Z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0x010100F873754A19F49E44AE7D43F3CE9BFC52</vt:lpwstr>
  </property>
</Properties>
</file>