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63" r:id="rId12"/>
    <p:sldId id="277" r:id="rId13"/>
    <p:sldId id="261" r:id="rId14"/>
    <p:sldId id="262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89911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Nathanael </a:t>
            </a:r>
            <a:r>
              <a:rPr lang="en-US" dirty="0" err="1" smtClean="0"/>
              <a:t>Weidler</a:t>
            </a:r>
            <a:endParaRPr lang="en-US" dirty="0" smtClean="0"/>
          </a:p>
          <a:p>
            <a:r>
              <a:rPr lang="en-US" dirty="0" smtClean="0"/>
              <a:t>Dallin Marshall</a:t>
            </a:r>
          </a:p>
          <a:p>
            <a:r>
              <a:rPr lang="en-US" dirty="0" smtClean="0"/>
              <a:t>Sam Mitchell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Trojan: Observing the Invisible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3" y="2854854"/>
            <a:ext cx="5389562" cy="359304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Monitor displaying compromised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54854"/>
            <a:ext cx="5389563" cy="3593042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 sans shift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3" t="49111" r="33497" b="16580"/>
          <a:stretch/>
        </p:blipFill>
        <p:spPr>
          <a:xfrm>
            <a:off x="6299677" y="2370667"/>
            <a:ext cx="5384325" cy="3589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49479" r="49479" b="9794"/>
          <a:stretch/>
        </p:blipFill>
        <p:spPr>
          <a:xfrm>
            <a:off x="508003" y="2367174"/>
            <a:ext cx="5389562" cy="3593041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 output: 96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38" y="823778"/>
            <a:ext cx="3535482" cy="5767522"/>
          </a:xfrm>
        </p:spPr>
      </p:pic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r>
              <a:rPr lang="en-US" dirty="0" smtClean="0"/>
              <a:t> 48-bit strings to obtain round key</a:t>
            </a:r>
          </a:p>
          <a:p>
            <a:r>
              <a:rPr lang="en-US" dirty="0" smtClean="0"/>
              <a:t>Round key is a permuted version of original</a:t>
            </a:r>
          </a:p>
          <a:p>
            <a:r>
              <a:rPr lang="en-US" dirty="0" smtClean="0"/>
              <a:t>Traverse permutations to 56-bit key</a:t>
            </a:r>
          </a:p>
          <a:p>
            <a:pPr lvl="1"/>
            <a:r>
              <a:rPr lang="en-US" dirty="0" smtClean="0"/>
              <a:t>8 bits are missing</a:t>
            </a:r>
          </a:p>
          <a:p>
            <a:r>
              <a:rPr lang="en-US" dirty="0" smtClean="0"/>
              <a:t>Use 56-bit key guess to generate 64-bit key</a:t>
            </a:r>
          </a:p>
          <a:p>
            <a:r>
              <a:rPr lang="en-US" dirty="0" smtClean="0"/>
              <a:t>Encrypt plaintext and compare </a:t>
            </a:r>
            <a:r>
              <a:rPr lang="en-US" dirty="0" err="1" smtClean="0"/>
              <a:t>ciphertexts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Demo!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Questions?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961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77071"/>
            <a:ext cx="10972800" cy="18691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bitstream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 the DES encryption key</a:t>
            </a:r>
          </a:p>
          <a:p>
            <a:r>
              <a:rPr lang="en-US" dirty="0" smtClean="0"/>
              <a:t>Remove correlation between the key and the output</a:t>
            </a:r>
          </a:p>
          <a:p>
            <a:r>
              <a:rPr lang="en-US" dirty="0" smtClean="0"/>
              <a:t>Remain undetected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Insertion stage</a:t>
            </a:r>
          </a:p>
          <a:p>
            <a:pPr lvl="1"/>
            <a:r>
              <a:rPr lang="en-US" dirty="0" smtClean="0"/>
              <a:t>Perpetrated by designer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Gate level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Input sequence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Leak information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I/O Port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Karri’s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designer</a:t>
            </a:r>
          </a:p>
          <a:p>
            <a:r>
              <a:rPr lang="en-US" dirty="0" smtClean="0"/>
              <a:t>At the gate level</a:t>
            </a:r>
          </a:p>
          <a:p>
            <a:r>
              <a:rPr lang="en-US" dirty="0" smtClean="0"/>
              <a:t>With the candlestick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crime was committed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Size and threat model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Triggering mechanism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Leakage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702056"/>
              </p:ext>
            </p:extLst>
          </p:nvPr>
        </p:nvGraphicFramePr>
        <p:xfrm>
          <a:off x="609600" y="2249488"/>
          <a:ext cx="10972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/>
                <a:gridCol w="1808480"/>
                <a:gridCol w="1950720"/>
                <a:gridCol w="1910080"/>
                <a:gridCol w="174752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Baseline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Trigger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Trojan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Final</a:t>
                      </a:r>
                      <a:endParaRPr lang="en-US" sz="2800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Flip Flops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487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571</a:t>
                      </a:r>
                      <a:endParaRPr lang="en-US" sz="2800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r>
                        <a:rPr lang="en-US" sz="2800" baseline="0" dirty="0" smtClean="0"/>
                        <a:t>-input </a:t>
                      </a:r>
                      <a:r>
                        <a:rPr lang="en-US" sz="2800" baseline="0" dirty="0" smtClean="0"/>
                        <a:t>LUT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883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1006</a:t>
                      </a:r>
                      <a:endParaRPr lang="en-US" sz="2800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logic elements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1370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181</a:t>
                      </a:r>
                      <a:endParaRPr lang="en-US" sz="2800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1577</a:t>
                      </a:r>
                      <a:endParaRPr lang="en-US" sz="2800" dirty="0"/>
                    </a:p>
                  </a:txBody>
                  <a:tcPr marL="186331" marR="186331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plaintext least significant nibble (4 bits)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24 </a:t>
            </a:r>
            <a:r>
              <a:rPr lang="en-US" dirty="0" smtClean="0"/>
              <a:t>potential sequences</a:t>
            </a:r>
          </a:p>
          <a:p>
            <a:r>
              <a:rPr lang="en-US" dirty="0" smtClean="0"/>
              <a:t>Testing will likely miss this by repeating or incrementing this nibble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09" y="1143000"/>
            <a:ext cx="6262500" cy="54483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Targeted round key </a:t>
            </a:r>
            <a:r>
              <a:rPr lang="en-US" sz="2400" dirty="0" err="1" smtClean="0"/>
              <a:t>xor</a:t>
            </a:r>
            <a:r>
              <a:rPr lang="en-US" sz="2400" dirty="0" smtClean="0"/>
              <a:t> operation</a:t>
            </a:r>
          </a:p>
          <a:p>
            <a:pPr lvl="1"/>
            <a:r>
              <a:rPr lang="en-US" sz="2000" dirty="0" smtClean="0"/>
              <a:t>Input from Expansion Permutation</a:t>
            </a:r>
          </a:p>
          <a:p>
            <a:pPr lvl="1"/>
            <a:r>
              <a:rPr lang="en-US" sz="2000" dirty="0" smtClean="0"/>
              <a:t>Output </a:t>
            </a:r>
          </a:p>
          <a:p>
            <a:r>
              <a:rPr lang="en-US" sz="2400" dirty="0" smtClean="0"/>
              <a:t>Leaked from round 9 of DES</a:t>
            </a:r>
          </a:p>
          <a:p>
            <a:r>
              <a:rPr lang="en-US" sz="2400" dirty="0" smtClean="0"/>
              <a:t>Key correlation removed </a:t>
            </a:r>
          </a:p>
          <a:p>
            <a:pPr lvl="1"/>
            <a:r>
              <a:rPr lang="en-US" sz="2000" dirty="0" smtClean="0"/>
              <a:t>No additional logic </a:t>
            </a:r>
            <a:r>
              <a:rPr lang="en-US" sz="2000" dirty="0" smtClean="0"/>
              <a:t>required</a:t>
            </a:r>
            <a:endParaRPr lang="en-US" sz="2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obfuscation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73" y="805915"/>
            <a:ext cx="5812169" cy="578538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Monitor displays plaintext and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VGA display requires </a:t>
            </a:r>
            <a:r>
              <a:rPr lang="en-US" dirty="0" smtClean="0"/>
              <a:t>an </a:t>
            </a:r>
            <a:r>
              <a:rPr lang="en-US" dirty="0" err="1" smtClean="0"/>
              <a:t>offscreen</a:t>
            </a:r>
            <a:r>
              <a:rPr lang="en-US" dirty="0" smtClean="0"/>
              <a:t> </a:t>
            </a:r>
            <a:r>
              <a:rPr lang="en-US" dirty="0" smtClean="0"/>
              <a:t>buffer </a:t>
            </a:r>
            <a:r>
              <a:rPr lang="en-US" dirty="0" smtClean="0"/>
              <a:t>zone</a:t>
            </a:r>
            <a:endParaRPr lang="en-US" dirty="0" smtClean="0"/>
          </a:p>
          <a:p>
            <a:pPr lvl="1"/>
            <a:r>
              <a:rPr lang="en-US" dirty="0" smtClean="0"/>
              <a:t>Called a front and back porch</a:t>
            </a:r>
          </a:p>
          <a:p>
            <a:r>
              <a:rPr lang="en-US" dirty="0" smtClean="0"/>
              <a:t>Display </a:t>
            </a:r>
            <a:r>
              <a:rPr lang="en-US" dirty="0" smtClean="0"/>
              <a:t>by altering </a:t>
            </a:r>
            <a:r>
              <a:rPr lang="en-US" dirty="0" err="1" smtClean="0"/>
              <a:t>offscreen</a:t>
            </a:r>
            <a:r>
              <a:rPr lang="en-US" dirty="0" smtClean="0"/>
              <a:t> pixels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Leaking method: Back porch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341</Words>
  <Application>Microsoft Office PowerPoint</Application>
  <PresentationFormat>Widescreen</PresentationFormat>
  <Paragraphs>93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Hardware Trojan: Observing the Invisible</vt:lpstr>
      <vt:lpstr>Objective</vt:lpstr>
      <vt:lpstr>Karri’s Taxonomy</vt:lpstr>
      <vt:lpstr>The crime was committed</vt:lpstr>
      <vt:lpstr>Modified Taxonomy</vt:lpstr>
      <vt:lpstr>Physical size</vt:lpstr>
      <vt:lpstr>Trigger method </vt:lpstr>
      <vt:lpstr>Key obfuscation</vt:lpstr>
      <vt:lpstr>Leaking method: Back porch</vt:lpstr>
      <vt:lpstr>Trojan output</vt:lpstr>
      <vt:lpstr>Trojan output: 96 bits</vt:lpstr>
      <vt:lpstr>Key recovery</vt:lpstr>
      <vt:lpstr>Demo!</vt:lpstr>
      <vt:lpstr>Questions? </vt:lpstr>
      <vt:lpstr>Output bitstream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2015-05-01T06:47:46Z</dcterms:created>
  <dcterms:modified xsi:type="dcterms:W3CDTF">2015-05-01T15:23:42Z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