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53" r:id="rId2"/>
  </p:sldMasterIdLst>
  <p:notesMasterIdLst>
    <p:notesMasterId r:id="rId37"/>
  </p:notesMasterIdLst>
  <p:sldIdLst>
    <p:sldId id="711" r:id="rId3"/>
    <p:sldId id="730" r:id="rId4"/>
    <p:sldId id="681" r:id="rId5"/>
    <p:sldId id="724" r:id="rId6"/>
    <p:sldId id="680" r:id="rId7"/>
    <p:sldId id="726" r:id="rId8"/>
    <p:sldId id="712" r:id="rId9"/>
    <p:sldId id="725" r:id="rId10"/>
    <p:sldId id="727" r:id="rId11"/>
    <p:sldId id="728" r:id="rId12"/>
    <p:sldId id="729" r:id="rId13"/>
    <p:sldId id="713" r:id="rId14"/>
    <p:sldId id="714" r:id="rId15"/>
    <p:sldId id="674" r:id="rId16"/>
    <p:sldId id="568" r:id="rId17"/>
    <p:sldId id="683" r:id="rId18"/>
    <p:sldId id="687" r:id="rId19"/>
    <p:sldId id="661" r:id="rId20"/>
    <p:sldId id="688" r:id="rId21"/>
    <p:sldId id="723" r:id="rId22"/>
    <p:sldId id="645" r:id="rId23"/>
    <p:sldId id="672" r:id="rId24"/>
    <p:sldId id="659" r:id="rId25"/>
    <p:sldId id="654" r:id="rId26"/>
    <p:sldId id="664" r:id="rId27"/>
    <p:sldId id="663" r:id="rId28"/>
    <p:sldId id="731" r:id="rId29"/>
    <p:sldId id="733" r:id="rId30"/>
    <p:sldId id="734" r:id="rId31"/>
    <p:sldId id="736" r:id="rId32"/>
    <p:sldId id="732" r:id="rId33"/>
    <p:sldId id="735" r:id="rId34"/>
    <p:sldId id="673" r:id="rId35"/>
    <p:sldId id="501" r:id="rId3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3121038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FAAAD"/>
    <a:srgbClr val="DCDC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6954" autoAdjust="0"/>
    <p:restoredTop sz="94660"/>
  </p:normalViewPr>
  <p:slideViewPr>
    <p:cSldViewPr snapToGrid="0">
      <p:cViewPr>
        <p:scale>
          <a:sx n="80" d="100"/>
          <a:sy n="80" d="100"/>
        </p:scale>
        <p:origin x="-594" y="48"/>
      </p:cViewPr>
      <p:guideLst>
        <p:guide orient="horz" pos="2160"/>
        <p:guide orient="horz" pos="5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08" y="-68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23F321D-F86F-4E56-BAA5-EB88B67D1118}" type="datetimeFigureOut">
              <a:rPr lang="en-GB"/>
              <a:pPr>
                <a:defRPr/>
              </a:pPr>
              <a:t>19/06/2012</a:t>
            </a:fld>
            <a:endParaRPr lang="en-GB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C706421-0E64-4D49-9E34-DE7C6E41CB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AC824-62A8-4BCC-9C25-6E6141EEA310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F83A6-A797-478D-968B-DEF53CEED077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CA19-CE6B-489E-8A09-141B14611C60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463800"/>
            <a:ext cx="2057400" cy="1577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463800"/>
            <a:ext cx="6019800" cy="1577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84F26-54CF-4617-9A19-129AEBC20FFC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6BBD3B-B0C9-4320-8594-9817E4D10C3B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EAD1E-1AFA-48F5-A423-58FDD596EC7D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36F11F-D583-48D5-A651-2271A85D20E6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630363"/>
            <a:ext cx="40640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630363"/>
            <a:ext cx="40640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A0B2E4-8637-4ED2-8AD0-3D8BA4C105BA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82FF33-5A61-4E51-94AD-79568214013E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80F8EF-9088-4018-BB96-2BBC44F21FBC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NB-foote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0251D-3FCF-440C-BE58-E0E0AE75EABA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4AE5B-67EA-4125-BD4D-4B613318BD7D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DB1FD-29C3-4ABB-8F8D-A048A9AF7235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6788BA-4B4B-42D5-AFE6-5862C4B8CF83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856B52-F11B-4A66-A83C-86EAC00AB3A1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396875"/>
            <a:ext cx="2128837" cy="5472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396875"/>
            <a:ext cx="6238875" cy="5472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7C27AB-7FD4-4564-BA98-46CD23E3F447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Brand Communication Services</a:t>
            </a:r>
            <a:r>
              <a:rPr lang="en-US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908F5-E708-4D9C-87E2-E102D2701963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3492500"/>
            <a:ext cx="4038600" cy="54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3492500"/>
            <a:ext cx="4038600" cy="54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D8378-0CE1-4033-8010-1CEEDF38A96B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A85-E217-421A-AC02-07885D2C411F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AF63E-ED30-4FB6-A8E7-5E65EBB17A75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6A704-37F7-4E5F-9572-5EDBEC19C72D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0F6C-903F-4CF3-9990-FA9533E374F9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3C13-29B3-477E-97F1-B2C1A6F9D789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NB-content-line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096963"/>
            <a:ext cx="91440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1" descr="FNB-title-turq-desc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 rot="-5400000">
            <a:off x="-1660525" y="2300288"/>
            <a:ext cx="369252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500" dirty="0">
                <a:latin typeface="FNB Sans Regular" pitchFamily="50" charset="0"/>
              </a:rPr>
              <a:t>First National Bank - a division of FirstRand Bank Limited. An Authorised Financial Services and Credit Provider (NCRCP20).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2463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Presentation Title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349250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Sub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3935413" y="6092825"/>
            <a:ext cx="723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>
                <a:latin typeface="FNB Sans Light" pitchFamily="50" charset="0"/>
              </a:defRPr>
            </a:lvl1pPr>
          </a:lstStyle>
          <a:p>
            <a:pPr>
              <a:defRPr/>
            </a:pPr>
            <a:fld id="{4D9A5674-BB68-446B-A5AC-7E25222822B6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1175" y="6100763"/>
            <a:ext cx="26558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FNB Sans Regular" pitchFamily="50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FNB Sans Light" pitchFamily="50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FNB Sans Light" pitchFamily="50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FNB Sans Light" pitchFamily="50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FNB Sans Light" pitchFamily="50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FNB Sans Light" pitchFamily="50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FNB Sans Light" pitchFamily="50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FNB Sans Light" pitchFamily="50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FNB Sans Ligh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FNB-footer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" descr="FNB-title-grey.png"/>
          <p:cNvPicPr>
            <a:picLocks noChangeAspect="1"/>
          </p:cNvPicPr>
          <p:nvPr userDrawn="1"/>
        </p:nvPicPr>
        <p:blipFill>
          <a:blip r:embed="rId14">
            <a:lum bright="40000"/>
            <a:grayscl/>
          </a:blip>
          <a:srcRect/>
          <a:stretch>
            <a:fillRect/>
          </a:stretch>
        </p:blipFill>
        <p:spPr bwMode="auto">
          <a:xfrm>
            <a:off x="261938" y="1343025"/>
            <a:ext cx="8628062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Placeholder 1"/>
          <p:cNvSpPr>
            <a:spLocks noGrp="1"/>
          </p:cNvSpPr>
          <p:nvPr>
            <p:ph type="title"/>
          </p:nvPr>
        </p:nvSpPr>
        <p:spPr bwMode="auto">
          <a:xfrm>
            <a:off x="157163" y="396875"/>
            <a:ext cx="7194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33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6875" y="1630363"/>
            <a:ext cx="8280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3935413" y="6092825"/>
            <a:ext cx="723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>
                <a:solidFill>
                  <a:schemeClr val="folHlink"/>
                </a:solidFill>
                <a:latin typeface="FNB Sans Light" pitchFamily="50" charset="0"/>
              </a:defRPr>
            </a:lvl1pPr>
          </a:lstStyle>
          <a:p>
            <a:pPr>
              <a:defRPr/>
            </a:pPr>
            <a:fld id="{2696303E-CBC7-4BB8-9C41-83BA3FE081B2}" type="datetime2">
              <a:rPr lang="en-US"/>
              <a:pPr>
                <a:defRPr/>
              </a:pPr>
              <a:t>Tuesday, June 19, 2012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1175" y="6100763"/>
            <a:ext cx="214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 dirty="0">
                <a:solidFill>
                  <a:schemeClr val="folHlink"/>
                </a:solidFill>
                <a:latin typeface="FNB Sans Regular" pitchFamily="50" charset="0"/>
              </a:defRPr>
            </a:lvl1pPr>
          </a:lstStyle>
          <a:p>
            <a:pPr>
              <a:defRPr/>
            </a:pPr>
            <a:r>
              <a:rPr lang="en-US"/>
              <a:t>Brand Communication Services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FAAAD"/>
          </a:solidFill>
          <a:latin typeface="FNB Sans Ligh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ovcost.org/wp-content/uploads/2012/01/debt_gdp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propertybarometer@fnb.co.za" TargetMode="External"/><Relationship Id="rId2" Type="http://schemas.openxmlformats.org/officeDocument/2006/relationships/hyperlink" Target="http://blog.propertyleader.co.za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279400" y="681038"/>
            <a:ext cx="8593138" cy="2927350"/>
          </a:xfrm>
        </p:spPr>
        <p:txBody>
          <a:bodyPr/>
          <a:lstStyle/>
          <a:p>
            <a:pPr algn="ctr" eaLnBrk="1" hangingPunct="1"/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smtClean="0"/>
              <a:t>The Property Market</a:t>
            </a:r>
            <a:br>
              <a:rPr lang="en-GB" sz="4800" b="1" dirty="0" smtClean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dirty="0" smtClean="0"/>
              <a:t>Has Realism in the Market entirely set in yet?</a:t>
            </a:r>
            <a:endParaRPr lang="en-GB" sz="3600" dirty="0" smtClean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7868" y="5956362"/>
            <a:ext cx="6400800" cy="427037"/>
          </a:xfrm>
        </p:spPr>
        <p:txBody>
          <a:bodyPr/>
          <a:lstStyle/>
          <a:p>
            <a:pPr algn="l" eaLnBrk="1" hangingPunct="1"/>
            <a:r>
              <a:rPr lang="en-US" sz="2800" dirty="0" smtClean="0"/>
              <a:t>June  2012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Urban adjustment to land </a:t>
            </a:r>
            <a:r>
              <a:rPr lang="en-US" sz="3000" b="1" dirty="0" smtClean="0"/>
              <a:t>scarcity and declining fertility rates</a:t>
            </a:r>
            <a:endParaRPr lang="en-US" sz="30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365" y="1447223"/>
            <a:ext cx="6381090" cy="4644016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Urban adjustment to land scarcity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598" y="1387558"/>
            <a:ext cx="7794254" cy="4755938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213" y="211138"/>
            <a:ext cx="5776912" cy="719137"/>
          </a:xfrm>
          <a:noFill/>
        </p:spPr>
        <p:txBody>
          <a:bodyPr anchor="ctr"/>
          <a:lstStyle/>
          <a:p>
            <a:pPr algn="ctr"/>
            <a:r>
              <a:rPr lang="en-ZA" sz="3000" b="1" smtClean="0">
                <a:solidFill>
                  <a:srgbClr val="008C9B"/>
                </a:solidFill>
              </a:rPr>
              <a:t>SA Long term economic growth rate trends</a:t>
            </a:r>
            <a:endParaRPr lang="en-GB" sz="3000" b="1" smtClean="0">
              <a:solidFill>
                <a:srgbClr val="008C9B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209" y="1579419"/>
            <a:ext cx="8189800" cy="4993574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213" y="211138"/>
            <a:ext cx="6910387" cy="719137"/>
          </a:xfrm>
          <a:noFill/>
        </p:spPr>
        <p:txBody>
          <a:bodyPr anchor="ctr"/>
          <a:lstStyle/>
          <a:p>
            <a:pPr algn="ctr"/>
            <a:r>
              <a:rPr lang="en-ZA" sz="3000" b="1" smtClean="0">
                <a:solidFill>
                  <a:srgbClr val="008C9B"/>
                </a:solidFill>
              </a:rPr>
              <a:t>Long term consumer price inflation and short term rates  trends</a:t>
            </a:r>
            <a:endParaRPr lang="en-GB" sz="3000" b="1" smtClean="0">
              <a:solidFill>
                <a:srgbClr val="008C9B"/>
              </a:solidFill>
            </a:endParaRPr>
          </a:p>
        </p:txBody>
      </p:sp>
      <p:pic>
        <p:nvPicPr>
          <p:cNvPr id="145419" name="Picture 1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25575" y="1827213"/>
            <a:ext cx="6188075" cy="3792537"/>
          </a:xfrm>
          <a:noFill/>
          <a:ln>
            <a:solidFill>
              <a:srgbClr val="00808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US Household De-Leveraging may have years to run</a:t>
            </a:r>
          </a:p>
        </p:txBody>
      </p:sp>
      <p:pic>
        <p:nvPicPr>
          <p:cNvPr id="346117" name="Picture 5" descr="http://thinkbynumbers.org/blog/wp-content/uploads/2009/03/Twin-Peaks-of-Household-Debt-to-GDP-Rat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6" y="1293758"/>
            <a:ext cx="8877300" cy="2952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588898" cy="681037"/>
          </a:xfrm>
        </p:spPr>
        <p:txBody>
          <a:bodyPr/>
          <a:lstStyle/>
          <a:p>
            <a:r>
              <a:rPr lang="en-US" sz="2400" b="1" dirty="0" smtClean="0"/>
              <a:t>In the mean time we live in hope that US </a:t>
            </a:r>
            <a:r>
              <a:rPr lang="en-US" sz="2400" b="1" dirty="0" err="1" smtClean="0"/>
              <a:t>Govt</a:t>
            </a:r>
            <a:r>
              <a:rPr lang="en-US" sz="2400" b="1" dirty="0" smtClean="0"/>
              <a:t> borrow and Fed printing will keep economy going</a:t>
            </a:r>
          </a:p>
        </p:txBody>
      </p:sp>
      <p:pic>
        <p:nvPicPr>
          <p:cNvPr id="264208" name="Picture 16" descr="http://www.phibetaiota.net/wp-content/uploads/2011/10/National-Debt-Burden-1929-2nd-Qtr-2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62" y="1161644"/>
            <a:ext cx="5334781" cy="4669140"/>
          </a:xfrm>
          <a:prstGeom prst="rect">
            <a:avLst/>
          </a:prstGeom>
          <a:noFill/>
        </p:spPr>
      </p:pic>
      <p:pic>
        <p:nvPicPr>
          <p:cNvPr id="12" name="Picture 7" descr="http://www.mygovcost.org/wp-content/uploads/2012/01/debt_gdp-652x391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2159" y="4191991"/>
            <a:ext cx="4386215" cy="2630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US Current Account Deficit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890" y="1472541"/>
            <a:ext cx="6908188" cy="470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/>
          </p:cNvSpPr>
          <p:nvPr>
            <p:ph type="title" idx="4294967295"/>
          </p:nvPr>
        </p:nvSpPr>
        <p:spPr>
          <a:xfrm>
            <a:off x="100012" y="25588"/>
            <a:ext cx="7856455" cy="681037"/>
          </a:xfrm>
        </p:spPr>
        <p:txBody>
          <a:bodyPr/>
          <a:lstStyle/>
          <a:p>
            <a:r>
              <a:rPr lang="en-US" sz="3400" b="1" dirty="0" smtClean="0"/>
              <a:t>Inflation - mild turn for the </a:t>
            </a:r>
            <a:r>
              <a:rPr lang="en-US" sz="3400" b="1" dirty="0" smtClean="0"/>
              <a:t>better, the benefit of a slowing economy</a:t>
            </a:r>
            <a:endParaRPr lang="en-US" sz="3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9400" y="2695697"/>
            <a:ext cx="4468702" cy="3045485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513" y="1230127"/>
            <a:ext cx="3871349" cy="2638381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098" y="4006014"/>
            <a:ext cx="3887765" cy="2649568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/>
          </p:cNvSpPr>
          <p:nvPr>
            <p:ph type="title" idx="4294967295"/>
          </p:nvPr>
        </p:nvSpPr>
        <p:spPr>
          <a:xfrm>
            <a:off x="100012" y="96838"/>
            <a:ext cx="7702075" cy="681037"/>
          </a:xfrm>
        </p:spPr>
        <p:txBody>
          <a:bodyPr/>
          <a:lstStyle/>
          <a:p>
            <a:r>
              <a:rPr lang="en-US" sz="3000" b="1" dirty="0" smtClean="0"/>
              <a:t>Global Economic Growth Broad Slowdown expected, risks still high</a:t>
            </a:r>
          </a:p>
        </p:txBody>
      </p:sp>
      <p:sp>
        <p:nvSpPr>
          <p:cNvPr id="2344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22514" y="1398588"/>
            <a:ext cx="8154761" cy="5233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UN –  2.6% GDP Growth forecast in 2012, down from 4% in 2010, and 2.8% in 2011 (Downward revision)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 World Bank –  2.5% GDP growth in 2012, down from 4.1% in 2010 and 2.7% in 2011 (Downward Revision)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IMF -  “Slowing Growth, Rising Risks”. 4% GDP growth forecast in 2012, but downward revision set to occur, after 4% in 2011 and 5.1%  in 2010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IMF - Some slowing in 2011 had been expected due to end in inventory replenishment cycle. Rise in oil prices and Japan Tsunami also negative events in 2011. </a:t>
            </a:r>
            <a:r>
              <a:rPr lang="en-US" sz="1600" b="1" i="1" dirty="0" smtClean="0">
                <a:solidFill>
                  <a:schemeClr val="hlink"/>
                </a:solidFill>
              </a:rPr>
              <a:t>But concerns have increased due to “lack of global re-balancing”, “increased fiscal and financial uncertainty” (concerns expanded from Europe to Japan and US), and overheating in some emerging economies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SARB – CPI inflation peak </a:t>
            </a:r>
            <a:r>
              <a:rPr lang="en-US" sz="1600" i="1" dirty="0" smtClean="0">
                <a:solidFill>
                  <a:schemeClr val="hlink"/>
                </a:solidFill>
              </a:rPr>
              <a:t>in </a:t>
            </a:r>
            <a:r>
              <a:rPr lang="en-US" sz="1600" i="1" dirty="0" smtClean="0">
                <a:solidFill>
                  <a:schemeClr val="hlink"/>
                </a:solidFill>
              </a:rPr>
              <a:t>Q2 2012, but thereafter move back to the target range,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2.9% </a:t>
            </a:r>
            <a:r>
              <a:rPr lang="en-US" sz="1600" i="1" dirty="0" smtClean="0">
                <a:solidFill>
                  <a:schemeClr val="hlink"/>
                </a:solidFill>
              </a:rPr>
              <a:t>GDP growth forecast in 2012, down from 3.1% in 2011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JL – house price growth to average around 6%, slightly better than average for 2011 due to good start to 2012, but down from where we are currently - based on assumption of reasonable though slower economic growth. Recession expected to equal nominal price decline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8034584" cy="681037"/>
          </a:xfrm>
        </p:spPr>
        <p:txBody>
          <a:bodyPr/>
          <a:lstStyle/>
          <a:p>
            <a:r>
              <a:rPr lang="en-US" sz="3000" b="1" dirty="0" smtClean="0"/>
              <a:t>Mild improvement recently, but FNB </a:t>
            </a:r>
            <a:r>
              <a:rPr lang="en-US" sz="3000" b="1" dirty="0" err="1" smtClean="0"/>
              <a:t>Valuers</a:t>
            </a:r>
            <a:r>
              <a:rPr lang="en-US" sz="3000" b="1" dirty="0" smtClean="0"/>
              <a:t> point to Market Imbalance continuing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9443" y="1222045"/>
            <a:ext cx="3906981" cy="2388054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878" y="3754023"/>
            <a:ext cx="4172198" cy="2634901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423" y="3752046"/>
            <a:ext cx="4267199" cy="261312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6938963" cy="1143001"/>
          </a:xfrm>
        </p:spPr>
        <p:txBody>
          <a:bodyPr/>
          <a:lstStyle/>
          <a:p>
            <a:r>
              <a:rPr lang="en-US" sz="3400" b="1" smtClean="0"/>
              <a:t>Aspiration/Expectation Mismatches through cycles</a:t>
            </a:r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>
          <a:xfrm>
            <a:off x="6172200" y="1600200"/>
            <a:ext cx="27432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000" b="1" smtClean="0"/>
              <a:t>Introduction phase – </a:t>
            </a:r>
            <a:r>
              <a:rPr lang="en-US" sz="1000" smtClean="0"/>
              <a:t>aspirations/expectations lag reality</a:t>
            </a:r>
          </a:p>
          <a:p>
            <a:pPr>
              <a:lnSpc>
                <a:spcPct val="150000"/>
              </a:lnSpc>
            </a:pPr>
            <a:endParaRPr lang="en-US" sz="1000" smtClean="0"/>
          </a:p>
          <a:p>
            <a:pPr>
              <a:lnSpc>
                <a:spcPct val="150000"/>
              </a:lnSpc>
            </a:pPr>
            <a:r>
              <a:rPr lang="en-US" sz="1000" b="1" smtClean="0"/>
              <a:t>Growth Phase – </a:t>
            </a:r>
            <a:r>
              <a:rPr lang="en-US" sz="1000" smtClean="0"/>
              <a:t>aspirations/expectations accelerating but still lagging reality</a:t>
            </a:r>
          </a:p>
          <a:p>
            <a:pPr>
              <a:lnSpc>
                <a:spcPct val="150000"/>
              </a:lnSpc>
            </a:pPr>
            <a:endParaRPr lang="en-US" sz="1000" smtClean="0"/>
          </a:p>
          <a:p>
            <a:pPr>
              <a:lnSpc>
                <a:spcPct val="150000"/>
              </a:lnSpc>
            </a:pPr>
            <a:r>
              <a:rPr lang="en-US" sz="1000" b="1" smtClean="0"/>
              <a:t>Mature Phase – </a:t>
            </a:r>
            <a:r>
              <a:rPr lang="en-US" sz="1000" smtClean="0"/>
              <a:t>Aspirations/expectations catching up with “slowing” reality</a:t>
            </a:r>
          </a:p>
          <a:p>
            <a:pPr>
              <a:lnSpc>
                <a:spcPct val="150000"/>
              </a:lnSpc>
            </a:pPr>
            <a:endParaRPr lang="en-US" sz="1000" smtClean="0"/>
          </a:p>
          <a:p>
            <a:pPr>
              <a:lnSpc>
                <a:spcPct val="150000"/>
              </a:lnSpc>
            </a:pPr>
            <a:r>
              <a:rPr lang="en-US" sz="1000" b="1" smtClean="0"/>
              <a:t>Decline Phase – </a:t>
            </a:r>
            <a:r>
              <a:rPr lang="en-US" sz="1000" smtClean="0"/>
              <a:t>Aspirations/Expectations “Ahead” of “Weakening” Reality = TENSION</a:t>
            </a: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5791200" cy="3322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8046460" cy="681037"/>
          </a:xfrm>
        </p:spPr>
        <p:txBody>
          <a:bodyPr/>
          <a:lstStyle/>
          <a:p>
            <a:r>
              <a:rPr lang="en-US" sz="2400" b="1" dirty="0" smtClean="0"/>
              <a:t>Residential Development Activity “settling” at lower </a:t>
            </a:r>
            <a:r>
              <a:rPr lang="en-US" sz="2400" b="1" dirty="0" smtClean="0"/>
              <a:t>levels - development sector battles to compete with existing </a:t>
            </a:r>
            <a:r>
              <a:rPr lang="en-US" sz="2400" b="1" dirty="0" err="1" smtClean="0"/>
              <a:t>mkt</a:t>
            </a:r>
            <a:endParaRPr lang="en-US" sz="24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13" y="1626919"/>
            <a:ext cx="7911105" cy="48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Residential market balance shows no improvement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1593" y="1591294"/>
            <a:ext cx="7210337" cy="4396365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Residential market balance shows no improvement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35" y="1425011"/>
            <a:ext cx="4085113" cy="2490819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7911" y="3978233"/>
            <a:ext cx="4391915" cy="2677886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Financial Pressure-related selling still significant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3809" y="1308829"/>
            <a:ext cx="4643252" cy="2831134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8915" y="4310743"/>
            <a:ext cx="6860430" cy="230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Debt-to-disposable income Ratio still very high for a bottom turning point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650" y="1554793"/>
            <a:ext cx="7640658" cy="4658745"/>
          </a:xfrm>
          <a:prstGeom prst="rect">
            <a:avLst/>
          </a:prstGeom>
          <a:noFill/>
          <a:ln w="9525">
            <a:solidFill>
              <a:schemeClr val="accent5">
                <a:lumMod val="1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Basics In, Luxuries Out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269" y="1605737"/>
            <a:ext cx="7287578" cy="4723811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Basics In, Luxuries Out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2" y="1332213"/>
            <a:ext cx="4186040" cy="299040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7625" y="3705100"/>
            <a:ext cx="4283709" cy="294344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Rental Market Ticks Over, but subdued by low interest rates and strong supply</a:t>
            </a:r>
            <a:endParaRPr lang="en-US" sz="3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484" y="1294411"/>
            <a:ext cx="7605073" cy="518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Low buy-to-let buying gradually improves rental market supply-demand balance</a:t>
            </a:r>
            <a:endParaRPr lang="en-US" sz="3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87" y="1291690"/>
            <a:ext cx="8694737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Agents not anticipating buy-to-let fireworks any time soon</a:t>
            </a:r>
            <a:endParaRPr lang="en-US" sz="30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925" y="1436914"/>
            <a:ext cx="7989021" cy="48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House price slightly up recently, but don’t expect wonders yet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653" y="1496291"/>
            <a:ext cx="7101444" cy="445324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Housing yields may have risen, but still seem to be low</a:t>
            </a:r>
            <a:endParaRPr lang="en-US" sz="30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46" y="1496866"/>
            <a:ext cx="7735661" cy="471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Renewed 1</a:t>
            </a:r>
            <a:r>
              <a:rPr lang="en-US" sz="3000" b="1" baseline="30000" dirty="0" smtClean="0"/>
              <a:t>st</a:t>
            </a:r>
            <a:r>
              <a:rPr lang="en-US" sz="3000" b="1" dirty="0" smtClean="0"/>
              <a:t> Time buyer interest a “drain” on the rental market for now</a:t>
            </a:r>
            <a:endParaRPr lang="en-US" sz="3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71" y="1395296"/>
            <a:ext cx="8122928" cy="49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Household balance sheet still fragile, not allowing major investment in property</a:t>
            </a:r>
            <a:endParaRPr lang="en-US" sz="3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150" y="1584910"/>
            <a:ext cx="7474404" cy="45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Key Focal </a:t>
            </a:r>
            <a:r>
              <a:rPr lang="en-US" sz="3000" b="1" dirty="0" smtClean="0"/>
              <a:t>Points</a:t>
            </a:r>
            <a:endParaRPr lang="en-US" sz="3000" b="1" dirty="0" smtClean="0"/>
          </a:p>
        </p:txBody>
      </p:sp>
      <p:sp>
        <p:nvSpPr>
          <p:cNvPr id="2344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22514" y="1398588"/>
            <a:ext cx="8154761" cy="52339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Affordability is king – market adapting to financial pressure and huge municipal and rates cost increases – Relatively good for the affordable end but bad for the luxury end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Size counts – far smaller is going to be far better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Going Green – How? </a:t>
            </a: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 (Green building one of the fastest growing economic  sector - according to </a:t>
            </a:r>
            <a:r>
              <a:rPr lang="en-US" sz="1600" i="1" dirty="0" err="1" smtClean="0">
                <a:solidFill>
                  <a:schemeClr val="hlink"/>
                </a:solidFill>
              </a:rPr>
              <a:t>Wackhead</a:t>
            </a:r>
            <a:r>
              <a:rPr lang="en-US" sz="1600" i="1" dirty="0" smtClean="0">
                <a:solidFill>
                  <a:schemeClr val="hlink"/>
                </a:solidFill>
              </a:rPr>
              <a:t> at least)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Transport cost increases – looming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Location near to work place, important facilities, open space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Weak market and financial pressure = Need for reliable information and </a:t>
            </a:r>
            <a:r>
              <a:rPr lang="en-US" sz="1600" i="1" dirty="0" smtClean="0">
                <a:solidFill>
                  <a:schemeClr val="hlink"/>
                </a:solidFill>
              </a:rPr>
              <a:t>expertise</a:t>
            </a:r>
          </a:p>
          <a:p>
            <a:pPr>
              <a:lnSpc>
                <a:spcPct val="80000"/>
              </a:lnSpc>
            </a:pP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hlink"/>
                </a:solidFill>
              </a:rPr>
              <a:t>Gradual rise in yields as rental stock gradually becomes more constrained</a:t>
            </a:r>
            <a:endParaRPr lang="en-US" sz="1600" i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1600" i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755650" y="1293813"/>
            <a:ext cx="777240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 eaLnBrk="0" hangingPunct="0">
              <a:lnSpc>
                <a:spcPct val="150000"/>
              </a:lnSpc>
            </a:pPr>
            <a:r>
              <a:rPr lang="en-US" sz="2400" b="1">
                <a:solidFill>
                  <a:srgbClr val="0FAAAD"/>
                </a:solidFill>
                <a:latin typeface="FNB Sans Light" pitchFamily="50" charset="0"/>
              </a:rPr>
              <a:t>Follow our Research on:</a:t>
            </a:r>
            <a:br>
              <a:rPr lang="en-US" sz="24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3000" b="1">
                <a:solidFill>
                  <a:srgbClr val="0FAAAD"/>
                </a:solidFill>
                <a:latin typeface="FNB Sans Light" pitchFamily="50" charset="0"/>
                <a:hlinkClick r:id="rId2"/>
              </a:rPr>
              <a:t>http://blog.propertyleader.co.za</a:t>
            </a:r>
            <a:r>
              <a:rPr lang="en-US" sz="3000" b="1">
                <a:solidFill>
                  <a:srgbClr val="0FAAAD"/>
                </a:solidFill>
                <a:latin typeface="FNB Sans Light" pitchFamily="50" charset="0"/>
              </a:rPr>
              <a:t/>
            </a:r>
            <a:br>
              <a:rPr lang="en-US" sz="30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3000" b="1">
                <a:solidFill>
                  <a:srgbClr val="0FAAAD"/>
                </a:solidFill>
                <a:latin typeface="FNB Sans Light" pitchFamily="50" charset="0"/>
              </a:rPr>
              <a:t/>
            </a:r>
            <a:br>
              <a:rPr lang="en-US" sz="30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2400" b="1">
                <a:solidFill>
                  <a:srgbClr val="0FAAAD"/>
                </a:solidFill>
                <a:latin typeface="FNB Sans Light" pitchFamily="50" charset="0"/>
              </a:rPr>
              <a:t>Research mailing list:</a:t>
            </a:r>
            <a:br>
              <a:rPr lang="en-US" sz="24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3000" b="1">
                <a:solidFill>
                  <a:srgbClr val="0FAAAD"/>
                </a:solidFill>
                <a:latin typeface="FNB Sans Light" pitchFamily="50" charset="0"/>
                <a:hlinkClick r:id="rId3"/>
              </a:rPr>
              <a:t>propertybarometer@fnb.co.za</a:t>
            </a:r>
            <a:r>
              <a:rPr lang="en-US" sz="3000" b="1">
                <a:solidFill>
                  <a:srgbClr val="0FAAAD"/>
                </a:solidFill>
                <a:latin typeface="FNB Sans Light" pitchFamily="50" charset="0"/>
              </a:rPr>
              <a:t/>
            </a:r>
            <a:br>
              <a:rPr lang="en-US" sz="30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3000" b="1">
                <a:solidFill>
                  <a:srgbClr val="0FAAAD"/>
                </a:solidFill>
                <a:latin typeface="FNB Sans Light" pitchFamily="50" charset="0"/>
              </a:rPr>
              <a:t/>
            </a:r>
            <a:br>
              <a:rPr lang="en-US" sz="30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2400" b="1">
                <a:solidFill>
                  <a:srgbClr val="0FAAAD"/>
                </a:solidFill>
                <a:latin typeface="FNB Sans Light" pitchFamily="50" charset="0"/>
              </a:rPr>
              <a:t>John Loos on Twitter: </a:t>
            </a:r>
            <a:br>
              <a:rPr lang="en-US" sz="2400" b="1">
                <a:solidFill>
                  <a:srgbClr val="0FAAAD"/>
                </a:solidFill>
                <a:latin typeface="FNB Sans Light" pitchFamily="50" charset="0"/>
              </a:rPr>
            </a:br>
            <a:r>
              <a:rPr lang="en-US" sz="3000" b="1">
                <a:solidFill>
                  <a:srgbClr val="0FAAAD"/>
                </a:solidFill>
                <a:latin typeface="FNB Sans Light" pitchFamily="50" charset="0"/>
              </a:rPr>
              <a:t>@john_loos</a:t>
            </a:r>
            <a:endParaRPr lang="en-US" sz="1900" i="1">
              <a:solidFill>
                <a:srgbClr val="0FAAAD"/>
              </a:solidFill>
              <a:latin typeface="FNB Sans Light" pitchFamily="5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House price slightly up recently, but don’t expect wonders yet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278" y="1603169"/>
            <a:ext cx="6733309" cy="4203864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25% “Over-valued”??? – Pick a Number – but further real price decline likely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499" y="3883232"/>
            <a:ext cx="4449898" cy="282039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354" y="1326242"/>
            <a:ext cx="4105515" cy="2568864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err="1" smtClean="0"/>
              <a:t>Urbanisation</a:t>
            </a:r>
            <a:r>
              <a:rPr lang="en-US" sz="3000" b="1" dirty="0" smtClean="0"/>
              <a:t> continues to drive urban land scarcity higher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4144" y="1446914"/>
            <a:ext cx="6488391" cy="474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The Big Build gathers </a:t>
            </a:r>
            <a:r>
              <a:rPr lang="en-US" b="1" dirty="0" smtClean="0"/>
              <a:t>steam, but still too slow</a:t>
            </a:r>
            <a:endParaRPr lang="en-US" b="1" dirty="0" smtClean="0"/>
          </a:p>
        </p:txBody>
      </p:sp>
      <p:sp>
        <p:nvSpPr>
          <p:cNvPr id="233475" name="Rectangle 3"/>
          <p:cNvSpPr>
            <a:spLocks noGrp="1"/>
          </p:cNvSpPr>
          <p:nvPr>
            <p:ph type="body" idx="4294967295"/>
          </p:nvPr>
        </p:nvSpPr>
        <p:spPr>
          <a:xfrm>
            <a:off x="285008" y="4667003"/>
            <a:ext cx="8630392" cy="1459160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sz="2100" b="1" dirty="0" smtClean="0"/>
              <a:t>The Big Build has many years to run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2010 started the infrastructure delivery ball rolling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Delivery is too little too late but it is gathering steam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Somebody has to pay, but in the end it will enhance economic growth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01" y="1395969"/>
            <a:ext cx="4265628" cy="310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379" y="1399969"/>
            <a:ext cx="4231368" cy="3079496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Urban adjustment to land </a:t>
            </a:r>
            <a:r>
              <a:rPr lang="en-US" sz="3000" b="1" dirty="0" smtClean="0"/>
              <a:t>scarcity (and rates and tariff hikes?)</a:t>
            </a:r>
            <a:endParaRPr lang="en-US" sz="3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595" y="1269338"/>
            <a:ext cx="4440104" cy="3231409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512" y="3633849"/>
            <a:ext cx="4226733" cy="3076122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 idx="4294967295"/>
          </p:nvPr>
        </p:nvSpPr>
        <p:spPr>
          <a:xfrm>
            <a:off x="100013" y="96838"/>
            <a:ext cx="7194550" cy="681037"/>
          </a:xfrm>
        </p:spPr>
        <p:txBody>
          <a:bodyPr/>
          <a:lstStyle/>
          <a:p>
            <a:r>
              <a:rPr lang="en-US" sz="3000" b="1" dirty="0" smtClean="0"/>
              <a:t>Urban adjustment to land </a:t>
            </a:r>
            <a:r>
              <a:rPr lang="en-US" sz="3000" b="1" dirty="0" smtClean="0"/>
              <a:t>scarcity (and rates and tariff hikes?)</a:t>
            </a:r>
            <a:endParaRPr lang="en-US" sz="3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6315" y="3574473"/>
            <a:ext cx="4226731" cy="3076121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99" y="1269344"/>
            <a:ext cx="4374832" cy="3183905"/>
          </a:xfrm>
          <a:prstGeom prst="rect">
            <a:avLst/>
          </a:prstGeom>
          <a:noFill/>
          <a:ln w="9525">
            <a:solidFill>
              <a:srgbClr val="205867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NB Sans Regular"/>
        <a:ea typeface=""/>
        <a:cs typeface=""/>
      </a:majorFont>
      <a:minorFont>
        <a:latin typeface="FNB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NB Sans Light"/>
        <a:ea typeface=""/>
        <a:cs typeface=""/>
      </a:majorFont>
      <a:minorFont>
        <a:latin typeface="FNB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8482</TotalTime>
  <Words>732</Words>
  <Application>Microsoft Office PowerPoint</Application>
  <PresentationFormat>On-screen Show (4:3)</PresentationFormat>
  <Paragraphs>75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1_Office Theme</vt:lpstr>
      <vt:lpstr>Custom Design</vt:lpstr>
      <vt:lpstr> The Property Market  Has Realism in the Market entirely set in yet?</vt:lpstr>
      <vt:lpstr>Aspiration/Expectation Mismatches through cycles</vt:lpstr>
      <vt:lpstr>House price slightly up recently, but don’t expect wonders yet</vt:lpstr>
      <vt:lpstr>House price slightly up recently, but don’t expect wonders yet</vt:lpstr>
      <vt:lpstr>25% “Over-valued”??? – Pick a Number – but further real price decline likely</vt:lpstr>
      <vt:lpstr>Urbanisation continues to drive urban land scarcity higher</vt:lpstr>
      <vt:lpstr>The Big Build gathers steam, but still too slow</vt:lpstr>
      <vt:lpstr>Urban adjustment to land scarcity (and rates and tariff hikes?)</vt:lpstr>
      <vt:lpstr>Urban adjustment to land scarcity (and rates and tariff hikes?)</vt:lpstr>
      <vt:lpstr>Urban adjustment to land scarcity and declining fertility rates</vt:lpstr>
      <vt:lpstr>Urban adjustment to land scarcity</vt:lpstr>
      <vt:lpstr>SA Long term economic growth rate trends</vt:lpstr>
      <vt:lpstr>Long term consumer price inflation and short term rates  trends</vt:lpstr>
      <vt:lpstr>US Household De-Leveraging may have years to run</vt:lpstr>
      <vt:lpstr>In the mean time we live in hope that US Govt borrow and Fed printing will keep economy going</vt:lpstr>
      <vt:lpstr>US Current Account Deficit</vt:lpstr>
      <vt:lpstr>Inflation - mild turn for the better, the benefit of a slowing economy</vt:lpstr>
      <vt:lpstr>Global Economic Growth Broad Slowdown expected, risks still high</vt:lpstr>
      <vt:lpstr>Mild improvement recently, but FNB Valuers point to Market Imbalance continuing</vt:lpstr>
      <vt:lpstr>Residential Development Activity “settling” at lower levels - development sector battles to compete with existing mkt</vt:lpstr>
      <vt:lpstr>Residential market balance shows no improvement</vt:lpstr>
      <vt:lpstr>Residential market balance shows no improvement</vt:lpstr>
      <vt:lpstr>Financial Pressure-related selling still significant</vt:lpstr>
      <vt:lpstr>Debt-to-disposable income Ratio still very high for a bottom turning point</vt:lpstr>
      <vt:lpstr>Basics In, Luxuries Out</vt:lpstr>
      <vt:lpstr>Basics In, Luxuries Out</vt:lpstr>
      <vt:lpstr>Rental Market Ticks Over, but subdued by low interest rates and strong supply</vt:lpstr>
      <vt:lpstr>Low buy-to-let buying gradually improves rental market supply-demand balance</vt:lpstr>
      <vt:lpstr>Agents not anticipating buy-to-let fireworks any time soon</vt:lpstr>
      <vt:lpstr>Housing yields may have risen, but still seem to be low</vt:lpstr>
      <vt:lpstr>Renewed 1st Time buyer interest a “drain” on the rental market for now</vt:lpstr>
      <vt:lpstr>Household balance sheet still fragile, not allowing major investment in property</vt:lpstr>
      <vt:lpstr>Key Focal Points</vt:lpstr>
      <vt:lpstr>Slide 34</vt:lpstr>
    </vt:vector>
  </TitlesOfParts>
  <Company>Grid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Shelley Atkinson</dc:creator>
  <cp:lastModifiedBy>f3116751</cp:lastModifiedBy>
  <cp:revision>598</cp:revision>
  <cp:lastPrinted>2011-04-13T06:18:29Z</cp:lastPrinted>
  <dcterms:created xsi:type="dcterms:W3CDTF">2011-03-08T12:29:03Z</dcterms:created>
  <dcterms:modified xsi:type="dcterms:W3CDTF">2012-06-19T06:37:17Z</dcterms:modified>
</cp:coreProperties>
</file>