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9" r:id="rId3"/>
    <p:sldId id="294" r:id="rId4"/>
    <p:sldId id="299" r:id="rId5"/>
    <p:sldId id="288" r:id="rId6"/>
    <p:sldId id="273" r:id="rId7"/>
    <p:sldId id="304" r:id="rId8"/>
    <p:sldId id="274" r:id="rId9"/>
    <p:sldId id="275" r:id="rId10"/>
    <p:sldId id="276" r:id="rId11"/>
    <p:sldId id="259" r:id="rId12"/>
    <p:sldId id="283" r:id="rId13"/>
    <p:sldId id="305" r:id="rId14"/>
    <p:sldId id="282" r:id="rId15"/>
    <p:sldId id="278" r:id="rId16"/>
    <p:sldId id="279" r:id="rId17"/>
    <p:sldId id="280" r:id="rId18"/>
    <p:sldId id="281" r:id="rId19"/>
    <p:sldId id="286" r:id="rId20"/>
    <p:sldId id="287" r:id="rId21"/>
    <p:sldId id="30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33F20C8F-63E6-4FAD-9DC9-E7255B141275}" type="datetimeFigureOut">
              <a:rPr lang="en-ZA" smtClean="0"/>
              <a:t>2012/06/13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327349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3F20C8F-63E6-4FAD-9DC9-E7255B141275}" type="datetimeFigureOut">
              <a:rPr lang="en-ZA" smtClean="0"/>
              <a:t>2012/06/13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179717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3F20C8F-63E6-4FAD-9DC9-E7255B141275}" type="datetimeFigureOut">
              <a:rPr lang="en-ZA" smtClean="0"/>
              <a:t>2012/06/13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352251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3F20C8F-63E6-4FAD-9DC9-E7255B141275}" type="datetimeFigureOut">
              <a:rPr lang="en-ZA" smtClean="0"/>
              <a:t>2012/06/13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160752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20C8F-63E6-4FAD-9DC9-E7255B141275}" type="datetimeFigureOut">
              <a:rPr lang="en-ZA" smtClean="0"/>
              <a:t>2012/06/13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98511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33F20C8F-63E6-4FAD-9DC9-E7255B141275}" type="datetimeFigureOut">
              <a:rPr lang="en-ZA" smtClean="0"/>
              <a:t>2012/06/13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179398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33F20C8F-63E6-4FAD-9DC9-E7255B141275}" type="datetimeFigureOut">
              <a:rPr lang="en-ZA" smtClean="0"/>
              <a:t>2012/06/13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250179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33F20C8F-63E6-4FAD-9DC9-E7255B141275}" type="datetimeFigureOut">
              <a:rPr lang="en-ZA" smtClean="0"/>
              <a:t>2012/06/13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160912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20C8F-63E6-4FAD-9DC9-E7255B141275}" type="datetimeFigureOut">
              <a:rPr lang="en-ZA" smtClean="0"/>
              <a:t>2012/06/13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365541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F20C8F-63E6-4FAD-9DC9-E7255B141275}" type="datetimeFigureOut">
              <a:rPr lang="en-ZA" smtClean="0"/>
              <a:t>2012/06/13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42549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F20C8F-63E6-4FAD-9DC9-E7255B141275}" type="datetimeFigureOut">
              <a:rPr lang="en-ZA" smtClean="0"/>
              <a:t>2012/06/13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CADE86-8479-4B11-A65B-0477D06D03B1}" type="slidenum">
              <a:rPr lang="en-ZA" smtClean="0"/>
              <a:t>‹#›</a:t>
            </a:fld>
            <a:endParaRPr lang="en-ZA"/>
          </a:p>
        </p:txBody>
      </p:sp>
    </p:spTree>
    <p:extLst>
      <p:ext uri="{BB962C8B-B14F-4D97-AF65-F5344CB8AC3E}">
        <p14:creationId xmlns:p14="http://schemas.microsoft.com/office/powerpoint/2010/main" val="222292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20C8F-63E6-4FAD-9DC9-E7255B141275}" type="datetimeFigureOut">
              <a:rPr lang="en-ZA" smtClean="0"/>
              <a:t>2012/06/13</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ADE86-8479-4B11-A65B-0477D06D03B1}" type="slidenum">
              <a:rPr lang="en-ZA" smtClean="0"/>
              <a:t>‹#›</a:t>
            </a:fld>
            <a:endParaRPr lang="en-ZA"/>
          </a:p>
        </p:txBody>
      </p:sp>
    </p:spTree>
    <p:extLst>
      <p:ext uri="{BB962C8B-B14F-4D97-AF65-F5344CB8AC3E}">
        <p14:creationId xmlns:p14="http://schemas.microsoft.com/office/powerpoint/2010/main" val="148624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eg"/><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9144000" cy="6838528"/>
            <a:chOff x="0" y="0"/>
            <a:chExt cx="9144000" cy="6838528"/>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76672"/>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079" y="6381328"/>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089472"/>
            <a:ext cx="8231223" cy="500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39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64008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3568990" cy="584775"/>
          </a:xfrm>
          <a:prstGeom prst="rect">
            <a:avLst/>
          </a:prstGeom>
          <a:noFill/>
        </p:spPr>
        <p:txBody>
          <a:bodyPr wrap="none" rtlCol="0">
            <a:spAutoFit/>
          </a:bodyPr>
          <a:lstStyle/>
          <a:p>
            <a:r>
              <a:rPr lang="en-ZA" sz="3200" b="1" dirty="0" smtClean="0"/>
              <a:t>Transactional Issues</a:t>
            </a:r>
          </a:p>
        </p:txBody>
      </p:sp>
      <p:sp>
        <p:nvSpPr>
          <p:cNvPr id="2" name="TextBox 1"/>
          <p:cNvSpPr txBox="1"/>
          <p:nvPr/>
        </p:nvSpPr>
        <p:spPr>
          <a:xfrm>
            <a:off x="395536" y="1908110"/>
            <a:ext cx="8352928" cy="8217634"/>
          </a:xfrm>
          <a:prstGeom prst="rect">
            <a:avLst/>
          </a:prstGeom>
          <a:noFill/>
        </p:spPr>
        <p:txBody>
          <a:bodyPr wrap="square" rtlCol="0">
            <a:spAutoFit/>
          </a:bodyPr>
          <a:lstStyle/>
          <a:p>
            <a:pPr marL="285750" indent="-285750">
              <a:buFont typeface="Arial" pitchFamily="34" charset="0"/>
              <a:buChar char="•"/>
            </a:pPr>
            <a:endParaRPr lang="en-ZA" sz="1600" dirty="0"/>
          </a:p>
          <a:p>
            <a:pPr marL="285750" indent="-285750">
              <a:buFont typeface="Arial" pitchFamily="34" charset="0"/>
              <a:buChar char="•"/>
            </a:pPr>
            <a:r>
              <a:rPr lang="en-ZA" sz="1600" b="1" dirty="0" smtClean="0">
                <a:solidFill>
                  <a:srgbClr val="FF0000"/>
                </a:solidFill>
              </a:rPr>
              <a:t>Phantom beneficiaries</a:t>
            </a:r>
          </a:p>
          <a:p>
            <a:pPr marL="742950" lvl="1" indent="-285750">
              <a:buFont typeface="Arial" pitchFamily="34" charset="0"/>
              <a:buChar char="•"/>
            </a:pPr>
            <a:r>
              <a:rPr lang="en-ZA" sz="1600" dirty="0" smtClean="0"/>
              <a:t>Often one account number with multiple descriptions</a:t>
            </a:r>
          </a:p>
          <a:p>
            <a:pPr marL="742950" lvl="1" indent="-285750">
              <a:buFont typeface="Arial" pitchFamily="34" charset="0"/>
              <a:buChar char="•"/>
            </a:pPr>
            <a:endParaRPr lang="en-ZA" sz="1600" dirty="0"/>
          </a:p>
          <a:p>
            <a:pPr marL="285750" indent="-285750">
              <a:buFont typeface="Arial" pitchFamily="34" charset="0"/>
              <a:buChar char="•"/>
            </a:pPr>
            <a:r>
              <a:rPr lang="en-ZA" sz="1600" b="1" dirty="0" smtClean="0">
                <a:solidFill>
                  <a:srgbClr val="FF0000"/>
                </a:solidFill>
              </a:rPr>
              <a:t>Debit &amp; Credit notes</a:t>
            </a:r>
          </a:p>
          <a:p>
            <a:pPr marL="742950" lvl="1" indent="-285750">
              <a:buFont typeface="Arial" pitchFamily="34" charset="0"/>
              <a:buChar char="•"/>
            </a:pPr>
            <a:r>
              <a:rPr lang="en-ZA" sz="1600" dirty="0" smtClean="0"/>
              <a:t>Confusion creates opportunity for errors/omissions to go un-noticed</a:t>
            </a:r>
          </a:p>
          <a:p>
            <a:pPr lvl="1"/>
            <a:endParaRPr lang="en-ZA" sz="1600" dirty="0"/>
          </a:p>
          <a:p>
            <a:pPr marL="285750" indent="-285750">
              <a:buFont typeface="Arial" pitchFamily="34" charset="0"/>
              <a:buChar char="•"/>
            </a:pPr>
            <a:r>
              <a:rPr lang="en-ZA" sz="1600" b="1" dirty="0" smtClean="0">
                <a:solidFill>
                  <a:srgbClr val="FF0000"/>
                </a:solidFill>
              </a:rPr>
              <a:t>Cash receipts in the office</a:t>
            </a:r>
          </a:p>
          <a:p>
            <a:pPr marL="742950" lvl="1" indent="-285750">
              <a:buFont typeface="Arial" pitchFamily="34" charset="0"/>
              <a:buChar char="•"/>
            </a:pPr>
            <a:r>
              <a:rPr lang="en-ZA" sz="1600" dirty="0" smtClean="0"/>
              <a:t>Written receipts either altered or issued from duplicate receipt book</a:t>
            </a:r>
          </a:p>
          <a:p>
            <a:pPr marL="742950" lvl="1" indent="-285750">
              <a:buFont typeface="Arial" pitchFamily="34" charset="0"/>
              <a:buChar char="•"/>
            </a:pPr>
            <a:endParaRPr lang="en-ZA" sz="1600" dirty="0"/>
          </a:p>
          <a:p>
            <a:pPr marL="285750" indent="-285750">
              <a:buFont typeface="Arial" pitchFamily="34" charset="0"/>
              <a:buChar char="•"/>
            </a:pPr>
            <a:r>
              <a:rPr lang="en-ZA" sz="1600" b="1" dirty="0">
                <a:solidFill>
                  <a:srgbClr val="FF0000"/>
                </a:solidFill>
              </a:rPr>
              <a:t>Pre-emptive commission taking</a:t>
            </a:r>
          </a:p>
          <a:p>
            <a:pPr marL="742950" lvl="1" indent="-285750">
              <a:buFont typeface="Arial" pitchFamily="34" charset="0"/>
              <a:buChar char="•"/>
            </a:pPr>
            <a:r>
              <a:rPr lang="en-ZA" sz="1600" dirty="0"/>
              <a:t>The tenant still has to pay, but I’m taking the commission so </a:t>
            </a:r>
            <a:r>
              <a:rPr lang="en-ZA" sz="1600" dirty="0" smtClean="0"/>
              <a:t>long</a:t>
            </a:r>
          </a:p>
          <a:p>
            <a:pPr marL="285750" indent="-285750">
              <a:buFont typeface="Arial" pitchFamily="34" charset="0"/>
              <a:buChar char="•"/>
            </a:pPr>
            <a:endParaRPr lang="en-ZA" sz="1600" dirty="0"/>
          </a:p>
          <a:p>
            <a:pPr marL="285750" indent="-285750">
              <a:buFont typeface="Arial" pitchFamily="34" charset="0"/>
              <a:buChar char="•"/>
            </a:pPr>
            <a:r>
              <a:rPr lang="en-ZA" sz="1600" b="1" dirty="0">
                <a:solidFill>
                  <a:srgbClr val="FF0000"/>
                </a:solidFill>
              </a:rPr>
              <a:t>Duplicate Rental Book</a:t>
            </a:r>
          </a:p>
          <a:p>
            <a:pPr marL="742950" lvl="1" indent="-285750">
              <a:buFont typeface="Arial" pitchFamily="34" charset="0"/>
              <a:buChar char="•"/>
            </a:pPr>
            <a:r>
              <a:rPr lang="en-ZA" sz="1600" dirty="0"/>
              <a:t>Using your office infrastructure to run an own rental company on the </a:t>
            </a:r>
            <a:r>
              <a:rPr lang="en-ZA" sz="1600" dirty="0" smtClean="0"/>
              <a:t>side</a:t>
            </a:r>
          </a:p>
          <a:p>
            <a:pPr marL="742950" lvl="1" indent="-285750">
              <a:buFont typeface="Arial" pitchFamily="34" charset="0"/>
              <a:buChar char="•"/>
            </a:pPr>
            <a:r>
              <a:rPr lang="en-ZA" sz="1600" dirty="0" smtClean="0"/>
              <a:t>Who is trading under your FFC?</a:t>
            </a:r>
            <a:endParaRPr lang="en-ZA" sz="1600" dirty="0"/>
          </a:p>
          <a:p>
            <a:pPr marL="742950" lvl="1" indent="-285750">
              <a:buFont typeface="Arial" pitchFamily="34" charset="0"/>
              <a:buChar char="•"/>
            </a:pPr>
            <a:endParaRPr lang="en-ZA" sz="1600" dirty="0"/>
          </a:p>
          <a:p>
            <a:pPr marL="285750" indent="-285750">
              <a:buFont typeface="Arial" pitchFamily="34" charset="0"/>
              <a:buChar char="•"/>
            </a:pPr>
            <a:endParaRPr lang="en-ZA" sz="1600" dirty="0"/>
          </a:p>
          <a:p>
            <a:endParaRPr lang="en-ZA" sz="1600" dirty="0" smtClean="0"/>
          </a:p>
          <a:p>
            <a:pPr marL="742950" lvl="1" indent="-285750">
              <a:buFont typeface="Arial" pitchFamily="34" charset="0"/>
              <a:buChar char="•"/>
            </a:pPr>
            <a:endParaRPr lang="en-ZA" sz="1600" dirty="0"/>
          </a:p>
          <a:p>
            <a:pPr marL="742950" lvl="1" indent="-285750">
              <a:buFont typeface="Arial" pitchFamily="34" charset="0"/>
              <a:buChar char="•"/>
            </a:pPr>
            <a:endParaRPr lang="en-ZA" sz="1600" dirty="0" smtClean="0"/>
          </a:p>
          <a:p>
            <a:pPr marL="742950" lvl="1" indent="-285750">
              <a:buFont typeface="Arial" pitchFamily="34" charset="0"/>
              <a:buChar char="•"/>
            </a:pPr>
            <a:endParaRPr lang="en-ZA" sz="1600" dirty="0"/>
          </a:p>
          <a:p>
            <a:pPr marL="285750" indent="-285750">
              <a:buFont typeface="Arial" pitchFamily="34" charset="0"/>
              <a:buChar char="•"/>
            </a:pPr>
            <a:endParaRPr lang="en-ZA" sz="1600" dirty="0" smtClean="0"/>
          </a:p>
          <a:p>
            <a:pPr marL="1200150" lvl="2" indent="-285750">
              <a:buFont typeface="Arial" pitchFamily="34" charset="0"/>
              <a:buChar char="•"/>
            </a:pPr>
            <a:endParaRPr lang="en-ZA" sz="1600" dirty="0"/>
          </a:p>
          <a:p>
            <a:pPr marL="285750" indent="-285750">
              <a:buFont typeface="Arial" pitchFamily="34" charset="0"/>
              <a:buChar char="•"/>
            </a:pPr>
            <a:endParaRPr lang="en-ZA" sz="1600" dirty="0"/>
          </a:p>
          <a:p>
            <a:pPr marL="285750" indent="-285750">
              <a:buFont typeface="Arial" pitchFamily="34" charset="0"/>
              <a:buChar char="•"/>
            </a:pPr>
            <a:endParaRPr lang="en-ZA" sz="1600" dirty="0" smtClean="0"/>
          </a:p>
          <a:p>
            <a:pPr marL="285750" indent="-285750">
              <a:buFont typeface="Arial" pitchFamily="34" charset="0"/>
              <a:buChar char="•"/>
            </a:pPr>
            <a:endParaRPr lang="en-ZA" sz="1600" dirty="0"/>
          </a:p>
          <a:p>
            <a:pPr marL="285750" indent="-285750">
              <a:buFont typeface="Arial" pitchFamily="34" charset="0"/>
              <a:buChar char="•"/>
            </a:pPr>
            <a:endParaRPr lang="en-ZA" sz="1600" dirty="0" smtClean="0"/>
          </a:p>
          <a:p>
            <a:pPr marL="285750" indent="-285750">
              <a:buFont typeface="Arial" pitchFamily="34" charset="0"/>
              <a:buChar char="•"/>
            </a:pPr>
            <a:endParaRPr lang="en-ZA" sz="1600" dirty="0"/>
          </a:p>
          <a:p>
            <a:pPr marL="285750" indent="-285750">
              <a:buFont typeface="Arial" pitchFamily="34" charset="0"/>
              <a:buChar char="•"/>
            </a:pPr>
            <a:endParaRPr lang="en-ZA" sz="1600" dirty="0" smtClean="0"/>
          </a:p>
          <a:p>
            <a:pPr marL="285750" indent="-285750">
              <a:buFont typeface="Arial" pitchFamily="34" charset="0"/>
              <a:buChar char="•"/>
            </a:pPr>
            <a:endParaRPr lang="en-ZA" sz="1600" dirty="0"/>
          </a:p>
          <a:p>
            <a:pPr marL="285750" indent="-285750">
              <a:buFont typeface="Arial" pitchFamily="34" charset="0"/>
              <a:buChar char="•"/>
            </a:pPr>
            <a:endParaRPr lang="en-ZA" sz="1600" dirty="0"/>
          </a:p>
          <a:p>
            <a:pPr marL="285750" indent="-285750">
              <a:buFont typeface="Arial" pitchFamily="34" charset="0"/>
              <a:buChar char="•"/>
            </a:pPr>
            <a:endParaRPr lang="en-ZA" sz="1600" dirty="0" smtClean="0"/>
          </a:p>
        </p:txBody>
      </p:sp>
    </p:spTree>
    <p:extLst>
      <p:ext uri="{BB962C8B-B14F-4D97-AF65-F5344CB8AC3E}">
        <p14:creationId xmlns:p14="http://schemas.microsoft.com/office/powerpoint/2010/main" val="1691175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483" y="6381328"/>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229127" y="3068960"/>
            <a:ext cx="6696744" cy="1200329"/>
          </a:xfrm>
          <a:prstGeom prst="rect">
            <a:avLst/>
          </a:prstGeom>
          <a:noFill/>
        </p:spPr>
        <p:txBody>
          <a:bodyPr wrap="square" rtlCol="0">
            <a:spAutoFit/>
          </a:bodyPr>
          <a:lstStyle/>
          <a:p>
            <a:pPr algn="ctr"/>
            <a:r>
              <a:rPr lang="en-ZA" sz="3600" b="1" dirty="0" smtClean="0"/>
              <a:t>How do I prevent this from happening to me?</a:t>
            </a:r>
          </a:p>
        </p:txBody>
      </p:sp>
    </p:spTree>
    <p:extLst>
      <p:ext uri="{BB962C8B-B14F-4D97-AF65-F5344CB8AC3E}">
        <p14:creationId xmlns:p14="http://schemas.microsoft.com/office/powerpoint/2010/main" val="1268690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64008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4476546" cy="584775"/>
          </a:xfrm>
          <a:prstGeom prst="rect">
            <a:avLst/>
          </a:prstGeom>
          <a:noFill/>
        </p:spPr>
        <p:txBody>
          <a:bodyPr wrap="none" rtlCol="0">
            <a:spAutoFit/>
          </a:bodyPr>
          <a:lstStyle/>
          <a:p>
            <a:r>
              <a:rPr lang="en-ZA" sz="3200" b="1" dirty="0" smtClean="0"/>
              <a:t>Get a high level view first</a:t>
            </a:r>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0126" y="1556791"/>
            <a:ext cx="3157575" cy="230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9137" y="2487481"/>
            <a:ext cx="5832648" cy="2308324"/>
          </a:xfrm>
          <a:prstGeom prst="rect">
            <a:avLst/>
          </a:prstGeom>
          <a:noFill/>
        </p:spPr>
        <p:txBody>
          <a:bodyPr wrap="square" rtlCol="0">
            <a:spAutoFit/>
          </a:bodyPr>
          <a:lstStyle/>
          <a:p>
            <a:pPr marL="285750" indent="-285750">
              <a:buFont typeface="Arial" pitchFamily="34" charset="0"/>
              <a:buChar char="•"/>
            </a:pPr>
            <a:r>
              <a:rPr lang="en-ZA" sz="1600" dirty="0" smtClean="0"/>
              <a:t>At first glance – do the numbers stack up?</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You need </a:t>
            </a:r>
            <a:r>
              <a:rPr lang="en-ZA" sz="1600" dirty="0" smtClean="0"/>
              <a:t>to set </a:t>
            </a:r>
            <a:r>
              <a:rPr lang="en-ZA" sz="1600" dirty="0" smtClean="0"/>
              <a:t>yourself a few key parameters that you are constantly up to date with:</a:t>
            </a:r>
          </a:p>
          <a:p>
            <a:pPr marL="742950" lvl="1" indent="-285750">
              <a:buFont typeface="Arial" pitchFamily="34" charset="0"/>
              <a:buChar char="•"/>
            </a:pPr>
            <a:r>
              <a:rPr lang="en-ZA" sz="1600" dirty="0" smtClean="0"/>
              <a:t>Tenants in arrears</a:t>
            </a:r>
          </a:p>
          <a:p>
            <a:pPr marL="742950" lvl="1" indent="-285750">
              <a:buFont typeface="Arial" pitchFamily="34" charset="0"/>
              <a:buChar char="•"/>
            </a:pPr>
            <a:r>
              <a:rPr lang="en-ZA" sz="1600" dirty="0" smtClean="0"/>
              <a:t>Deposits released</a:t>
            </a:r>
          </a:p>
          <a:p>
            <a:pPr marL="742950" lvl="1" indent="-285750">
              <a:buFont typeface="Arial" pitchFamily="34" charset="0"/>
              <a:buChar char="•"/>
            </a:pPr>
            <a:r>
              <a:rPr lang="en-ZA" sz="1600" dirty="0" smtClean="0"/>
              <a:t>Contracts expiring</a:t>
            </a:r>
          </a:p>
          <a:p>
            <a:pPr marL="742950" lvl="1" indent="-285750">
              <a:buFont typeface="Arial" pitchFamily="34" charset="0"/>
              <a:buChar char="•"/>
            </a:pPr>
            <a:r>
              <a:rPr lang="en-ZA" sz="1600" dirty="0" smtClean="0"/>
              <a:t>Rental invoiced vs. commission collected</a:t>
            </a:r>
          </a:p>
          <a:p>
            <a:pPr marL="742950" lvl="1" indent="-285750">
              <a:buFont typeface="Arial" pitchFamily="34" charset="0"/>
              <a:buChar char="•"/>
            </a:pPr>
            <a:endParaRPr lang="en-ZA" sz="1600" dirty="0"/>
          </a:p>
        </p:txBody>
      </p:sp>
    </p:spTree>
    <p:extLst>
      <p:ext uri="{BB962C8B-B14F-4D97-AF65-F5344CB8AC3E}">
        <p14:creationId xmlns:p14="http://schemas.microsoft.com/office/powerpoint/2010/main" val="349113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64008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6674199" cy="584775"/>
          </a:xfrm>
          <a:prstGeom prst="rect">
            <a:avLst/>
          </a:prstGeom>
          <a:noFill/>
        </p:spPr>
        <p:txBody>
          <a:bodyPr wrap="none" rtlCol="0">
            <a:spAutoFit/>
          </a:bodyPr>
          <a:lstStyle/>
          <a:p>
            <a:r>
              <a:rPr lang="en-ZA" sz="3200" b="1" dirty="0" smtClean="0"/>
              <a:t>Set up your user permissions correctly</a:t>
            </a:r>
          </a:p>
        </p:txBody>
      </p:sp>
      <p:pic>
        <p:nvPicPr>
          <p:cNvPr id="61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5068" y="1916832"/>
            <a:ext cx="1885180" cy="276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67544" y="2492896"/>
            <a:ext cx="6120680" cy="2308324"/>
          </a:xfrm>
          <a:prstGeom prst="rect">
            <a:avLst/>
          </a:prstGeom>
          <a:noFill/>
        </p:spPr>
        <p:txBody>
          <a:bodyPr wrap="square" rtlCol="0">
            <a:spAutoFit/>
          </a:bodyPr>
          <a:lstStyle/>
          <a:p>
            <a:pPr marL="285750" indent="-285750">
              <a:buFont typeface="Arial" pitchFamily="34" charset="0"/>
              <a:buChar char="•"/>
            </a:pPr>
            <a:r>
              <a:rPr lang="en-ZA" sz="1600" dirty="0" smtClean="0"/>
              <a:t>Regularly review who in your office has what level of transactional access (include ex-employees!)</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Understand the transactional risk implications of each level of access</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Implement a two-stage approval process immediately</a:t>
            </a:r>
          </a:p>
          <a:p>
            <a:endParaRPr lang="en-ZA" sz="1600" dirty="0" smtClean="0"/>
          </a:p>
          <a:p>
            <a:pPr marL="742950" lvl="1" indent="-285750">
              <a:buFont typeface="Arial" pitchFamily="34" charset="0"/>
              <a:buChar char="•"/>
            </a:pPr>
            <a:endParaRPr lang="en-ZA" sz="1600" dirty="0"/>
          </a:p>
        </p:txBody>
      </p:sp>
    </p:spTree>
    <p:extLst>
      <p:ext uri="{BB962C8B-B14F-4D97-AF65-F5344CB8AC3E}">
        <p14:creationId xmlns:p14="http://schemas.microsoft.com/office/powerpoint/2010/main" val="4237715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6395871"/>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6307496" cy="584775"/>
          </a:xfrm>
          <a:prstGeom prst="rect">
            <a:avLst/>
          </a:prstGeom>
          <a:noFill/>
        </p:spPr>
        <p:txBody>
          <a:bodyPr wrap="none" rtlCol="0">
            <a:spAutoFit/>
          </a:bodyPr>
          <a:lstStyle/>
          <a:p>
            <a:r>
              <a:rPr lang="en-ZA" sz="3200" b="1" dirty="0" smtClean="0"/>
              <a:t>Understand what you are approving</a:t>
            </a:r>
          </a:p>
        </p:txBody>
      </p:sp>
      <p:pic>
        <p:nvPicPr>
          <p:cNvPr id="51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67" y="1844824"/>
            <a:ext cx="2966247"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67544" y="2492896"/>
            <a:ext cx="5832648" cy="2308324"/>
          </a:xfrm>
          <a:prstGeom prst="rect">
            <a:avLst/>
          </a:prstGeom>
          <a:noFill/>
        </p:spPr>
        <p:txBody>
          <a:bodyPr wrap="square" rtlCol="0">
            <a:spAutoFit/>
          </a:bodyPr>
          <a:lstStyle/>
          <a:p>
            <a:pPr marL="285750" indent="-285750">
              <a:buFont typeface="Arial" pitchFamily="34" charset="0"/>
              <a:buChar char="•"/>
            </a:pPr>
            <a:r>
              <a:rPr lang="en-ZA" sz="1600" dirty="0" smtClean="0"/>
              <a:t>When you are in EFT mode, how much attention do you pay to the full transaction chain?</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ALWAYS approve an expense in the context of the full rental transaction</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ALWAYS ensure that the corresponding rental income has been received BEFORE you approve the payment</a:t>
            </a:r>
          </a:p>
          <a:p>
            <a:pPr marL="742950" lvl="1" indent="-285750">
              <a:buFont typeface="Arial" pitchFamily="34" charset="0"/>
              <a:buChar char="•"/>
            </a:pPr>
            <a:endParaRPr lang="en-ZA" sz="1600" dirty="0"/>
          </a:p>
        </p:txBody>
      </p:sp>
    </p:spTree>
    <p:extLst>
      <p:ext uri="{BB962C8B-B14F-4D97-AF65-F5344CB8AC3E}">
        <p14:creationId xmlns:p14="http://schemas.microsoft.com/office/powerpoint/2010/main" val="1172530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7199" y="64008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4035913" cy="584775"/>
          </a:xfrm>
          <a:prstGeom prst="rect">
            <a:avLst/>
          </a:prstGeom>
          <a:noFill/>
        </p:spPr>
        <p:txBody>
          <a:bodyPr wrap="none" rtlCol="0">
            <a:spAutoFit/>
          </a:bodyPr>
          <a:lstStyle/>
          <a:p>
            <a:r>
              <a:rPr lang="en-ZA" sz="3200" b="1" dirty="0" smtClean="0"/>
              <a:t>Check Tenant Balances</a:t>
            </a:r>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20418" y="1288048"/>
            <a:ext cx="2968628" cy="2284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11560" y="2852936"/>
            <a:ext cx="5832648" cy="2308324"/>
          </a:xfrm>
          <a:prstGeom prst="rect">
            <a:avLst/>
          </a:prstGeom>
          <a:noFill/>
        </p:spPr>
        <p:txBody>
          <a:bodyPr wrap="square" rtlCol="0">
            <a:spAutoFit/>
          </a:bodyPr>
          <a:lstStyle/>
          <a:p>
            <a:pPr marL="285750" indent="-285750">
              <a:buFont typeface="Arial" pitchFamily="34" charset="0"/>
              <a:buChar char="•"/>
            </a:pPr>
            <a:r>
              <a:rPr lang="en-ZA" sz="1600" dirty="0" smtClean="0"/>
              <a:t>Basic risk analysis:</a:t>
            </a:r>
          </a:p>
          <a:p>
            <a:pPr marL="742950" lvl="1" indent="-285750">
              <a:buFont typeface="Arial" pitchFamily="34" charset="0"/>
              <a:buChar char="•"/>
            </a:pPr>
            <a:r>
              <a:rPr lang="en-ZA" sz="1600" dirty="0" smtClean="0"/>
              <a:t>What was the last invoice value?</a:t>
            </a:r>
          </a:p>
          <a:p>
            <a:pPr marL="742950" lvl="1" indent="-285750">
              <a:buFont typeface="Arial" pitchFamily="34" charset="0"/>
              <a:buChar char="•"/>
            </a:pPr>
            <a:r>
              <a:rPr lang="en-ZA" sz="1600" dirty="0" smtClean="0"/>
              <a:t>What is the current outstanding balance?</a:t>
            </a:r>
          </a:p>
          <a:p>
            <a:pPr marL="742950" lvl="1" indent="-285750">
              <a:buFont typeface="Arial" pitchFamily="34" charset="0"/>
              <a:buChar char="•"/>
            </a:pPr>
            <a:r>
              <a:rPr lang="en-ZA" sz="1600" dirty="0" smtClean="0"/>
              <a:t>What is the value of deposits held?</a:t>
            </a:r>
          </a:p>
          <a:p>
            <a:pPr marL="742950" lvl="1" indent="-285750">
              <a:buFont typeface="Arial" pitchFamily="34" charset="0"/>
              <a:buChar char="•"/>
            </a:pPr>
            <a:endParaRPr lang="en-ZA" sz="1600" dirty="0" smtClean="0"/>
          </a:p>
          <a:p>
            <a:pPr marL="742950" lvl="1" indent="-285750">
              <a:buFont typeface="Arial" pitchFamily="34" charset="0"/>
              <a:buChar char="•"/>
            </a:pPr>
            <a:endParaRPr lang="en-ZA" sz="1600" dirty="0"/>
          </a:p>
          <a:p>
            <a:pPr marL="285750" indent="-285750">
              <a:buFont typeface="Arial" pitchFamily="34" charset="0"/>
              <a:buChar char="•"/>
            </a:pPr>
            <a:r>
              <a:rPr lang="en-ZA" sz="1600" dirty="0" smtClean="0"/>
              <a:t>You need to see (and manage) possible tenant problems before they get out of hand</a:t>
            </a:r>
          </a:p>
          <a:p>
            <a:pPr marL="742950" lvl="1" indent="-285750">
              <a:buFont typeface="Arial" pitchFamily="34" charset="0"/>
              <a:buChar char="•"/>
            </a:pPr>
            <a:endParaRPr lang="en-ZA" sz="1600" dirty="0"/>
          </a:p>
        </p:txBody>
      </p:sp>
    </p:spTree>
    <p:extLst>
      <p:ext uri="{BB962C8B-B14F-4D97-AF65-F5344CB8AC3E}">
        <p14:creationId xmlns:p14="http://schemas.microsoft.com/office/powerpoint/2010/main" val="2590325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64008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6638420" cy="584775"/>
          </a:xfrm>
          <a:prstGeom prst="rect">
            <a:avLst/>
          </a:prstGeom>
          <a:noFill/>
        </p:spPr>
        <p:txBody>
          <a:bodyPr wrap="none" rtlCol="0">
            <a:spAutoFit/>
          </a:bodyPr>
          <a:lstStyle/>
          <a:p>
            <a:r>
              <a:rPr lang="en-ZA" sz="3200" b="1" dirty="0" smtClean="0"/>
              <a:t>Even better, look at tenant movement</a:t>
            </a:r>
          </a:p>
        </p:txBody>
      </p:sp>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55496" y="1988840"/>
            <a:ext cx="2817002" cy="2526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00806" y="2852936"/>
            <a:ext cx="5832648" cy="1569660"/>
          </a:xfrm>
          <a:prstGeom prst="rect">
            <a:avLst/>
          </a:prstGeom>
          <a:noFill/>
        </p:spPr>
        <p:txBody>
          <a:bodyPr wrap="square" rtlCol="0">
            <a:spAutoFit/>
          </a:bodyPr>
          <a:lstStyle/>
          <a:p>
            <a:pPr marL="285750" indent="-285750">
              <a:buFont typeface="Arial" pitchFamily="34" charset="0"/>
              <a:buChar char="•"/>
            </a:pPr>
            <a:r>
              <a:rPr lang="en-ZA" sz="1600" dirty="0" smtClean="0"/>
              <a:t>How the tenant gets to a positive balance at the end of the month is often just as important</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Use a service such as TPN to reward good tenant payment behaviour and discourage bad behaviour</a:t>
            </a:r>
          </a:p>
          <a:p>
            <a:pPr marL="742950" lvl="1" indent="-285750">
              <a:buFont typeface="Arial" pitchFamily="34" charset="0"/>
              <a:buChar char="•"/>
            </a:pPr>
            <a:endParaRPr lang="en-ZA" sz="1600" dirty="0"/>
          </a:p>
        </p:txBody>
      </p:sp>
    </p:spTree>
    <p:extLst>
      <p:ext uri="{BB962C8B-B14F-4D97-AF65-F5344CB8AC3E}">
        <p14:creationId xmlns:p14="http://schemas.microsoft.com/office/powerpoint/2010/main" val="2004808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6428184"/>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5953489" cy="584775"/>
          </a:xfrm>
          <a:prstGeom prst="rect">
            <a:avLst/>
          </a:prstGeom>
          <a:noFill/>
        </p:spPr>
        <p:txBody>
          <a:bodyPr wrap="none" rtlCol="0">
            <a:spAutoFit/>
          </a:bodyPr>
          <a:lstStyle/>
          <a:p>
            <a:r>
              <a:rPr lang="en-ZA" sz="3200" b="1" dirty="0" smtClean="0"/>
              <a:t>Check damage deposit movement</a:t>
            </a:r>
          </a:p>
        </p:txBody>
      </p:sp>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35600" y="1756259"/>
            <a:ext cx="3108400" cy="2459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20869" y="2985956"/>
            <a:ext cx="5832648" cy="1815882"/>
          </a:xfrm>
          <a:prstGeom prst="rect">
            <a:avLst/>
          </a:prstGeom>
          <a:noFill/>
        </p:spPr>
        <p:txBody>
          <a:bodyPr wrap="square" rtlCol="0">
            <a:spAutoFit/>
          </a:bodyPr>
          <a:lstStyle/>
          <a:p>
            <a:pPr marL="285750" indent="-285750">
              <a:buFont typeface="Arial" pitchFamily="34" charset="0"/>
              <a:buChar char="•"/>
            </a:pPr>
            <a:r>
              <a:rPr lang="en-ZA" sz="1600" dirty="0" smtClean="0"/>
              <a:t>Matching balances are important, but the devil is in the detail</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Ensure that you can easily and quickly spot transactions involving deposit money</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Stop any form of ‘deposit borrowing’</a:t>
            </a:r>
          </a:p>
          <a:p>
            <a:pPr marL="742950" lvl="1" indent="-285750">
              <a:buFont typeface="Arial" pitchFamily="34" charset="0"/>
              <a:buChar char="•"/>
            </a:pPr>
            <a:endParaRPr lang="en-ZA" sz="1600" dirty="0"/>
          </a:p>
        </p:txBody>
      </p:sp>
    </p:spTree>
    <p:extLst>
      <p:ext uri="{BB962C8B-B14F-4D97-AF65-F5344CB8AC3E}">
        <p14:creationId xmlns:p14="http://schemas.microsoft.com/office/powerpoint/2010/main" val="4170294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6050" y="64008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8656857" cy="584775"/>
          </a:xfrm>
          <a:prstGeom prst="rect">
            <a:avLst/>
          </a:prstGeom>
          <a:noFill/>
        </p:spPr>
        <p:txBody>
          <a:bodyPr wrap="none" rtlCol="0">
            <a:spAutoFit/>
          </a:bodyPr>
          <a:lstStyle/>
          <a:p>
            <a:r>
              <a:rPr lang="en-ZA" sz="3200" b="1" dirty="0" smtClean="0"/>
              <a:t>Do you understand why credit notes were issued?</a:t>
            </a:r>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8728" y="1945639"/>
            <a:ext cx="3025098" cy="227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33063" y="3429000"/>
            <a:ext cx="5832648" cy="1077218"/>
          </a:xfrm>
          <a:prstGeom prst="rect">
            <a:avLst/>
          </a:prstGeom>
          <a:noFill/>
        </p:spPr>
        <p:txBody>
          <a:bodyPr wrap="square" rtlCol="0">
            <a:spAutoFit/>
          </a:bodyPr>
          <a:lstStyle/>
          <a:p>
            <a:pPr marL="285750" indent="-285750">
              <a:buFont typeface="Arial" pitchFamily="34" charset="0"/>
              <a:buChar char="•"/>
            </a:pPr>
            <a:r>
              <a:rPr lang="en-ZA" sz="1600" dirty="0" smtClean="0"/>
              <a:t>Debit and credit notes alter account balances and should be checked in the same way as any other rental transaction</a:t>
            </a:r>
          </a:p>
          <a:p>
            <a:endParaRPr lang="en-ZA" sz="1600" dirty="0" smtClean="0"/>
          </a:p>
          <a:p>
            <a:pPr marL="742950" lvl="1" indent="-285750">
              <a:buFont typeface="Arial" pitchFamily="34" charset="0"/>
              <a:buChar char="•"/>
            </a:pPr>
            <a:endParaRPr lang="en-ZA" sz="1600" dirty="0"/>
          </a:p>
        </p:txBody>
      </p:sp>
    </p:spTree>
    <p:extLst>
      <p:ext uri="{BB962C8B-B14F-4D97-AF65-F5344CB8AC3E}">
        <p14:creationId xmlns:p14="http://schemas.microsoft.com/office/powerpoint/2010/main" val="356391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8747" y="6379632"/>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3943515" cy="584775"/>
          </a:xfrm>
          <a:prstGeom prst="rect">
            <a:avLst/>
          </a:prstGeom>
          <a:noFill/>
        </p:spPr>
        <p:txBody>
          <a:bodyPr wrap="none" rtlCol="0">
            <a:spAutoFit/>
          </a:bodyPr>
          <a:lstStyle/>
          <a:p>
            <a:r>
              <a:rPr lang="en-ZA" sz="3200" b="1" dirty="0" smtClean="0"/>
              <a:t>Open communication </a:t>
            </a: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7749" y="2325066"/>
            <a:ext cx="3420308" cy="12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67544" y="2492896"/>
            <a:ext cx="5832648" cy="2308324"/>
          </a:xfrm>
          <a:prstGeom prst="rect">
            <a:avLst/>
          </a:prstGeom>
          <a:noFill/>
        </p:spPr>
        <p:txBody>
          <a:bodyPr wrap="square" rtlCol="0">
            <a:spAutoFit/>
          </a:bodyPr>
          <a:lstStyle/>
          <a:p>
            <a:pPr marL="285750" indent="-285750">
              <a:buFont typeface="Arial" pitchFamily="34" charset="0"/>
              <a:buChar char="•"/>
            </a:pPr>
            <a:r>
              <a:rPr lang="en-ZA" sz="1600" dirty="0" smtClean="0"/>
              <a:t>You are obliged to provide your tenants with statements of financial transactions</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Responsible agents will inform their landlords of the financial standing of the asset they are managing</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Ensure that you are able to send accurate and detailed transactional statements to all parties involved </a:t>
            </a:r>
          </a:p>
          <a:p>
            <a:pPr marL="742950" lvl="1" indent="-285750">
              <a:buFont typeface="Arial" pitchFamily="34" charset="0"/>
              <a:buChar char="•"/>
            </a:pPr>
            <a:endParaRPr lang="en-ZA" sz="1600" dirty="0"/>
          </a:p>
        </p:txBody>
      </p:sp>
    </p:spTree>
    <p:extLst>
      <p:ext uri="{BB962C8B-B14F-4D97-AF65-F5344CB8AC3E}">
        <p14:creationId xmlns:p14="http://schemas.microsoft.com/office/powerpoint/2010/main" val="242881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descr="02 Text Page.jpg                                               002E8D4EiMac2 HD                       C61E2C6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1"/>
          <p:cNvSpPr>
            <a:spLocks noGrp="1"/>
          </p:cNvSpPr>
          <p:nvPr>
            <p:ph type="ctrTitle"/>
          </p:nvPr>
        </p:nvSpPr>
        <p:spPr>
          <a:xfrm>
            <a:off x="1189856" y="1844825"/>
            <a:ext cx="6766520" cy="576063"/>
          </a:xfrm>
        </p:spPr>
        <p:txBody>
          <a:bodyPr>
            <a:noAutofit/>
          </a:bodyPr>
          <a:lstStyle/>
          <a:p>
            <a:r>
              <a:rPr lang="en-ZA" sz="3200" b="1" dirty="0" smtClean="0"/>
              <a:t>What is </a:t>
            </a:r>
            <a:r>
              <a:rPr lang="en-ZA" sz="3200" b="1" dirty="0" err="1" smtClean="0"/>
              <a:t>PayProp</a:t>
            </a:r>
            <a:r>
              <a:rPr lang="en-ZA" sz="3200" b="1" dirty="0" smtClean="0"/>
              <a:t>?</a:t>
            </a:r>
          </a:p>
        </p:txBody>
      </p:sp>
      <p:sp>
        <p:nvSpPr>
          <p:cNvPr id="6" name="Content Placeholder 5"/>
          <p:cNvSpPr txBox="1">
            <a:spLocks/>
          </p:cNvSpPr>
          <p:nvPr/>
        </p:nvSpPr>
        <p:spPr>
          <a:xfrm>
            <a:off x="251520" y="3242642"/>
            <a:ext cx="8229600" cy="3714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ZA" sz="1800" dirty="0" err="1" smtClean="0"/>
              <a:t>PayProp</a:t>
            </a:r>
            <a:r>
              <a:rPr lang="en-ZA" sz="1800" dirty="0" smtClean="0"/>
              <a:t> merges online banking with traditional property management and accounting software into a single seamless process</a:t>
            </a:r>
          </a:p>
          <a:p>
            <a:pPr marL="0" indent="0" algn="ctr">
              <a:buNone/>
            </a:pPr>
            <a:endParaRPr lang="en-ZA" sz="1800" dirty="0" smtClean="0"/>
          </a:p>
          <a:p>
            <a:pPr marL="0" indent="0" algn="ctr">
              <a:buNone/>
            </a:pPr>
            <a:r>
              <a:rPr lang="en-ZA" sz="1800" dirty="0" err="1" smtClean="0"/>
              <a:t>PayProp</a:t>
            </a:r>
            <a:r>
              <a:rPr lang="en-ZA" sz="1800" dirty="0" smtClean="0"/>
              <a:t> operates within an audited trust environment that offers compliance and peace of mind</a:t>
            </a:r>
          </a:p>
          <a:p>
            <a:pPr marL="0" indent="0" algn="ctr">
              <a:buNone/>
            </a:pPr>
            <a:endParaRPr lang="en-ZA" sz="1800" dirty="0"/>
          </a:p>
        </p:txBody>
      </p:sp>
    </p:spTree>
    <p:extLst>
      <p:ext uri="{BB962C8B-B14F-4D97-AF65-F5344CB8AC3E}">
        <p14:creationId xmlns:p14="http://schemas.microsoft.com/office/powerpoint/2010/main" val="228069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195" y="64008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9512" y="1188041"/>
            <a:ext cx="5258812" cy="584775"/>
          </a:xfrm>
          <a:prstGeom prst="rect">
            <a:avLst/>
          </a:prstGeom>
          <a:noFill/>
        </p:spPr>
        <p:txBody>
          <a:bodyPr wrap="none" rtlCol="0">
            <a:spAutoFit/>
          </a:bodyPr>
          <a:lstStyle/>
          <a:p>
            <a:r>
              <a:rPr lang="en-ZA" sz="3200" b="1" dirty="0" smtClean="0"/>
              <a:t>Who has done what recently?</a:t>
            </a:r>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7476" y="1480428"/>
            <a:ext cx="2475221" cy="2887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67544" y="2492896"/>
            <a:ext cx="5832648" cy="2554545"/>
          </a:xfrm>
          <a:prstGeom prst="rect">
            <a:avLst/>
          </a:prstGeom>
          <a:noFill/>
        </p:spPr>
        <p:txBody>
          <a:bodyPr wrap="square" rtlCol="0">
            <a:spAutoFit/>
          </a:bodyPr>
          <a:lstStyle/>
          <a:p>
            <a:pPr marL="285750" indent="-285750">
              <a:buFont typeface="Arial" pitchFamily="34" charset="0"/>
              <a:buChar char="•"/>
            </a:pPr>
            <a:r>
              <a:rPr lang="en-ZA" sz="1600" dirty="0" smtClean="0"/>
              <a:t>When things do go wrong, how do you know who did what?</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Ensure that you only have ONE approver </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Ensure that any other transactions/amendments can be traced back to the actual person that did it</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Sometimes it takes a while for problems to surface, so make sure that you have data over an extended period of time</a:t>
            </a:r>
          </a:p>
          <a:p>
            <a:pPr marL="742950" lvl="1" indent="-285750">
              <a:buFont typeface="Arial" pitchFamily="34" charset="0"/>
              <a:buChar char="•"/>
            </a:pPr>
            <a:endParaRPr lang="en-ZA" sz="1600" dirty="0"/>
          </a:p>
        </p:txBody>
      </p:sp>
    </p:spTree>
    <p:extLst>
      <p:ext uri="{BB962C8B-B14F-4D97-AF65-F5344CB8AC3E}">
        <p14:creationId xmlns:p14="http://schemas.microsoft.com/office/powerpoint/2010/main" val="3987570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471" y="2984758"/>
            <a:ext cx="7200800" cy="707886"/>
          </a:xfrm>
          <a:prstGeom prst="rect">
            <a:avLst/>
          </a:prstGeom>
          <a:noFill/>
        </p:spPr>
        <p:txBody>
          <a:bodyPr wrap="square" rtlCol="0">
            <a:spAutoFit/>
          </a:bodyPr>
          <a:lstStyle/>
          <a:p>
            <a:pPr algn="ctr"/>
            <a:r>
              <a:rPr lang="en-ZA" sz="4000" b="1" dirty="0" smtClean="0"/>
              <a:t>Be safe, you are responsible!</a:t>
            </a:r>
            <a:endParaRPr lang="en-ZA" sz="4000" b="1" dirty="0"/>
          </a:p>
        </p:txBody>
      </p:sp>
      <p:grpSp>
        <p:nvGrpSpPr>
          <p:cNvPr id="3" name="Group 2"/>
          <p:cNvGrpSpPr/>
          <p:nvPr/>
        </p:nvGrpSpPr>
        <p:grpSpPr>
          <a:xfrm>
            <a:off x="0" y="0"/>
            <a:ext cx="9144000" cy="6838528"/>
            <a:chOff x="0" y="0"/>
            <a:chExt cx="9144000" cy="6838528"/>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76672"/>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079" y="6381328"/>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13012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descr="02 Text Page.jpg                                               002E8D4EiMac2 HD                       C61E2C6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6" y="317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a:spLocks noGrp="1"/>
          </p:cNvSpPr>
          <p:nvPr>
            <p:ph type="ctrTitle"/>
          </p:nvPr>
        </p:nvSpPr>
        <p:spPr>
          <a:xfrm>
            <a:off x="932030" y="1844825"/>
            <a:ext cx="7816434" cy="576063"/>
          </a:xfrm>
        </p:spPr>
        <p:txBody>
          <a:bodyPr>
            <a:noAutofit/>
          </a:bodyPr>
          <a:lstStyle/>
          <a:p>
            <a:r>
              <a:rPr lang="en-ZA" sz="3200" b="1" dirty="0" smtClean="0"/>
              <a:t>Who is </a:t>
            </a:r>
            <a:r>
              <a:rPr lang="en-ZA" sz="3200" b="1" dirty="0"/>
              <a:t>using </a:t>
            </a:r>
            <a:r>
              <a:rPr lang="en-ZA" sz="3200" b="1" dirty="0" err="1"/>
              <a:t>PayProp</a:t>
            </a:r>
            <a:r>
              <a:rPr lang="en-ZA" sz="3200" b="1" dirty="0"/>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814" y="4244107"/>
            <a:ext cx="2166663" cy="622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65" y="3460750"/>
            <a:ext cx="1392611" cy="70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0219" y="5876879"/>
            <a:ext cx="1646388" cy="65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022" y="4362491"/>
            <a:ext cx="1458927" cy="57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9666" y="3401388"/>
            <a:ext cx="1570175" cy="70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236" y="5754078"/>
            <a:ext cx="1790500" cy="776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9847" y="2420888"/>
            <a:ext cx="5102679" cy="1200329"/>
          </a:xfrm>
          <a:prstGeom prst="rect">
            <a:avLst/>
          </a:prstGeom>
          <a:noFill/>
        </p:spPr>
        <p:txBody>
          <a:bodyPr wrap="none" rtlCol="0">
            <a:spAutoFit/>
          </a:bodyPr>
          <a:lstStyle/>
          <a:p>
            <a:pPr marL="285750" indent="-285750">
              <a:buFont typeface="Arial" pitchFamily="34" charset="0"/>
              <a:buChar char="•"/>
            </a:pPr>
            <a:r>
              <a:rPr lang="en-ZA" dirty="0">
                <a:latin typeface="Helvetica" pitchFamily="34" charset="0"/>
              </a:rPr>
              <a:t>6</a:t>
            </a:r>
            <a:r>
              <a:rPr lang="en-ZA" dirty="0" smtClean="0">
                <a:latin typeface="Helvetica" pitchFamily="34" charset="0"/>
              </a:rPr>
              <a:t>00+ agencies with 1 500 active users</a:t>
            </a:r>
          </a:p>
          <a:p>
            <a:pPr marL="285750" indent="-285750">
              <a:buFont typeface="Arial" pitchFamily="34" charset="0"/>
              <a:buChar char="•"/>
            </a:pPr>
            <a:r>
              <a:rPr lang="en-ZA" dirty="0" smtClean="0">
                <a:latin typeface="Helvetica" pitchFamily="34" charset="0"/>
              </a:rPr>
              <a:t>65 000 properties listed, 50 000 active leases</a:t>
            </a:r>
          </a:p>
          <a:p>
            <a:pPr marL="285750" indent="-285750">
              <a:buFont typeface="Arial" pitchFamily="34" charset="0"/>
              <a:buChar char="•"/>
            </a:pPr>
            <a:r>
              <a:rPr lang="en-ZA" dirty="0" smtClean="0">
                <a:latin typeface="Helvetica" pitchFamily="34" charset="0"/>
              </a:rPr>
              <a:t>150 000 transactions processed monthly</a:t>
            </a:r>
            <a:endParaRPr lang="en-ZA" dirty="0" smtClean="0">
              <a:latin typeface="Helvetica" pitchFamily="34" charset="0"/>
            </a:endParaRPr>
          </a:p>
          <a:p>
            <a:endParaRPr lang="en-ZA" dirty="0">
              <a:latin typeface="Helvetica" pitchFamily="34" charset="0"/>
            </a:endParaRPr>
          </a:p>
        </p:txBody>
      </p:sp>
      <p:pic>
        <p:nvPicPr>
          <p:cNvPr id="1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080" y="3401388"/>
            <a:ext cx="1233454" cy="838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4421" y="3515030"/>
            <a:ext cx="2245611" cy="526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4274" y="4555510"/>
            <a:ext cx="1209067" cy="85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2063" y="5655493"/>
            <a:ext cx="1233454" cy="90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1857" y="4263362"/>
            <a:ext cx="1465791" cy="88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782" y="5162622"/>
            <a:ext cx="1734937" cy="530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35548" y="5068232"/>
            <a:ext cx="2219297" cy="71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52320" y="5332554"/>
            <a:ext cx="841750" cy="77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983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471" y="2984758"/>
            <a:ext cx="7200800" cy="1323439"/>
          </a:xfrm>
          <a:prstGeom prst="rect">
            <a:avLst/>
          </a:prstGeom>
          <a:noFill/>
        </p:spPr>
        <p:txBody>
          <a:bodyPr wrap="square" rtlCol="0">
            <a:spAutoFit/>
          </a:bodyPr>
          <a:lstStyle/>
          <a:p>
            <a:pPr algn="ctr"/>
            <a:r>
              <a:rPr lang="en-ZA" sz="4000" b="1" dirty="0" smtClean="0"/>
              <a:t>Trends and Issues in the Rental Market</a:t>
            </a:r>
            <a:endParaRPr lang="en-ZA" sz="4000" b="1" dirty="0"/>
          </a:p>
        </p:txBody>
      </p:sp>
      <p:grpSp>
        <p:nvGrpSpPr>
          <p:cNvPr id="3" name="Group 2"/>
          <p:cNvGrpSpPr/>
          <p:nvPr/>
        </p:nvGrpSpPr>
        <p:grpSpPr>
          <a:xfrm>
            <a:off x="0" y="0"/>
            <a:ext cx="9144000" cy="6838528"/>
            <a:chOff x="0" y="0"/>
            <a:chExt cx="9144000" cy="6838528"/>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76672"/>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079" y="6381328"/>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26306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6391543"/>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24744"/>
            <a:ext cx="6015558" cy="584775"/>
          </a:xfrm>
          <a:prstGeom prst="rect">
            <a:avLst/>
          </a:prstGeom>
          <a:noFill/>
        </p:spPr>
        <p:txBody>
          <a:bodyPr wrap="none" rtlCol="0">
            <a:spAutoFit/>
          </a:bodyPr>
          <a:lstStyle/>
          <a:p>
            <a:r>
              <a:rPr lang="en-ZA" sz="3200" b="1" dirty="0" smtClean="0"/>
              <a:t>Broad Trends in the Rental Market</a:t>
            </a:r>
          </a:p>
        </p:txBody>
      </p:sp>
      <p:sp>
        <p:nvSpPr>
          <p:cNvPr id="2" name="TextBox 1"/>
          <p:cNvSpPr txBox="1"/>
          <p:nvPr/>
        </p:nvSpPr>
        <p:spPr>
          <a:xfrm>
            <a:off x="538552" y="1682282"/>
            <a:ext cx="8352928" cy="5016758"/>
          </a:xfrm>
          <a:prstGeom prst="rect">
            <a:avLst/>
          </a:prstGeom>
          <a:noFill/>
        </p:spPr>
        <p:txBody>
          <a:bodyPr wrap="square" rtlCol="0">
            <a:spAutoFit/>
          </a:bodyPr>
          <a:lstStyle/>
          <a:p>
            <a:pPr marL="285750" indent="-285750">
              <a:buFont typeface="Arial" pitchFamily="34" charset="0"/>
              <a:buChar char="•"/>
            </a:pPr>
            <a:r>
              <a:rPr lang="en-ZA" sz="1600" b="1" dirty="0" smtClean="0">
                <a:solidFill>
                  <a:srgbClr val="FF0000"/>
                </a:solidFill>
              </a:rPr>
              <a:t>More agencies are starting rental portfolio’s because they offer annuity income</a:t>
            </a:r>
          </a:p>
          <a:p>
            <a:pPr marL="1200150" lvl="2" indent="-285750">
              <a:buFont typeface="Arial" pitchFamily="34" charset="0"/>
              <a:buChar char="•"/>
            </a:pPr>
            <a:r>
              <a:rPr lang="en-ZA" sz="1600" dirty="0" smtClean="0"/>
              <a:t>More competition between agencies to stand out of the crowd</a:t>
            </a:r>
          </a:p>
          <a:p>
            <a:pPr marL="1200150" lvl="2" indent="-285750">
              <a:buFont typeface="Arial" pitchFamily="34" charset="0"/>
              <a:buChar char="•"/>
            </a:pPr>
            <a:endParaRPr lang="en-ZA" sz="1600" dirty="0"/>
          </a:p>
          <a:p>
            <a:pPr marL="285750" indent="-285750">
              <a:buFont typeface="Arial" pitchFamily="34" charset="0"/>
              <a:buChar char="•"/>
            </a:pPr>
            <a:r>
              <a:rPr lang="en-ZA" sz="1600" b="1" dirty="0" smtClean="0">
                <a:solidFill>
                  <a:srgbClr val="FF0000"/>
                </a:solidFill>
              </a:rPr>
              <a:t>The Rental Industry has received a lot of bad press recently</a:t>
            </a:r>
          </a:p>
          <a:p>
            <a:pPr marL="1200150" lvl="2" indent="-285750">
              <a:buFont typeface="Arial" pitchFamily="34" charset="0"/>
              <a:buChar char="•"/>
            </a:pPr>
            <a:r>
              <a:rPr lang="en-ZA" sz="1600" dirty="0" smtClean="0"/>
              <a:t>Tenants are becoming more vigilant and want access to information</a:t>
            </a:r>
          </a:p>
          <a:p>
            <a:pPr marL="1200150" lvl="2" indent="-285750">
              <a:buFont typeface="Arial" pitchFamily="34" charset="0"/>
              <a:buChar char="•"/>
            </a:pPr>
            <a:endParaRPr lang="en-ZA" sz="1600" dirty="0"/>
          </a:p>
          <a:p>
            <a:pPr marL="285750" indent="-285750">
              <a:buFont typeface="Arial" pitchFamily="34" charset="0"/>
              <a:buChar char="•"/>
            </a:pPr>
            <a:r>
              <a:rPr lang="en-ZA" sz="1600" b="1" dirty="0" smtClean="0">
                <a:solidFill>
                  <a:srgbClr val="FF0000"/>
                </a:solidFill>
              </a:rPr>
              <a:t>The EAAB is gearing up for more audits – out of the 262 done so far</a:t>
            </a:r>
          </a:p>
          <a:p>
            <a:pPr marL="1200150" lvl="2" indent="-285750">
              <a:buFont typeface="Arial" pitchFamily="34" charset="0"/>
              <a:buChar char="•"/>
            </a:pPr>
            <a:r>
              <a:rPr lang="en-ZA" sz="1600" dirty="0" smtClean="0"/>
              <a:t>73% primary trust account contraventions</a:t>
            </a:r>
          </a:p>
          <a:p>
            <a:pPr marL="1200150" lvl="2" indent="-285750">
              <a:buFont typeface="Arial" pitchFamily="34" charset="0"/>
              <a:buChar char="•"/>
            </a:pPr>
            <a:r>
              <a:rPr lang="en-ZA" sz="1600" dirty="0" smtClean="0"/>
              <a:t>40% improper maintenance of accounting records</a:t>
            </a:r>
          </a:p>
          <a:p>
            <a:pPr marL="1200150" lvl="2" indent="-285750">
              <a:buFont typeface="Arial" pitchFamily="34" charset="0"/>
              <a:buChar char="•"/>
            </a:pPr>
            <a:r>
              <a:rPr lang="en-ZA" sz="1600" dirty="0" smtClean="0"/>
              <a:t>32% not all agents issued with FFC’s</a:t>
            </a:r>
          </a:p>
          <a:p>
            <a:pPr marL="1200150" lvl="2" indent="-285750">
              <a:buFont typeface="Arial" pitchFamily="34" charset="0"/>
              <a:buChar char="•"/>
            </a:pPr>
            <a:r>
              <a:rPr lang="en-ZA" sz="1600" dirty="0" smtClean="0"/>
              <a:t>27% principals not issued with FFC’s</a:t>
            </a:r>
          </a:p>
          <a:p>
            <a:pPr marL="1200150" lvl="2" indent="-285750">
              <a:buFont typeface="Arial" pitchFamily="34" charset="0"/>
              <a:buChar char="•"/>
            </a:pPr>
            <a:r>
              <a:rPr lang="en-ZA" sz="1600" dirty="0" smtClean="0"/>
              <a:t>26% agency not issued with FFC and operating illegally</a:t>
            </a:r>
          </a:p>
          <a:p>
            <a:pPr marL="1200150" lvl="2" indent="-285750">
              <a:buFont typeface="Arial" pitchFamily="34" charset="0"/>
              <a:buChar char="•"/>
            </a:pPr>
            <a:r>
              <a:rPr lang="en-ZA" sz="1600" dirty="0" smtClean="0"/>
              <a:t>26% insufficient accounting records for trust accounts</a:t>
            </a:r>
          </a:p>
          <a:p>
            <a:pPr marL="1200150" lvl="2" indent="-285750">
              <a:buFont typeface="Arial" pitchFamily="34" charset="0"/>
              <a:buChar char="•"/>
            </a:pPr>
            <a:r>
              <a:rPr lang="en-ZA" sz="1600" dirty="0" smtClean="0"/>
              <a:t>25% improper administration of trust accounts</a:t>
            </a:r>
          </a:p>
          <a:p>
            <a:pPr marL="1200150" lvl="2" indent="-285750">
              <a:buFont typeface="Arial" pitchFamily="34" charset="0"/>
              <a:buChar char="•"/>
            </a:pPr>
            <a:endParaRPr lang="en-ZA" sz="1600" dirty="0"/>
          </a:p>
          <a:p>
            <a:pPr marL="285750" indent="-285750">
              <a:buFont typeface="Arial" pitchFamily="34" charset="0"/>
              <a:buChar char="•"/>
            </a:pPr>
            <a:r>
              <a:rPr lang="en-ZA" sz="1600" b="1" dirty="0" smtClean="0">
                <a:solidFill>
                  <a:srgbClr val="FF0000"/>
                </a:solidFill>
              </a:rPr>
              <a:t>Franchisors are becoming short on patience because of the brand damage done</a:t>
            </a:r>
          </a:p>
          <a:p>
            <a:pPr marL="742950" lvl="1" indent="-285750">
              <a:buFont typeface="Arial" pitchFamily="34" charset="0"/>
              <a:buChar char="•"/>
            </a:pPr>
            <a:r>
              <a:rPr lang="en-ZA" sz="1600" dirty="0" smtClean="0"/>
              <a:t>Some franchisors are instituting criminal charges against errant franchisees</a:t>
            </a:r>
          </a:p>
          <a:p>
            <a:pPr marL="742950" lvl="1" indent="-285750">
              <a:buFont typeface="Arial" pitchFamily="34" charset="0"/>
              <a:buChar char="•"/>
            </a:pPr>
            <a:endParaRPr lang="en-ZA" sz="1600" dirty="0"/>
          </a:p>
          <a:p>
            <a:pPr marL="285750" indent="-285750">
              <a:buFont typeface="Arial" pitchFamily="34" charset="0"/>
              <a:buChar char="•"/>
            </a:pPr>
            <a:r>
              <a:rPr lang="en-ZA" sz="1600" b="1" dirty="0" smtClean="0">
                <a:solidFill>
                  <a:srgbClr val="FF0000"/>
                </a:solidFill>
              </a:rPr>
              <a:t>The legal environment is becoming stricter </a:t>
            </a:r>
          </a:p>
          <a:p>
            <a:pPr marL="742950" lvl="1" indent="-285750">
              <a:buFont typeface="Arial" pitchFamily="34" charset="0"/>
              <a:buChar char="•"/>
            </a:pPr>
            <a:r>
              <a:rPr lang="en-ZA" sz="1600" dirty="0" smtClean="0"/>
              <a:t>Increased audit requirements, FICA registration etc.</a:t>
            </a:r>
          </a:p>
        </p:txBody>
      </p:sp>
    </p:spTree>
    <p:extLst>
      <p:ext uri="{BB962C8B-B14F-4D97-AF65-F5344CB8AC3E}">
        <p14:creationId xmlns:p14="http://schemas.microsoft.com/office/powerpoint/2010/main" val="2244908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483" y="64008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1218603" cy="584775"/>
          </a:xfrm>
          <a:prstGeom prst="rect">
            <a:avLst/>
          </a:prstGeom>
          <a:noFill/>
        </p:spPr>
        <p:txBody>
          <a:bodyPr wrap="none" rtlCol="0">
            <a:spAutoFit/>
          </a:bodyPr>
          <a:lstStyle/>
          <a:p>
            <a:r>
              <a:rPr lang="en-ZA" sz="3200" b="1" dirty="0" smtClean="0"/>
              <a:t>So……</a:t>
            </a:r>
          </a:p>
        </p:txBody>
      </p:sp>
      <p:sp>
        <p:nvSpPr>
          <p:cNvPr id="2" name="TextBox 1"/>
          <p:cNvSpPr txBox="1"/>
          <p:nvPr/>
        </p:nvSpPr>
        <p:spPr>
          <a:xfrm>
            <a:off x="539552" y="1844824"/>
            <a:ext cx="8352928" cy="5016758"/>
          </a:xfrm>
          <a:prstGeom prst="rect">
            <a:avLst/>
          </a:prstGeom>
          <a:noFill/>
        </p:spPr>
        <p:txBody>
          <a:bodyPr wrap="square" rtlCol="0">
            <a:spAutoFit/>
          </a:bodyPr>
          <a:lstStyle/>
          <a:p>
            <a:pPr marL="285750" indent="-285750">
              <a:buFont typeface="Arial" pitchFamily="34" charset="0"/>
              <a:buChar char="•"/>
            </a:pPr>
            <a:endParaRPr lang="en-ZA" sz="1600" dirty="0"/>
          </a:p>
          <a:p>
            <a:pPr marL="285750" indent="-285750">
              <a:buFont typeface="Arial" pitchFamily="34" charset="0"/>
              <a:buChar char="•"/>
            </a:pPr>
            <a:r>
              <a:rPr lang="en-ZA" sz="1600" dirty="0" smtClean="0"/>
              <a:t>With all this happening around us, can you still afford to see your rental portfolio as an ‘add-on’ to your business?</a:t>
            </a:r>
          </a:p>
          <a:p>
            <a:pPr marL="285750" indent="-285750">
              <a:buFont typeface="Arial" pitchFamily="34" charset="0"/>
              <a:buChar char="•"/>
            </a:pPr>
            <a:endParaRPr lang="en-ZA" sz="1600" dirty="0" smtClean="0"/>
          </a:p>
          <a:p>
            <a:pPr marL="285750" indent="-285750">
              <a:buFont typeface="Arial" pitchFamily="34" charset="0"/>
              <a:buChar char="•"/>
            </a:pPr>
            <a:r>
              <a:rPr lang="en-ZA" sz="1600" dirty="0" smtClean="0"/>
              <a:t>The morning coffee with your rental agent might make you feel like you are ‘on top of it all’ but consider the following:</a:t>
            </a:r>
            <a:endParaRPr lang="en-ZA" sz="1600" dirty="0"/>
          </a:p>
          <a:p>
            <a:pPr marL="285750" indent="-285750">
              <a:buFont typeface="Arial" pitchFamily="34" charset="0"/>
              <a:buChar char="•"/>
            </a:pPr>
            <a:endParaRPr lang="en-ZA" sz="1600" dirty="0" smtClean="0"/>
          </a:p>
          <a:p>
            <a:pPr marL="742950" lvl="1" indent="-285750">
              <a:buFont typeface="Arial" pitchFamily="34" charset="0"/>
              <a:buChar char="•"/>
            </a:pPr>
            <a:r>
              <a:rPr lang="en-ZA" sz="1600" dirty="0" smtClean="0"/>
              <a:t>The average </a:t>
            </a:r>
            <a:r>
              <a:rPr lang="en-ZA" sz="1600" dirty="0"/>
              <a:t>rental portfolio generates 400 financial transactions and 700 accounting data entries over a 7 day period every </a:t>
            </a:r>
            <a:r>
              <a:rPr lang="en-ZA" sz="1600" dirty="0" smtClean="0"/>
              <a:t>month</a:t>
            </a:r>
          </a:p>
          <a:p>
            <a:pPr marL="742950" lvl="1" indent="-285750">
              <a:buFont typeface="Arial" pitchFamily="34" charset="0"/>
              <a:buChar char="•"/>
            </a:pPr>
            <a:endParaRPr lang="en-ZA" sz="1600" dirty="0"/>
          </a:p>
          <a:p>
            <a:pPr marL="285750" indent="-285750">
              <a:buFont typeface="Arial" pitchFamily="34" charset="0"/>
              <a:buChar char="•"/>
            </a:pPr>
            <a:r>
              <a:rPr lang="en-ZA" sz="1600" dirty="0" smtClean="0"/>
              <a:t>How do you ensure that everything is happening the way that it should?</a:t>
            </a:r>
            <a:endParaRPr lang="en-ZA" sz="1600" dirty="0"/>
          </a:p>
          <a:p>
            <a:pPr marL="285750" indent="-285750">
              <a:buFont typeface="Arial" pitchFamily="34" charset="0"/>
              <a:buChar char="•"/>
            </a:pPr>
            <a:endParaRPr lang="en-ZA" sz="1600" dirty="0"/>
          </a:p>
          <a:p>
            <a:pPr marL="285750" indent="-285750">
              <a:buFont typeface="Arial" pitchFamily="34" charset="0"/>
              <a:buChar char="•"/>
            </a:pPr>
            <a:endParaRPr lang="en-ZA" sz="1600" dirty="0" smtClean="0"/>
          </a:p>
          <a:p>
            <a:pPr marL="285750" indent="-285750">
              <a:buFont typeface="Arial" pitchFamily="34" charset="0"/>
              <a:buChar char="•"/>
            </a:pPr>
            <a:endParaRPr lang="en-ZA" sz="1600" dirty="0"/>
          </a:p>
          <a:p>
            <a:pPr marL="285750" indent="-285750">
              <a:buFont typeface="Arial" pitchFamily="34" charset="0"/>
              <a:buChar char="•"/>
            </a:pPr>
            <a:endParaRPr lang="en-ZA" sz="1600" dirty="0" smtClean="0"/>
          </a:p>
          <a:p>
            <a:pPr marL="285750" indent="-285750">
              <a:buFont typeface="Arial" pitchFamily="34" charset="0"/>
              <a:buChar char="•"/>
            </a:pPr>
            <a:endParaRPr lang="en-ZA" sz="1600" dirty="0"/>
          </a:p>
          <a:p>
            <a:pPr marL="285750" indent="-285750">
              <a:buFont typeface="Arial" pitchFamily="34" charset="0"/>
              <a:buChar char="•"/>
            </a:pPr>
            <a:endParaRPr lang="en-ZA" sz="1600" dirty="0" smtClean="0"/>
          </a:p>
          <a:p>
            <a:pPr marL="285750" indent="-285750">
              <a:buFont typeface="Arial" pitchFamily="34" charset="0"/>
              <a:buChar char="•"/>
            </a:pPr>
            <a:endParaRPr lang="en-ZA" sz="1600" dirty="0"/>
          </a:p>
          <a:p>
            <a:pPr marL="285750" indent="-285750">
              <a:buFont typeface="Arial" pitchFamily="34" charset="0"/>
              <a:buChar char="•"/>
            </a:pPr>
            <a:endParaRPr lang="en-ZA" sz="1600" dirty="0"/>
          </a:p>
          <a:p>
            <a:pPr marL="285750" indent="-285750">
              <a:buFont typeface="Arial" pitchFamily="34" charset="0"/>
              <a:buChar char="•"/>
            </a:pPr>
            <a:endParaRPr lang="en-ZA" sz="1600" dirty="0" smtClean="0"/>
          </a:p>
        </p:txBody>
      </p:sp>
    </p:spTree>
    <p:extLst>
      <p:ext uri="{BB962C8B-B14F-4D97-AF65-F5344CB8AC3E}">
        <p14:creationId xmlns:p14="http://schemas.microsoft.com/office/powerpoint/2010/main" val="2891110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471" y="2984758"/>
            <a:ext cx="7200800" cy="707886"/>
          </a:xfrm>
          <a:prstGeom prst="rect">
            <a:avLst/>
          </a:prstGeom>
          <a:noFill/>
        </p:spPr>
        <p:txBody>
          <a:bodyPr wrap="square" rtlCol="0">
            <a:spAutoFit/>
          </a:bodyPr>
          <a:lstStyle/>
          <a:p>
            <a:pPr algn="ctr"/>
            <a:r>
              <a:rPr lang="en-ZA" sz="4000" b="1" dirty="0" smtClean="0"/>
              <a:t>Checks and Balances</a:t>
            </a:r>
            <a:endParaRPr lang="en-ZA" sz="4000" b="1" dirty="0"/>
          </a:p>
        </p:txBody>
      </p:sp>
      <p:grpSp>
        <p:nvGrpSpPr>
          <p:cNvPr id="3" name="Group 2"/>
          <p:cNvGrpSpPr/>
          <p:nvPr/>
        </p:nvGrpSpPr>
        <p:grpSpPr>
          <a:xfrm>
            <a:off x="0" y="0"/>
            <a:ext cx="9144000" cy="6838528"/>
            <a:chOff x="0" y="0"/>
            <a:chExt cx="9144000" cy="6838528"/>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76672"/>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079" y="6381328"/>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244886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5087" y="6428184"/>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8211571" cy="1077218"/>
          </a:xfrm>
          <a:prstGeom prst="rect">
            <a:avLst/>
          </a:prstGeom>
          <a:noFill/>
        </p:spPr>
        <p:txBody>
          <a:bodyPr wrap="square" rtlCol="0">
            <a:spAutoFit/>
          </a:bodyPr>
          <a:lstStyle/>
          <a:p>
            <a:r>
              <a:rPr lang="en-ZA" sz="3200" b="1" dirty="0" smtClean="0"/>
              <a:t>Any rental agency’s biggest concern should be misrepresentation of financial data</a:t>
            </a:r>
          </a:p>
        </p:txBody>
      </p:sp>
      <p:sp>
        <p:nvSpPr>
          <p:cNvPr id="2" name="TextBox 1"/>
          <p:cNvSpPr txBox="1"/>
          <p:nvPr/>
        </p:nvSpPr>
        <p:spPr>
          <a:xfrm>
            <a:off x="323528" y="2349455"/>
            <a:ext cx="8352928" cy="4031873"/>
          </a:xfrm>
          <a:prstGeom prst="rect">
            <a:avLst/>
          </a:prstGeom>
          <a:noFill/>
        </p:spPr>
        <p:txBody>
          <a:bodyPr wrap="square" rtlCol="0">
            <a:spAutoFit/>
          </a:bodyPr>
          <a:lstStyle/>
          <a:p>
            <a:pPr marL="285750" indent="-285750">
              <a:buFont typeface="Arial" pitchFamily="34" charset="0"/>
              <a:buChar char="•"/>
            </a:pPr>
            <a:endParaRPr lang="en-ZA" sz="1600" dirty="0"/>
          </a:p>
          <a:p>
            <a:pPr marL="285750" indent="-285750">
              <a:buFont typeface="Arial" pitchFamily="34" charset="0"/>
              <a:buChar char="•"/>
            </a:pPr>
            <a:r>
              <a:rPr lang="en-ZA" sz="1600" dirty="0" smtClean="0"/>
              <a:t>You are entrusted with other people’s money and it is CRUCIAL that the sum of the transactions that you process adds up to the balance in your sect 32(1) trust account at the end of the month</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You are also the custodian of the tenant’s deposit money and it is CRUCIAL that the sum of the deposits handed to you equals the balance in your sect 32(2) trust account at all times</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It sounds simple enough – but how does it happen that things go wrong?</a:t>
            </a:r>
          </a:p>
          <a:p>
            <a:pPr marL="285750" indent="-285750">
              <a:buFont typeface="Arial" pitchFamily="34" charset="0"/>
              <a:buChar char="•"/>
            </a:pPr>
            <a:endParaRPr lang="en-ZA" sz="1600" dirty="0"/>
          </a:p>
          <a:p>
            <a:pPr marL="285750" indent="-285750">
              <a:buFont typeface="Arial" pitchFamily="34" charset="0"/>
              <a:buChar char="•"/>
            </a:pPr>
            <a:r>
              <a:rPr lang="en-ZA" sz="1600" dirty="0" smtClean="0"/>
              <a:t>Two basic categories of fraud/misrepresentation</a:t>
            </a:r>
          </a:p>
          <a:p>
            <a:pPr marL="1200150" lvl="2" indent="-285750">
              <a:buFont typeface="Arial" pitchFamily="34" charset="0"/>
              <a:buChar char="•"/>
            </a:pPr>
            <a:r>
              <a:rPr lang="en-ZA" sz="1600" dirty="0" smtClean="0"/>
              <a:t>Deposit</a:t>
            </a:r>
          </a:p>
          <a:p>
            <a:pPr marL="1200150" lvl="2" indent="-285750">
              <a:buFont typeface="Arial" pitchFamily="34" charset="0"/>
              <a:buChar char="•"/>
            </a:pPr>
            <a:r>
              <a:rPr lang="en-ZA" sz="1600" dirty="0" smtClean="0"/>
              <a:t>Transactional</a:t>
            </a:r>
          </a:p>
          <a:p>
            <a:pPr marL="285750" indent="-285750">
              <a:buFont typeface="Arial" pitchFamily="34" charset="0"/>
              <a:buChar char="•"/>
            </a:pPr>
            <a:endParaRPr lang="en-ZA" sz="1600" dirty="0" smtClean="0"/>
          </a:p>
          <a:p>
            <a:pPr marL="285750" indent="-285750">
              <a:buFont typeface="Arial" pitchFamily="34" charset="0"/>
              <a:buChar char="•"/>
            </a:pPr>
            <a:r>
              <a:rPr lang="en-ZA" sz="1600" dirty="0" smtClean="0"/>
              <a:t>Some of it is intentional and some of it is accidental – the law does not differentiate</a:t>
            </a:r>
            <a:endParaRPr lang="en-ZA" sz="1600" dirty="0"/>
          </a:p>
          <a:p>
            <a:pPr marL="285750" indent="-285750">
              <a:buFont typeface="Arial" pitchFamily="34" charset="0"/>
              <a:buChar char="•"/>
            </a:pPr>
            <a:endParaRPr lang="en-ZA" sz="1600" dirty="0" smtClean="0"/>
          </a:p>
        </p:txBody>
      </p:sp>
    </p:spTree>
    <p:extLst>
      <p:ext uri="{BB962C8B-B14F-4D97-AF65-F5344CB8AC3E}">
        <p14:creationId xmlns:p14="http://schemas.microsoft.com/office/powerpoint/2010/main" val="3667968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3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90" y="611565"/>
            <a:ext cx="589820" cy="6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482" y="64008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869" y="1188041"/>
            <a:ext cx="2616422" cy="584775"/>
          </a:xfrm>
          <a:prstGeom prst="rect">
            <a:avLst/>
          </a:prstGeom>
          <a:noFill/>
        </p:spPr>
        <p:txBody>
          <a:bodyPr wrap="none" rtlCol="0">
            <a:spAutoFit/>
          </a:bodyPr>
          <a:lstStyle/>
          <a:p>
            <a:r>
              <a:rPr lang="en-ZA" sz="3200" b="1" dirty="0" smtClean="0"/>
              <a:t>Deposit Issues</a:t>
            </a:r>
          </a:p>
        </p:txBody>
      </p:sp>
      <p:sp>
        <p:nvSpPr>
          <p:cNvPr id="2" name="TextBox 1"/>
          <p:cNvSpPr txBox="1"/>
          <p:nvPr/>
        </p:nvSpPr>
        <p:spPr>
          <a:xfrm>
            <a:off x="539552" y="1844824"/>
            <a:ext cx="8352928" cy="4524315"/>
          </a:xfrm>
          <a:prstGeom prst="rect">
            <a:avLst/>
          </a:prstGeom>
          <a:noFill/>
        </p:spPr>
        <p:txBody>
          <a:bodyPr wrap="square" rtlCol="0">
            <a:spAutoFit/>
          </a:bodyPr>
          <a:lstStyle/>
          <a:p>
            <a:pPr marL="285750" indent="-285750">
              <a:buFont typeface="Arial" pitchFamily="34" charset="0"/>
              <a:buChar char="•"/>
            </a:pPr>
            <a:endParaRPr lang="en-ZA" sz="1600" dirty="0"/>
          </a:p>
          <a:p>
            <a:pPr marL="285750" indent="-285750">
              <a:buFont typeface="Arial" pitchFamily="34" charset="0"/>
              <a:buChar char="•"/>
            </a:pPr>
            <a:r>
              <a:rPr lang="en-ZA" sz="1600" b="1" dirty="0" smtClean="0">
                <a:solidFill>
                  <a:srgbClr val="FF0000"/>
                </a:solidFill>
              </a:rPr>
              <a:t>“Rolling deposits” </a:t>
            </a:r>
          </a:p>
          <a:p>
            <a:pPr marL="742950" lvl="1" indent="-285750">
              <a:buFont typeface="Arial" pitchFamily="34" charset="0"/>
              <a:buChar char="•"/>
            </a:pPr>
            <a:r>
              <a:rPr lang="en-ZA" sz="1600" dirty="0" smtClean="0"/>
              <a:t>If you have R100 000 on deposit for 10 tenants, but only 2 tenants that will call their deposit this month, there is an R80 000 ‘float’ that won’t be immediately missed</a:t>
            </a:r>
          </a:p>
          <a:p>
            <a:pPr marL="742950" lvl="1" indent="-285750">
              <a:buFont typeface="Arial" pitchFamily="34" charset="0"/>
              <a:buChar char="•"/>
            </a:pPr>
            <a:r>
              <a:rPr lang="en-ZA" sz="1600" dirty="0" smtClean="0"/>
              <a:t>Legally the issue is not necessarily what the balance is, but if there have been unauthorised transactions</a:t>
            </a:r>
          </a:p>
          <a:p>
            <a:endParaRPr lang="en-ZA" sz="1600" dirty="0"/>
          </a:p>
          <a:p>
            <a:pPr marL="285750" indent="-285750">
              <a:buFont typeface="Arial" pitchFamily="34" charset="0"/>
              <a:buChar char="•"/>
            </a:pPr>
            <a:r>
              <a:rPr lang="en-ZA" sz="1600" b="1" dirty="0" smtClean="0">
                <a:solidFill>
                  <a:srgbClr val="FF0000"/>
                </a:solidFill>
              </a:rPr>
              <a:t>Fictitious/erroneous record keeping</a:t>
            </a:r>
          </a:p>
          <a:p>
            <a:pPr marL="742950" lvl="1" indent="-285750">
              <a:buFont typeface="Arial" pitchFamily="34" charset="0"/>
              <a:buChar char="•"/>
            </a:pPr>
            <a:r>
              <a:rPr lang="en-ZA" sz="1600" dirty="0" smtClean="0"/>
              <a:t>Records are left off the control </a:t>
            </a:r>
            <a:r>
              <a:rPr lang="en-ZA" sz="1600" dirty="0" err="1" smtClean="0"/>
              <a:t>spreadsheet</a:t>
            </a:r>
            <a:r>
              <a:rPr lang="en-ZA" sz="1600" dirty="0" smtClean="0"/>
              <a:t> so that it matches the bank balance (partial record keeping)</a:t>
            </a:r>
            <a:endParaRPr lang="en-ZA" sz="1600" dirty="0"/>
          </a:p>
          <a:p>
            <a:pPr marL="742950" lvl="1" indent="-285750">
              <a:buFont typeface="Arial" pitchFamily="34" charset="0"/>
              <a:buChar char="•"/>
            </a:pPr>
            <a:endParaRPr lang="en-ZA" sz="1600" dirty="0"/>
          </a:p>
          <a:p>
            <a:pPr marL="285750" indent="-285750">
              <a:buFont typeface="Arial" pitchFamily="34" charset="0"/>
              <a:buChar char="•"/>
            </a:pPr>
            <a:r>
              <a:rPr lang="en-ZA" sz="1600" b="1" dirty="0" smtClean="0">
                <a:solidFill>
                  <a:srgbClr val="FF0000"/>
                </a:solidFill>
              </a:rPr>
              <a:t>Loan accounts</a:t>
            </a:r>
          </a:p>
          <a:p>
            <a:pPr marL="742950" lvl="1" indent="-285750">
              <a:buFont typeface="Arial" pitchFamily="34" charset="0"/>
              <a:buChar char="•"/>
            </a:pPr>
            <a:r>
              <a:rPr lang="en-ZA" sz="1600" dirty="0" smtClean="0"/>
              <a:t>The owner needs to paid NOW – let’s take it from the deposit and refund it later</a:t>
            </a:r>
          </a:p>
          <a:p>
            <a:pPr marL="742950" lvl="1" indent="-285750">
              <a:buFont typeface="Arial" pitchFamily="34" charset="0"/>
              <a:buChar char="•"/>
            </a:pPr>
            <a:r>
              <a:rPr lang="en-ZA" sz="1600" dirty="0" smtClean="0"/>
              <a:t>32 day notice accounts often cause the reverse</a:t>
            </a:r>
          </a:p>
          <a:p>
            <a:pPr marL="742950" lvl="1" indent="-285750">
              <a:buFont typeface="Arial" pitchFamily="34" charset="0"/>
              <a:buChar char="•"/>
            </a:pPr>
            <a:endParaRPr lang="en-ZA" sz="1600" dirty="0"/>
          </a:p>
          <a:p>
            <a:pPr marL="285750" indent="-285750">
              <a:buFont typeface="Arial" pitchFamily="34" charset="0"/>
              <a:buChar char="•"/>
            </a:pPr>
            <a:r>
              <a:rPr lang="en-ZA" sz="1600" b="1" dirty="0" smtClean="0">
                <a:solidFill>
                  <a:srgbClr val="FF0000"/>
                </a:solidFill>
              </a:rPr>
              <a:t>Split deposit accounts</a:t>
            </a:r>
          </a:p>
          <a:p>
            <a:pPr marL="742950" lvl="1" indent="-285750">
              <a:buFont typeface="Arial" pitchFamily="34" charset="0"/>
              <a:buChar char="•"/>
            </a:pPr>
            <a:r>
              <a:rPr lang="en-ZA" sz="1600" dirty="0" smtClean="0"/>
              <a:t>Different deposit accounts means that you have multiple points to control – some that you may not even know of</a:t>
            </a:r>
            <a:endParaRPr lang="en-ZA" sz="1600" dirty="0"/>
          </a:p>
        </p:txBody>
      </p:sp>
    </p:spTree>
    <p:extLst>
      <p:ext uri="{BB962C8B-B14F-4D97-AF65-F5344CB8AC3E}">
        <p14:creationId xmlns:p14="http://schemas.microsoft.com/office/powerpoint/2010/main" val="452355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1062</Words>
  <Application>Microsoft Office PowerPoint</Application>
  <PresentationFormat>On-screen Show (4:3)</PresentationFormat>
  <Paragraphs>163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What is PayProp?</vt:lpstr>
      <vt:lpstr>Who is using PayProp?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Louw</dc:creator>
  <cp:lastModifiedBy>Louw</cp:lastModifiedBy>
  <cp:revision>47</cp:revision>
  <dcterms:created xsi:type="dcterms:W3CDTF">2011-10-24T12:23:49Z</dcterms:created>
  <dcterms:modified xsi:type="dcterms:W3CDTF">2012-06-13T15:22:00Z</dcterms:modified>
</cp:coreProperties>
</file>