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366" r:id="rId4"/>
    <p:sldId id="365" r:id="rId5"/>
    <p:sldId id="346" r:id="rId6"/>
    <p:sldId id="376" r:id="rId7"/>
    <p:sldId id="339" r:id="rId8"/>
    <p:sldId id="341" r:id="rId9"/>
    <p:sldId id="342" r:id="rId10"/>
    <p:sldId id="343" r:id="rId11"/>
    <p:sldId id="377" r:id="rId12"/>
    <p:sldId id="347" r:id="rId13"/>
    <p:sldId id="273" r:id="rId14"/>
    <p:sldId id="378" r:id="rId15"/>
    <p:sldId id="344" r:id="rId16"/>
    <p:sldId id="360" r:id="rId17"/>
    <p:sldId id="380" r:id="rId18"/>
    <p:sldId id="379" r:id="rId19"/>
    <p:sldId id="345" r:id="rId20"/>
    <p:sldId id="382" r:id="rId21"/>
    <p:sldId id="361" r:id="rId22"/>
    <p:sldId id="349" r:id="rId23"/>
    <p:sldId id="350" r:id="rId24"/>
    <p:sldId id="351" r:id="rId25"/>
    <p:sldId id="352" r:id="rId26"/>
    <p:sldId id="354" r:id="rId27"/>
    <p:sldId id="353" r:id="rId28"/>
    <p:sldId id="355" r:id="rId29"/>
    <p:sldId id="381" r:id="rId30"/>
    <p:sldId id="362" r:id="rId31"/>
    <p:sldId id="356" r:id="rId32"/>
    <p:sldId id="357" r:id="rId33"/>
    <p:sldId id="358" r:id="rId34"/>
    <p:sldId id="367" r:id="rId35"/>
    <p:sldId id="364" r:id="rId36"/>
    <p:sldId id="363" r:id="rId37"/>
    <p:sldId id="369" r:id="rId38"/>
    <p:sldId id="368" r:id="rId39"/>
    <p:sldId id="370" r:id="rId40"/>
    <p:sldId id="371" r:id="rId41"/>
    <p:sldId id="372" r:id="rId42"/>
    <p:sldId id="373" r:id="rId43"/>
    <p:sldId id="374" r:id="rId44"/>
    <p:sldId id="375" r:id="rId45"/>
    <p:sldId id="33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0052" autoAdjust="0"/>
  </p:normalViewPr>
  <p:slideViewPr>
    <p:cSldViewPr>
      <p:cViewPr>
        <p:scale>
          <a:sx n="78" d="100"/>
          <a:sy n="78" d="100"/>
        </p:scale>
        <p:origin x="-114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F00B6-B6D6-4168-891F-1CF0884A77DD}"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F00B6-B6D6-4168-891F-1CF0884A77DD}"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F00B6-B6D6-4168-891F-1CF0884A77DD}"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F00B6-B6D6-4168-891F-1CF0884A77DD}"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F00B6-B6D6-4168-891F-1CF0884A77DD}"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AF00B6-B6D6-4168-891F-1CF0884A77DD}"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AF00B6-B6D6-4168-891F-1CF0884A77DD}" type="datetimeFigureOut">
              <a:rPr lang="en-US" smtClean="0"/>
              <a:pPr/>
              <a:t>6/18/2012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AF00B6-B6D6-4168-891F-1CF0884A77DD}" type="datetimeFigureOut">
              <a:rPr lang="en-US" smtClean="0"/>
              <a:pPr/>
              <a:t>6/18/2012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F00B6-B6D6-4168-891F-1CF0884A77DD}" type="datetimeFigureOut">
              <a:rPr lang="en-US" smtClean="0"/>
              <a:pPr/>
              <a:t>6/18/2012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F00B6-B6D6-4168-891F-1CF0884A77DD}"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F00B6-B6D6-4168-891F-1CF0884A77DD}"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9905-E652-4497-AB18-2379F35CBF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F00B6-B6D6-4168-891F-1CF0884A77DD}" type="datetimeFigureOut">
              <a:rPr lang="en-US" smtClean="0"/>
              <a:pPr/>
              <a:t>6/18/2012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09905-E652-4497-AB18-2379F35CBF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smtClean="0"/>
              <a:t>Role of the RENTAL agent to THE landlord and tenant</a:t>
            </a:r>
            <a:br>
              <a:rPr lang="en-US" b="1" cap="all" dirty="0" smtClean="0"/>
            </a:br>
            <a:endParaRPr lang="en-US" b="1" cap="all" dirty="0"/>
          </a:p>
        </p:txBody>
      </p:sp>
      <p:sp>
        <p:nvSpPr>
          <p:cNvPr id="3" name="Subtitle 2"/>
          <p:cNvSpPr>
            <a:spLocks noGrp="1"/>
          </p:cNvSpPr>
          <p:nvPr>
            <p:ph type="subTitle" idx="1"/>
          </p:nvPr>
        </p:nvSpPr>
        <p:spPr>
          <a:xfrm>
            <a:off x="1371600" y="4267200"/>
            <a:ext cx="6400800" cy="2438400"/>
          </a:xfrm>
        </p:spPr>
        <p:txBody>
          <a:bodyPr>
            <a:normAutofit fontScale="25000" lnSpcReduction="20000"/>
          </a:bodyPr>
          <a:lstStyle/>
          <a:p>
            <a:r>
              <a:rPr lang="en-US" sz="7400" dirty="0" smtClean="0"/>
              <a:t>Marlon Shevelew</a:t>
            </a:r>
          </a:p>
          <a:p>
            <a:pPr marL="457200" indent="-347472"/>
            <a:r>
              <a:rPr lang="en-US" sz="7400" dirty="0" smtClean="0"/>
              <a:t>Marlon Shevelew and Associates, Attorneys at Law</a:t>
            </a:r>
          </a:p>
          <a:p>
            <a:pPr marL="457200" indent="-347472"/>
            <a:r>
              <a:rPr lang="en-US" sz="7400" b="1" dirty="0" smtClean="0"/>
              <a:t>021 </a:t>
            </a:r>
            <a:r>
              <a:rPr lang="en-US" sz="7400" b="1" dirty="0"/>
              <a:t>4257069</a:t>
            </a:r>
          </a:p>
          <a:p>
            <a:pPr marL="457200" indent="-347472"/>
            <a:r>
              <a:rPr lang="en-US" sz="7400" b="1" dirty="0"/>
              <a:t>08277 999 37</a:t>
            </a:r>
          </a:p>
          <a:p>
            <a:pPr marL="457200" indent="-347472"/>
            <a:endParaRPr lang="en-US" sz="7400" b="1" dirty="0"/>
          </a:p>
          <a:p>
            <a:pPr marL="457200" indent="-347472"/>
            <a:r>
              <a:rPr lang="en-US" sz="7400" b="1" dirty="0"/>
              <a:t>marlon@marlonshevelew.co.za</a:t>
            </a:r>
          </a:p>
          <a:p>
            <a:pPr marL="109728"/>
            <a:r>
              <a:rPr lang="en-US" sz="7400" b="1" dirty="0"/>
              <a:t>www.marlonshevelew.co.za</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Terms of the Mandate to be Decided by the Owner Based on Requirements</a:t>
            </a:r>
            <a:endParaRPr lang="en-US" b="1" dirty="0"/>
          </a:p>
        </p:txBody>
      </p:sp>
      <p:sp>
        <p:nvSpPr>
          <p:cNvPr id="3" name="Content Placeholder 2"/>
          <p:cNvSpPr>
            <a:spLocks noGrp="1"/>
          </p:cNvSpPr>
          <p:nvPr>
            <p:ph idx="1"/>
          </p:nvPr>
        </p:nvSpPr>
        <p:spPr>
          <a:xfrm>
            <a:off x="152400" y="1371600"/>
            <a:ext cx="8991600" cy="5486400"/>
          </a:xfrm>
        </p:spPr>
        <p:txBody>
          <a:bodyPr>
            <a:normAutofit fontScale="92500" lnSpcReduction="20000"/>
          </a:bodyPr>
          <a:lstStyle/>
          <a:p>
            <a:r>
              <a:rPr lang="en-US" dirty="0" smtClean="0"/>
              <a:t>Agents offer a range of services</a:t>
            </a:r>
          </a:p>
          <a:p>
            <a:endParaRPr lang="en-US" dirty="0" smtClean="0"/>
          </a:p>
          <a:p>
            <a:r>
              <a:rPr lang="en-US" dirty="0" smtClean="0"/>
              <a:t>Entirely up to the owner to decide which services he wants</a:t>
            </a:r>
          </a:p>
          <a:p>
            <a:endParaRPr lang="en-US" dirty="0" smtClean="0"/>
          </a:p>
          <a:p>
            <a:r>
              <a:rPr lang="en-US" dirty="0" smtClean="0"/>
              <a:t>The owner can choose to leave everything to the agent or have the agent only take on specific tasks (</a:t>
            </a:r>
            <a:r>
              <a:rPr lang="en-US" dirty="0" err="1" smtClean="0"/>
              <a:t>eg</a:t>
            </a:r>
            <a:r>
              <a:rPr lang="en-US" dirty="0" smtClean="0"/>
              <a:t>. collection of rental and issues of arrears).</a:t>
            </a:r>
          </a:p>
          <a:p>
            <a:endParaRPr lang="en-US" dirty="0" smtClean="0"/>
          </a:p>
          <a:p>
            <a:r>
              <a:rPr lang="en-US" dirty="0" smtClean="0"/>
              <a:t>The owner will need to decide whether the tenants will share some duties, like cleaning or gardening or whether the agent should arrange this through a contractor.</a:t>
            </a:r>
          </a:p>
          <a:p>
            <a:endParaRPr lang="en-US" sz="3600"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r>
              <a:rPr lang="en-US" b="1" dirty="0" smtClean="0"/>
              <a:t>Terms of the Mandate to be Decided by the Owner Based on Requirements(</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46304" y="1371600"/>
            <a:ext cx="8991600" cy="5715000"/>
          </a:xfrm>
        </p:spPr>
        <p:txBody>
          <a:bodyPr>
            <a:normAutofit/>
          </a:bodyPr>
          <a:lstStyle/>
          <a:p>
            <a:r>
              <a:rPr lang="en-US" sz="2800" b="1" dirty="0" smtClean="0"/>
              <a:t>The OWNER must thus decide </a:t>
            </a:r>
            <a:r>
              <a:rPr lang="en-US" sz="2800" dirty="0" smtClean="0"/>
              <a:t>which:</a:t>
            </a:r>
          </a:p>
          <a:p>
            <a:pPr lvl="1"/>
            <a:r>
              <a:rPr lang="en-US" dirty="0" smtClean="0"/>
              <a:t>duties or responsibilities they can handle themselves (or want the tenant to handle) and thus retain; and </a:t>
            </a:r>
          </a:p>
          <a:p>
            <a:pPr lvl="1"/>
            <a:endParaRPr lang="en-US" dirty="0" smtClean="0"/>
          </a:p>
          <a:p>
            <a:pPr lvl="1"/>
            <a:r>
              <a:rPr lang="en-US" dirty="0" smtClean="0"/>
              <a:t>duties or responsibilities can usefully be delegated to the  agent and thus delegate such duties and responsibilities in the mandate.</a:t>
            </a:r>
          </a:p>
          <a:p>
            <a:pPr marL="457200" lvl="1" indent="0">
              <a:buNone/>
            </a:pPr>
            <a:endParaRPr lang="en-US" dirty="0" smtClean="0"/>
          </a:p>
          <a:p>
            <a:r>
              <a:rPr lang="en-US" sz="2800" dirty="0" smtClean="0"/>
              <a:t>The mandate must be drafted according to the owner’s requirements</a:t>
            </a:r>
            <a:r>
              <a:rPr lang="en-US" sz="2400" dirty="0" smtClean="0"/>
              <a:t>.</a:t>
            </a:r>
          </a:p>
          <a:p>
            <a:endParaRPr lang="en-US" dirty="0" smtClean="0"/>
          </a:p>
          <a:p>
            <a:endParaRPr lang="en-US" dirty="0"/>
          </a:p>
        </p:txBody>
      </p:sp>
    </p:spTree>
    <p:extLst>
      <p:ext uri="{BB962C8B-B14F-4D97-AF65-F5344CB8AC3E}">
        <p14:creationId xmlns:p14="http://schemas.microsoft.com/office/powerpoint/2010/main" val="1061897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Two General Types of Mandates</a:t>
            </a:r>
            <a:endParaRPr lang="en-US" b="1" dirty="0"/>
          </a:p>
        </p:txBody>
      </p:sp>
      <p:sp>
        <p:nvSpPr>
          <p:cNvPr id="3" name="Content Placeholder 2"/>
          <p:cNvSpPr>
            <a:spLocks noGrp="1"/>
          </p:cNvSpPr>
          <p:nvPr>
            <p:ph idx="1"/>
          </p:nvPr>
        </p:nvSpPr>
        <p:spPr>
          <a:xfrm>
            <a:off x="152400" y="1011936"/>
            <a:ext cx="8991600" cy="5867400"/>
          </a:xfrm>
        </p:spPr>
        <p:txBody>
          <a:bodyPr>
            <a:normAutofit fontScale="92500" lnSpcReduction="10000"/>
          </a:bodyPr>
          <a:lstStyle/>
          <a:p>
            <a:r>
              <a:rPr lang="en-US" sz="3600" b="1" dirty="0" smtClean="0"/>
              <a:t>Marketing Only: </a:t>
            </a:r>
          </a:p>
          <a:p>
            <a:pPr marL="0" indent="0">
              <a:buNone/>
            </a:pPr>
            <a:r>
              <a:rPr lang="en-US" sz="3600" dirty="0"/>
              <a:t>-</a:t>
            </a:r>
            <a:r>
              <a:rPr lang="en-US" sz="3600" b="1" dirty="0" smtClean="0"/>
              <a:t>The agent is only responsible </a:t>
            </a:r>
            <a:r>
              <a:rPr lang="en-US" sz="3600" dirty="0" smtClean="0"/>
              <a:t>for </a:t>
            </a:r>
            <a:r>
              <a:rPr lang="en-US" sz="3600" b="1" dirty="0" smtClean="0"/>
              <a:t>finding a tenant</a:t>
            </a:r>
            <a:r>
              <a:rPr lang="en-US" sz="3600" dirty="0" smtClean="0"/>
              <a:t>, nothing further, and is </a:t>
            </a:r>
            <a:r>
              <a:rPr lang="en-US" sz="3600" b="1" dirty="0" smtClean="0"/>
              <a:t>not responsible </a:t>
            </a:r>
            <a:r>
              <a:rPr lang="en-US" sz="3600" dirty="0" smtClean="0"/>
              <a:t>for the ongoing management of the property.</a:t>
            </a:r>
          </a:p>
          <a:p>
            <a:endParaRPr lang="en-US" sz="3600" dirty="0" smtClean="0"/>
          </a:p>
          <a:p>
            <a:r>
              <a:rPr lang="en-US" sz="3600" b="1" dirty="0" smtClean="0"/>
              <a:t>Management: </a:t>
            </a:r>
          </a:p>
          <a:p>
            <a:pPr marL="0" indent="0">
              <a:buNone/>
            </a:pPr>
            <a:r>
              <a:rPr lang="en-US" sz="3600" dirty="0"/>
              <a:t>-</a:t>
            </a:r>
            <a:r>
              <a:rPr lang="en-US" sz="3600" b="1" dirty="0" smtClean="0"/>
              <a:t>The agent will take care of virtually everything</a:t>
            </a:r>
            <a:r>
              <a:rPr lang="en-US" sz="3600" dirty="0" smtClean="0"/>
              <a:t> (apart from what the owner excludes). </a:t>
            </a:r>
          </a:p>
          <a:p>
            <a:pPr marL="0" indent="0">
              <a:buNone/>
            </a:pPr>
            <a:endParaRPr lang="en-US" sz="3600" dirty="0" smtClean="0"/>
          </a:p>
          <a:p>
            <a:pPr marL="0" indent="0">
              <a:buNone/>
            </a:pPr>
            <a:r>
              <a:rPr lang="en-US" sz="3600" dirty="0" smtClean="0"/>
              <a:t>Remuneration is usually higher than in the case where the Rental agent only markets the property.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Typical Terms of Mandates Generally</a:t>
            </a:r>
            <a:endParaRPr lang="en-US" b="1" dirty="0"/>
          </a:p>
        </p:txBody>
      </p:sp>
      <p:sp>
        <p:nvSpPr>
          <p:cNvPr id="3" name="Content Placeholder 2"/>
          <p:cNvSpPr>
            <a:spLocks noGrp="1"/>
          </p:cNvSpPr>
          <p:nvPr>
            <p:ph idx="1"/>
          </p:nvPr>
        </p:nvSpPr>
        <p:spPr>
          <a:xfrm>
            <a:off x="152400" y="990600"/>
            <a:ext cx="8991600" cy="5867400"/>
          </a:xfrm>
        </p:spPr>
        <p:txBody>
          <a:bodyPr>
            <a:normAutofit fontScale="62500" lnSpcReduction="20000"/>
          </a:bodyPr>
          <a:lstStyle/>
          <a:p>
            <a:r>
              <a:rPr lang="en-US" b="1" dirty="0" smtClean="0"/>
              <a:t>Marketing the property:</a:t>
            </a:r>
          </a:p>
          <a:p>
            <a:pPr marL="0" indent="0">
              <a:buNone/>
            </a:pPr>
            <a:r>
              <a:rPr lang="en-US" dirty="0" smtClean="0"/>
              <a:t>-The agent will </a:t>
            </a:r>
            <a:r>
              <a:rPr lang="en-US" b="1" dirty="0" smtClean="0"/>
              <a:t>analyse the local market</a:t>
            </a:r>
            <a:r>
              <a:rPr lang="en-US" dirty="0" smtClean="0"/>
              <a:t>, noting trends and ensuring that  rents are competitive. </a:t>
            </a:r>
          </a:p>
          <a:p>
            <a:endParaRPr lang="en-US" dirty="0" smtClean="0"/>
          </a:p>
          <a:p>
            <a:pPr marL="0" indent="0" algn="just">
              <a:buNone/>
            </a:pPr>
            <a:r>
              <a:rPr lang="en-US" dirty="0" smtClean="0"/>
              <a:t>-The agent will </a:t>
            </a:r>
            <a:r>
              <a:rPr lang="en-US" b="1" dirty="0" smtClean="0"/>
              <a:t>advertise t</a:t>
            </a:r>
            <a:r>
              <a:rPr lang="en-US" dirty="0" smtClean="0"/>
              <a:t>he leasing agency and the specific property to prospective tenants.</a:t>
            </a:r>
          </a:p>
          <a:p>
            <a:endParaRPr lang="en-US" dirty="0" smtClean="0"/>
          </a:p>
          <a:p>
            <a:r>
              <a:rPr lang="en-US" b="1" dirty="0" smtClean="0"/>
              <a:t>Screening tenants: </a:t>
            </a:r>
          </a:p>
          <a:p>
            <a:pPr marL="0" indent="0">
              <a:buNone/>
            </a:pPr>
            <a:r>
              <a:rPr lang="en-US" dirty="0" smtClean="0"/>
              <a:t>-The agent </a:t>
            </a:r>
            <a:r>
              <a:rPr lang="en-US" b="1" dirty="0" smtClean="0"/>
              <a:t>interviews</a:t>
            </a:r>
            <a:r>
              <a:rPr lang="en-US" dirty="0" smtClean="0"/>
              <a:t> prospective tenants to determine their needs and pre-qualifies them to ensure that they will be good tenants.</a:t>
            </a:r>
          </a:p>
          <a:p>
            <a:endParaRPr lang="en-US" dirty="0" smtClean="0"/>
          </a:p>
          <a:p>
            <a:pPr marL="0" indent="0">
              <a:buNone/>
            </a:pPr>
            <a:r>
              <a:rPr lang="en-US" dirty="0" smtClean="0"/>
              <a:t>-Related to that, the agent may perform </a:t>
            </a:r>
            <a:r>
              <a:rPr lang="en-US" b="1" dirty="0" smtClean="0"/>
              <a:t>background checks </a:t>
            </a:r>
            <a:r>
              <a:rPr lang="en-US" dirty="0" smtClean="0"/>
              <a:t>and obtain credit reports.</a:t>
            </a:r>
          </a:p>
          <a:p>
            <a:endParaRPr lang="en-US" dirty="0" smtClean="0"/>
          </a:p>
          <a:p>
            <a:r>
              <a:rPr lang="en-US" b="1" dirty="0" smtClean="0"/>
              <a:t>Showing the property to prospective tenants:</a:t>
            </a:r>
          </a:p>
          <a:p>
            <a:pPr marL="0" indent="0">
              <a:buNone/>
            </a:pPr>
            <a:r>
              <a:rPr lang="en-US" dirty="0" smtClean="0"/>
              <a:t>- The agent will need to be fully </a:t>
            </a:r>
            <a:r>
              <a:rPr lang="en-US" b="1" dirty="0" smtClean="0"/>
              <a:t>knowledgeable</a:t>
            </a:r>
            <a:r>
              <a:rPr lang="en-US" dirty="0" smtClean="0"/>
              <a:t> on all aspects of the property, from    physical dimensions to amenities and nearby services. If applicable, the agent may supply specifics on the community or commercial facility and note any local regulations the tenant would need to know.</a:t>
            </a:r>
            <a:endParaRPr lang="en-US" dirty="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Typical Terms of Mandates Generally (</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52400" y="990600"/>
            <a:ext cx="8991600" cy="5867400"/>
          </a:xfrm>
        </p:spPr>
        <p:txBody>
          <a:bodyPr>
            <a:normAutofit fontScale="85000" lnSpcReduction="20000"/>
          </a:bodyPr>
          <a:lstStyle/>
          <a:p>
            <a:r>
              <a:rPr lang="en-US" b="1" dirty="0" smtClean="0"/>
              <a:t>Documentation:</a:t>
            </a:r>
            <a:r>
              <a:rPr lang="en-US" dirty="0" smtClean="0"/>
              <a:t> </a:t>
            </a:r>
          </a:p>
          <a:p>
            <a:pPr marL="0" indent="0">
              <a:buNone/>
            </a:pPr>
            <a:r>
              <a:rPr lang="en-US" dirty="0" smtClean="0"/>
              <a:t>-The agent </a:t>
            </a:r>
            <a:r>
              <a:rPr lang="en-US" b="1" dirty="0" smtClean="0"/>
              <a:t>supplies lease forms </a:t>
            </a:r>
            <a:r>
              <a:rPr lang="en-US" dirty="0" smtClean="0"/>
              <a:t>and completes them, explaining all terms of the lease. He collects the security deposit and first month's rent. </a:t>
            </a:r>
          </a:p>
          <a:p>
            <a:endParaRPr lang="en-US" dirty="0" smtClean="0"/>
          </a:p>
          <a:p>
            <a:pPr marL="0" indent="0">
              <a:buNone/>
            </a:pPr>
            <a:r>
              <a:rPr lang="en-US" dirty="0" smtClean="0"/>
              <a:t>-The agent then </a:t>
            </a:r>
            <a:r>
              <a:rPr lang="en-US" b="1" dirty="0" smtClean="0"/>
              <a:t>follows through</a:t>
            </a:r>
            <a:r>
              <a:rPr lang="en-US" dirty="0" smtClean="0"/>
              <a:t>, answering any questions the tenant may have prior to moving in.</a:t>
            </a:r>
          </a:p>
          <a:p>
            <a:endParaRPr lang="en-US" dirty="0" smtClean="0"/>
          </a:p>
          <a:p>
            <a:r>
              <a:rPr lang="en-US" b="1" dirty="0" smtClean="0"/>
              <a:t>Inspections and/or Management: </a:t>
            </a:r>
          </a:p>
          <a:p>
            <a:pPr marL="0" indent="0">
              <a:buNone/>
            </a:pPr>
            <a:r>
              <a:rPr lang="en-US" dirty="0" smtClean="0"/>
              <a:t>-The agent </a:t>
            </a:r>
            <a:r>
              <a:rPr lang="en-US" b="1" dirty="0" smtClean="0"/>
              <a:t>inspects the property </a:t>
            </a:r>
            <a:r>
              <a:rPr lang="en-US" dirty="0" smtClean="0"/>
              <a:t>prior to leasing and at the conclusion of the lease and notes it. </a:t>
            </a:r>
          </a:p>
          <a:p>
            <a:pPr marL="0" indent="0">
              <a:buNone/>
            </a:pPr>
            <a:endParaRPr lang="en-US" dirty="0" smtClean="0"/>
          </a:p>
          <a:p>
            <a:pPr marL="0" indent="0">
              <a:buNone/>
            </a:pPr>
            <a:r>
              <a:rPr lang="en-US" dirty="0" smtClean="0"/>
              <a:t>-Some agents may also </a:t>
            </a:r>
            <a:r>
              <a:rPr lang="en-US" b="1" dirty="0" smtClean="0"/>
              <a:t>manage </a:t>
            </a:r>
            <a:r>
              <a:rPr lang="en-US" dirty="0" smtClean="0"/>
              <a:t>the property, collecting monthly rents and arranging for maintenance as necessary.</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999676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Additional Terms in Management Mandate</a:t>
            </a:r>
            <a:endParaRPr lang="en-US" b="1" dirty="0"/>
          </a:p>
        </p:txBody>
      </p:sp>
      <p:sp>
        <p:nvSpPr>
          <p:cNvPr id="3" name="Content Placeholder 2"/>
          <p:cNvSpPr>
            <a:spLocks noGrp="1"/>
          </p:cNvSpPr>
          <p:nvPr>
            <p:ph idx="1"/>
          </p:nvPr>
        </p:nvSpPr>
        <p:spPr>
          <a:xfrm>
            <a:off x="152400" y="1143000"/>
            <a:ext cx="8991600" cy="5715000"/>
          </a:xfrm>
        </p:spPr>
        <p:txBody>
          <a:bodyPr>
            <a:normAutofit/>
          </a:bodyPr>
          <a:lstStyle/>
          <a:p>
            <a:r>
              <a:rPr lang="en-US" b="1" dirty="0" smtClean="0"/>
              <a:t>Collection of monthly rental </a:t>
            </a:r>
            <a:r>
              <a:rPr lang="en-US" dirty="0" smtClean="0"/>
              <a:t>by the agent</a:t>
            </a:r>
          </a:p>
          <a:p>
            <a:r>
              <a:rPr lang="en-US" b="1" dirty="0" smtClean="0"/>
              <a:t>Administrative duties </a:t>
            </a:r>
            <a:r>
              <a:rPr lang="en-US" dirty="0" smtClean="0"/>
              <a:t>like inspecting the property on a regular basis and arranging for repairs and maintenance up to an agreed amount</a:t>
            </a:r>
          </a:p>
          <a:p>
            <a:r>
              <a:rPr lang="en-US" dirty="0" smtClean="0"/>
              <a:t>Bringing </a:t>
            </a:r>
            <a:r>
              <a:rPr lang="en-US" b="1" dirty="0" smtClean="0"/>
              <a:t>complaints</a:t>
            </a:r>
            <a:r>
              <a:rPr lang="en-US" dirty="0" smtClean="0"/>
              <a:t> from neighbours to the tenant's and owner’s attention and ensuring that they are addressed</a:t>
            </a:r>
          </a:p>
          <a:p>
            <a:r>
              <a:rPr lang="en-US" b="1" dirty="0" smtClean="0"/>
              <a:t>Supervision</a:t>
            </a:r>
            <a:r>
              <a:rPr lang="en-US" dirty="0" smtClean="0"/>
              <a:t> of maintenance at the property</a:t>
            </a:r>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Typical Duties of an Agent Operating under a Management Mandate</a:t>
            </a:r>
            <a:endParaRPr lang="en-US" b="1" dirty="0"/>
          </a:p>
        </p:txBody>
      </p:sp>
      <p:sp>
        <p:nvSpPr>
          <p:cNvPr id="3" name="Content Placeholder 2"/>
          <p:cNvSpPr>
            <a:spLocks noGrp="1"/>
          </p:cNvSpPr>
          <p:nvPr>
            <p:ph idx="1"/>
          </p:nvPr>
        </p:nvSpPr>
        <p:spPr>
          <a:xfrm>
            <a:off x="152400" y="1295400"/>
            <a:ext cx="8991600" cy="5562600"/>
          </a:xfrm>
        </p:spPr>
        <p:txBody>
          <a:bodyPr>
            <a:normAutofit/>
          </a:bodyPr>
          <a:lstStyle/>
          <a:p>
            <a:r>
              <a:rPr lang="en-US" b="1" dirty="0" smtClean="0"/>
              <a:t>Accounting:</a:t>
            </a:r>
          </a:p>
          <a:p>
            <a:pPr lvl="1"/>
            <a:r>
              <a:rPr lang="en-US" b="1" dirty="0" smtClean="0"/>
              <a:t>Keeping proper books </a:t>
            </a:r>
            <a:r>
              <a:rPr lang="en-US" dirty="0" smtClean="0"/>
              <a:t>in terms of normal accounting principles.</a:t>
            </a:r>
          </a:p>
          <a:p>
            <a:pPr lvl="1"/>
            <a:r>
              <a:rPr lang="en-US" b="1" dirty="0" smtClean="0"/>
              <a:t>Submitting monthly schedules of income and expenditure </a:t>
            </a:r>
            <a:r>
              <a:rPr lang="en-US" dirty="0" smtClean="0"/>
              <a:t>to the owner and providing proof of all income received.</a:t>
            </a:r>
          </a:p>
          <a:p>
            <a:pPr lvl="1"/>
            <a:r>
              <a:rPr lang="en-US" dirty="0" smtClean="0"/>
              <a:t>Providing the tenant with a </a:t>
            </a:r>
            <a:r>
              <a:rPr lang="en-US" b="1" dirty="0" smtClean="0"/>
              <a:t>receipt </a:t>
            </a:r>
            <a:r>
              <a:rPr lang="en-US" dirty="0" smtClean="0"/>
              <a:t>for rental and deposits received.</a:t>
            </a:r>
          </a:p>
          <a:p>
            <a:pPr lvl="1"/>
            <a:endParaRPr lang="en-US" dirty="0" smtClean="0"/>
          </a:p>
          <a:p>
            <a:pPr lvl="1"/>
            <a:endParaRPr lang="en-US" dirty="0" smtClean="0"/>
          </a:p>
          <a:p>
            <a:pPr lvl="1"/>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Typical Duties of an Agent Operating under a Management Mandate(</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52400" y="1143000"/>
            <a:ext cx="8991600" cy="5715000"/>
          </a:xfrm>
        </p:spPr>
        <p:txBody>
          <a:bodyPr>
            <a:normAutofit fontScale="92500"/>
          </a:bodyPr>
          <a:lstStyle/>
          <a:p>
            <a:r>
              <a:rPr lang="en-US" b="1" dirty="0" smtClean="0"/>
              <a:t>Administration:</a:t>
            </a:r>
          </a:p>
          <a:p>
            <a:pPr lvl="1"/>
            <a:r>
              <a:rPr lang="en-US" b="1" dirty="0" smtClean="0"/>
              <a:t>Collecting rental</a:t>
            </a:r>
            <a:r>
              <a:rPr lang="en-US" dirty="0" smtClean="0"/>
              <a:t>, and the accounting thereof to the owner.</a:t>
            </a:r>
          </a:p>
          <a:p>
            <a:pPr lvl="1"/>
            <a:r>
              <a:rPr lang="en-US" dirty="0" smtClean="0"/>
              <a:t>Verifying and </a:t>
            </a:r>
            <a:r>
              <a:rPr lang="en-US" b="1" dirty="0" smtClean="0"/>
              <a:t>paying all accounts </a:t>
            </a:r>
            <a:r>
              <a:rPr lang="en-US" dirty="0" smtClean="0"/>
              <a:t>due in respect of the property.</a:t>
            </a:r>
          </a:p>
          <a:p>
            <a:pPr lvl="1"/>
            <a:r>
              <a:rPr lang="en-US" dirty="0" smtClean="0"/>
              <a:t>Attending to the </a:t>
            </a:r>
            <a:r>
              <a:rPr lang="en-US" b="1" dirty="0" smtClean="0"/>
              <a:t>collection of arrear rental</a:t>
            </a:r>
            <a:r>
              <a:rPr lang="en-US" dirty="0" smtClean="0"/>
              <a:t>, and instituting legal action when so instructed by the owner.</a:t>
            </a:r>
          </a:p>
          <a:p>
            <a:pPr lvl="1"/>
            <a:r>
              <a:rPr lang="en-US" b="1" dirty="0" smtClean="0"/>
              <a:t>Preparing and dispatching notices </a:t>
            </a:r>
            <a:r>
              <a:rPr lang="en-US" dirty="0" smtClean="0"/>
              <a:t>to the tenant when requested to do so by the owner.</a:t>
            </a:r>
          </a:p>
          <a:p>
            <a:pPr lvl="1"/>
            <a:r>
              <a:rPr lang="en-US" b="1" dirty="0" smtClean="0"/>
              <a:t>Attending incoming and outgoing inspection</a:t>
            </a:r>
            <a:r>
              <a:rPr lang="en-US" dirty="0" smtClean="0"/>
              <a:t>s with the tenant.</a:t>
            </a:r>
          </a:p>
          <a:p>
            <a:pPr lvl="1"/>
            <a:r>
              <a:rPr lang="en-US" b="1" dirty="0" smtClean="0"/>
              <a:t>Negotiating</a:t>
            </a:r>
            <a:r>
              <a:rPr lang="en-US" dirty="0" smtClean="0"/>
              <a:t> on behalf of the owner with contractors for maintenance work. </a:t>
            </a:r>
          </a:p>
          <a:p>
            <a:pPr lvl="1"/>
            <a:endParaRPr lang="en-US" dirty="0" smtClean="0"/>
          </a:p>
          <a:p>
            <a:pPr lvl="1"/>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826281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r>
              <a:rPr lang="en-US" b="1" dirty="0" smtClean="0"/>
              <a:t>Typical Duties of an Agent Operating under a Management Mandate(</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52400" y="1752600"/>
            <a:ext cx="8991600" cy="5715000"/>
          </a:xfrm>
        </p:spPr>
        <p:txBody>
          <a:bodyPr>
            <a:normAutofit/>
          </a:bodyPr>
          <a:lstStyle/>
          <a:p>
            <a:r>
              <a:rPr lang="en-US" b="1" dirty="0" smtClean="0"/>
              <a:t>General:</a:t>
            </a:r>
          </a:p>
          <a:p>
            <a:pPr lvl="1"/>
            <a:r>
              <a:rPr lang="en-US" dirty="0" smtClean="0"/>
              <a:t>Conducting </a:t>
            </a:r>
            <a:r>
              <a:rPr lang="en-US" b="1" dirty="0" smtClean="0"/>
              <a:t>periodic inspections </a:t>
            </a:r>
            <a:r>
              <a:rPr lang="en-US" dirty="0" smtClean="0"/>
              <a:t>of the property, at least every 3 months</a:t>
            </a:r>
          </a:p>
          <a:p>
            <a:pPr marL="457200" lvl="1" indent="0">
              <a:buNone/>
            </a:pPr>
            <a:endParaRPr lang="en-US" dirty="0" smtClean="0"/>
          </a:p>
          <a:p>
            <a:pPr lvl="1"/>
            <a:r>
              <a:rPr lang="en-US" b="1" dirty="0" smtClean="0"/>
              <a:t>Assisting and advising </a:t>
            </a:r>
            <a:r>
              <a:rPr lang="en-US" dirty="0" smtClean="0"/>
              <a:t>the owner with regard to the enforcement of the lease and any house rules, should the agent be so instructed by the owner.</a:t>
            </a:r>
          </a:p>
          <a:p>
            <a:pPr lvl="1"/>
            <a:endParaRPr lang="en-US" dirty="0" smtClean="0"/>
          </a:p>
          <a:p>
            <a:pPr lvl="1"/>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348479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Important Aspects to Cover in the Management Agreement</a:t>
            </a:r>
            <a:endParaRPr lang="en-US" b="1" dirty="0"/>
          </a:p>
        </p:txBody>
      </p:sp>
      <p:sp>
        <p:nvSpPr>
          <p:cNvPr id="3" name="Content Placeholder 2"/>
          <p:cNvSpPr>
            <a:spLocks noGrp="1"/>
          </p:cNvSpPr>
          <p:nvPr>
            <p:ph idx="1"/>
          </p:nvPr>
        </p:nvSpPr>
        <p:spPr>
          <a:xfrm>
            <a:off x="152400" y="1143000"/>
            <a:ext cx="8991600" cy="5715000"/>
          </a:xfrm>
        </p:spPr>
        <p:txBody>
          <a:bodyPr>
            <a:normAutofit fontScale="70000" lnSpcReduction="20000"/>
          </a:bodyPr>
          <a:lstStyle/>
          <a:p>
            <a:endParaRPr lang="en-US" dirty="0" smtClean="0"/>
          </a:p>
          <a:p>
            <a:r>
              <a:rPr lang="en-US" sz="4500" dirty="0" smtClean="0"/>
              <a:t>Ensure there is a </a:t>
            </a:r>
            <a:r>
              <a:rPr lang="en-US" sz="4500" b="1" dirty="0" smtClean="0"/>
              <a:t>clear, written contract </a:t>
            </a:r>
            <a:r>
              <a:rPr lang="en-US" sz="4500" dirty="0" smtClean="0"/>
              <a:t>detailing exactly what services the agent will provide in return for his management.</a:t>
            </a:r>
          </a:p>
          <a:p>
            <a:pPr marL="0" indent="0">
              <a:buNone/>
            </a:pPr>
            <a:endParaRPr lang="en-US" sz="3300" dirty="0" smtClean="0"/>
          </a:p>
          <a:p>
            <a:pPr lvl="1"/>
            <a:r>
              <a:rPr lang="en-US" sz="3300" b="1" dirty="0" smtClean="0"/>
              <a:t>Commission fees: </a:t>
            </a:r>
            <a:r>
              <a:rPr lang="en-US" sz="3300" dirty="0" smtClean="0"/>
              <a:t>How much?</a:t>
            </a:r>
          </a:p>
          <a:p>
            <a:pPr marL="457200" lvl="1" indent="0">
              <a:buNone/>
            </a:pPr>
            <a:endParaRPr lang="en-US" sz="3300" dirty="0" smtClean="0"/>
          </a:p>
          <a:p>
            <a:pPr lvl="1"/>
            <a:r>
              <a:rPr lang="en-US" sz="3300" b="1" dirty="0" smtClean="0"/>
              <a:t>Management fees: </a:t>
            </a:r>
            <a:r>
              <a:rPr lang="en-US" sz="3300" dirty="0" smtClean="0"/>
              <a:t>Is it a set amount or a percentage of the rent?</a:t>
            </a:r>
          </a:p>
          <a:p>
            <a:pPr lvl="1"/>
            <a:endParaRPr lang="en-US" sz="3300" dirty="0" smtClean="0"/>
          </a:p>
          <a:p>
            <a:pPr lvl="1"/>
            <a:r>
              <a:rPr lang="en-US" sz="3300" b="1" dirty="0" smtClean="0"/>
              <a:t>Renewal fees: </a:t>
            </a:r>
            <a:r>
              <a:rPr lang="en-US" sz="3300" dirty="0" smtClean="0"/>
              <a:t>What charges does the owner incur when the tenant wishes to renew the lease?</a:t>
            </a:r>
          </a:p>
          <a:p>
            <a:pPr lvl="1"/>
            <a:endParaRPr lang="en-US" sz="3300" dirty="0" smtClean="0"/>
          </a:p>
          <a:p>
            <a:pPr lvl="1"/>
            <a:r>
              <a:rPr lang="en-US" sz="3300" b="1" dirty="0" smtClean="0"/>
              <a:t>Deposit details: </a:t>
            </a:r>
            <a:r>
              <a:rPr lang="en-US" sz="3300" dirty="0" smtClean="0"/>
              <a:t>Who holds the deposit? Can the agent hand over the keys to the premises before the deposit and first month’s rental is received?</a:t>
            </a:r>
          </a:p>
          <a:p>
            <a:pPr lvl="1"/>
            <a:endParaRPr lang="en-US" sz="33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INTRODUCTION</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One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Important Aspects to Cover in the Management Agreement (</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52400" y="1143000"/>
            <a:ext cx="8991600" cy="5715000"/>
          </a:xfrm>
        </p:spPr>
        <p:txBody>
          <a:bodyPr>
            <a:normAutofit fontScale="85000" lnSpcReduction="10000"/>
          </a:bodyPr>
          <a:lstStyle/>
          <a:p>
            <a:endParaRPr lang="en-US" dirty="0" smtClean="0"/>
          </a:p>
          <a:p>
            <a:pPr lvl="1"/>
            <a:r>
              <a:rPr lang="en-US" sz="3300" b="1" dirty="0" smtClean="0"/>
              <a:t>Payment of rental: </a:t>
            </a:r>
            <a:r>
              <a:rPr lang="en-US" sz="3300" dirty="0" smtClean="0"/>
              <a:t>How long after the agent receives the rental will it be paid over to the landlord?</a:t>
            </a:r>
          </a:p>
          <a:p>
            <a:pPr lvl="1"/>
            <a:endParaRPr lang="en-US" sz="3300" dirty="0" smtClean="0"/>
          </a:p>
          <a:p>
            <a:pPr lvl="1"/>
            <a:r>
              <a:rPr lang="en-US" sz="3300" b="1" dirty="0" smtClean="0"/>
              <a:t>Repairs and emergencies: </a:t>
            </a:r>
            <a:r>
              <a:rPr lang="en-US" sz="3300" dirty="0" smtClean="0"/>
              <a:t>How much can the agent spend without the owner’s consent?</a:t>
            </a:r>
          </a:p>
          <a:p>
            <a:pPr lvl="1"/>
            <a:endParaRPr lang="en-US" sz="3300" dirty="0" smtClean="0"/>
          </a:p>
          <a:p>
            <a:pPr lvl="1"/>
            <a:r>
              <a:rPr lang="en-US" sz="3300" b="1" dirty="0" smtClean="0"/>
              <a:t>Marketing of the property: </a:t>
            </a:r>
            <a:r>
              <a:rPr lang="en-US" sz="3300" dirty="0" smtClean="0"/>
              <a:t>Will it be done via newspaper, internet, signs in front of property, etc.?</a:t>
            </a:r>
          </a:p>
          <a:p>
            <a:pPr lvl="1"/>
            <a:endParaRPr lang="en-US" sz="3300" dirty="0" smtClean="0"/>
          </a:p>
          <a:p>
            <a:pPr lvl="1"/>
            <a:r>
              <a:rPr lang="en-US" sz="3300" b="1" dirty="0" smtClean="0"/>
              <a:t>Rent arrears: </a:t>
            </a:r>
            <a:r>
              <a:rPr lang="en-US" sz="3300" dirty="0" smtClean="0"/>
              <a:t>What steps will the agent take to ensure arrear rentals are paid?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22342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Make the Tenant Aware of the Type of Mandate</a:t>
            </a:r>
            <a:endParaRPr lang="en-US" b="1" dirty="0"/>
          </a:p>
        </p:txBody>
      </p:sp>
      <p:sp>
        <p:nvSpPr>
          <p:cNvPr id="3" name="Content Placeholder 2"/>
          <p:cNvSpPr>
            <a:spLocks noGrp="1"/>
          </p:cNvSpPr>
          <p:nvPr>
            <p:ph idx="1"/>
          </p:nvPr>
        </p:nvSpPr>
        <p:spPr>
          <a:xfrm>
            <a:off x="152400" y="1143000"/>
            <a:ext cx="8991600" cy="5715000"/>
          </a:xfrm>
        </p:spPr>
        <p:txBody>
          <a:bodyPr>
            <a:normAutofit/>
          </a:bodyPr>
          <a:lstStyle/>
          <a:p>
            <a:r>
              <a:rPr lang="en-US" b="1" dirty="0" smtClean="0"/>
              <a:t>Problem: </a:t>
            </a:r>
            <a:r>
              <a:rPr lang="en-US" dirty="0" smtClean="0"/>
              <a:t>Tenants often go to the wrong person with their problems. </a:t>
            </a:r>
            <a:r>
              <a:rPr lang="en-US" dirty="0" err="1" smtClean="0"/>
              <a:t>Eg</a:t>
            </a:r>
            <a:r>
              <a:rPr lang="en-US" dirty="0" smtClean="0"/>
              <a:t> - To the owner directly when there is a management lease</a:t>
            </a:r>
          </a:p>
          <a:p>
            <a:pPr marL="0" indent="0">
              <a:buNone/>
            </a:pPr>
            <a:endParaRPr lang="en-US" dirty="0" smtClean="0"/>
          </a:p>
          <a:p>
            <a:r>
              <a:rPr lang="en-US" b="1" dirty="0" smtClean="0"/>
              <a:t>Solution: </a:t>
            </a:r>
            <a:r>
              <a:rPr lang="en-US" dirty="0" smtClean="0"/>
              <a:t>Send the tenant a letter explaining the allocation of functions between the agent and the owner. Up date this letter in the event of any changes.</a:t>
            </a:r>
          </a:p>
          <a:p>
            <a:pPr lvl="1"/>
            <a:endParaRPr lang="en-US" dirty="0" smtClean="0"/>
          </a:p>
          <a:p>
            <a:pPr lvl="1"/>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DUTIES OF THE RENTAL AGENT UNDER THE CODE OF CONDUCT</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Four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General Duties</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b="1" dirty="0" smtClean="0"/>
              <a:t>A Rental agent must</a:t>
            </a:r>
            <a:r>
              <a:rPr lang="en-US" dirty="0" smtClean="0"/>
              <a:t>:</a:t>
            </a:r>
          </a:p>
          <a:p>
            <a:pPr lvl="1"/>
            <a:r>
              <a:rPr lang="en-US" b="1" dirty="0" smtClean="0"/>
              <a:t>Not do or omit to do </a:t>
            </a:r>
            <a:r>
              <a:rPr lang="en-US" dirty="0" smtClean="0"/>
              <a:t>any act which is or may be contrary  to the </a:t>
            </a:r>
            <a:r>
              <a:rPr lang="en-US" b="1" dirty="0" smtClean="0"/>
              <a:t>integrity</a:t>
            </a:r>
            <a:r>
              <a:rPr lang="en-US" dirty="0" smtClean="0"/>
              <a:t> of Estate agents.</a:t>
            </a:r>
          </a:p>
          <a:p>
            <a:pPr marL="457200" lvl="1" indent="0">
              <a:buNone/>
            </a:pPr>
            <a:endParaRPr lang="en-US" dirty="0" smtClean="0"/>
          </a:p>
          <a:p>
            <a:pPr lvl="1"/>
            <a:r>
              <a:rPr lang="en-US" b="1" dirty="0" smtClean="0"/>
              <a:t>Protect the interest of the client </a:t>
            </a:r>
            <a:r>
              <a:rPr lang="en-US" dirty="0" smtClean="0"/>
              <a:t>(the owner) at all times to the best of his ability, with due regard to the interest  of all other parties concerned.</a:t>
            </a:r>
          </a:p>
          <a:p>
            <a:pPr marL="457200" lvl="1" indent="0">
              <a:buNone/>
            </a:pPr>
            <a:endParaRPr lang="en-US" dirty="0" smtClean="0"/>
          </a:p>
          <a:p>
            <a:pPr lvl="1"/>
            <a:r>
              <a:rPr lang="en-US" b="1" dirty="0" smtClean="0"/>
              <a:t>Not willfully or negligently fail to perform </a:t>
            </a:r>
            <a:r>
              <a:rPr lang="en-US" dirty="0" smtClean="0"/>
              <a:t>any work or duties with  such degree of care and skill as might reasonably be expected of an Estate agent.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Disclosure</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b="1" dirty="0" smtClean="0"/>
              <a:t>The Rental agent must</a:t>
            </a:r>
            <a:r>
              <a:rPr lang="en-US" dirty="0" smtClean="0"/>
              <a:t>:</a:t>
            </a:r>
          </a:p>
          <a:p>
            <a:pPr lvl="1"/>
            <a:r>
              <a:rPr lang="en-US" dirty="0" smtClean="0"/>
              <a:t>Convey to a prospective Tenant </a:t>
            </a:r>
            <a:r>
              <a:rPr lang="en-US" b="1" dirty="0" smtClean="0"/>
              <a:t>all facts </a:t>
            </a:r>
            <a:r>
              <a:rPr lang="en-US" dirty="0" smtClean="0"/>
              <a:t>concerning the property as are, or should reasonably in the  circumstances be ,within his personal knowledge and which  are or could be material to the prospective tenant</a:t>
            </a:r>
          </a:p>
          <a:p>
            <a:pPr marL="457200" lvl="1" indent="0">
              <a:buNone/>
            </a:pPr>
            <a:endParaRPr lang="en-US" dirty="0" smtClean="0"/>
          </a:p>
          <a:p>
            <a:pPr lvl="1"/>
            <a:r>
              <a:rPr lang="en-US" b="1" dirty="0" smtClean="0"/>
              <a:t>Avoid conflicts of interest </a:t>
            </a:r>
            <a:r>
              <a:rPr lang="en-US" dirty="0" smtClean="0"/>
              <a:t>between mandates and disclose any potential conflict of interest to the tenant</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Representations</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b="1" dirty="0" smtClean="0"/>
              <a:t>The Rental agent must not</a:t>
            </a:r>
            <a:r>
              <a:rPr lang="en-US" dirty="0" smtClean="0"/>
              <a:t>:</a:t>
            </a:r>
          </a:p>
          <a:p>
            <a:pPr lvl="1"/>
            <a:r>
              <a:rPr lang="en-US" b="1" dirty="0" smtClean="0"/>
              <a:t>Claim to be an expert </a:t>
            </a:r>
            <a:r>
              <a:rPr lang="en-US" dirty="0" smtClean="0"/>
              <a:t>or to have specialised knowledge in respect of any Rental agency service if, in fact, he is not such an expert or does not have such special knowledge.</a:t>
            </a:r>
          </a:p>
          <a:p>
            <a:pPr marL="457200" lvl="1" indent="0">
              <a:buNone/>
            </a:pPr>
            <a:endParaRPr lang="en-US" dirty="0" smtClean="0"/>
          </a:p>
          <a:p>
            <a:pPr lvl="1"/>
            <a:r>
              <a:rPr lang="en-US" b="1" dirty="0" smtClean="0"/>
              <a:t>Willfully or negligently make false statements </a:t>
            </a:r>
            <a:r>
              <a:rPr lang="en-US" dirty="0" smtClean="0"/>
              <a:t>as to any fact or make any harmful or misleading statements or use such marketing techniques.</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smtClean="0"/>
              <a:t>DUTIES OF THE RENTAL AGENT UNDER THE CONSUMER PROTECTION ACT</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Five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The Requirement of Quality Service</a:t>
            </a:r>
            <a:endParaRPr lang="en-US" b="1" dirty="0"/>
          </a:p>
        </p:txBody>
      </p:sp>
      <p:sp>
        <p:nvSpPr>
          <p:cNvPr id="3" name="Content Placeholder 2"/>
          <p:cNvSpPr>
            <a:spLocks noGrp="1"/>
          </p:cNvSpPr>
          <p:nvPr>
            <p:ph idx="1"/>
          </p:nvPr>
        </p:nvSpPr>
        <p:spPr>
          <a:xfrm>
            <a:off x="152400" y="990600"/>
            <a:ext cx="8991600" cy="5867400"/>
          </a:xfrm>
        </p:spPr>
        <p:txBody>
          <a:bodyPr>
            <a:normAutofit fontScale="92500" lnSpcReduction="10000"/>
          </a:bodyPr>
          <a:lstStyle/>
          <a:p>
            <a:r>
              <a:rPr lang="en-US" b="1" dirty="0" smtClean="0"/>
              <a:t>Section 54 </a:t>
            </a:r>
            <a:r>
              <a:rPr lang="en-US" dirty="0" smtClean="0"/>
              <a:t>of the Consumer Protection Act provides the owner with the right to:</a:t>
            </a:r>
          </a:p>
          <a:p>
            <a:pPr marL="0" indent="0">
              <a:buNone/>
            </a:pPr>
            <a:endParaRPr lang="en-US" dirty="0" smtClean="0"/>
          </a:p>
          <a:p>
            <a:pPr lvl="1"/>
            <a:r>
              <a:rPr lang="en-US" b="1" dirty="0" smtClean="0"/>
              <a:t>The timely performance and completion of services</a:t>
            </a:r>
            <a:r>
              <a:rPr lang="en-US" dirty="0" smtClean="0"/>
              <a:t>, and </a:t>
            </a:r>
            <a:r>
              <a:rPr lang="en-US" b="1" dirty="0" smtClean="0"/>
              <a:t>timely notice of any unavoidable delay in the performance of the services </a:t>
            </a:r>
            <a:r>
              <a:rPr lang="en-US" dirty="0" smtClean="0"/>
              <a:t>by the agent</a:t>
            </a:r>
          </a:p>
          <a:p>
            <a:pPr lvl="1"/>
            <a:endParaRPr lang="en-US" dirty="0" smtClean="0"/>
          </a:p>
          <a:p>
            <a:pPr lvl="1"/>
            <a:r>
              <a:rPr lang="en-US" dirty="0" smtClean="0"/>
              <a:t>The performance of the services in a manner and quality that </a:t>
            </a:r>
            <a:r>
              <a:rPr lang="en-US" b="1" dirty="0" smtClean="0"/>
              <a:t>persons are generally entitled to expect from the agent</a:t>
            </a:r>
          </a:p>
          <a:p>
            <a:pPr marL="457200" lvl="1" indent="0">
              <a:buNone/>
            </a:pPr>
            <a:endParaRPr lang="en-US" b="1" dirty="0" smtClean="0"/>
          </a:p>
          <a:p>
            <a:r>
              <a:rPr lang="en-US" dirty="0" smtClean="0"/>
              <a:t>Failure to comply with the Code of Conduct would arguably be a contravention of the above</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The Prohibition Against Deceptive, False and Misleading Representations</a:t>
            </a:r>
            <a:endParaRPr lang="en-US" b="1" dirty="0"/>
          </a:p>
        </p:txBody>
      </p:sp>
      <p:sp>
        <p:nvSpPr>
          <p:cNvPr id="3" name="Content Placeholder 2"/>
          <p:cNvSpPr>
            <a:spLocks noGrp="1"/>
          </p:cNvSpPr>
          <p:nvPr>
            <p:ph idx="1"/>
          </p:nvPr>
        </p:nvSpPr>
        <p:spPr>
          <a:xfrm>
            <a:off x="152400" y="1219200"/>
            <a:ext cx="8991600" cy="5638800"/>
          </a:xfrm>
        </p:spPr>
        <p:txBody>
          <a:bodyPr>
            <a:normAutofit fontScale="92500" lnSpcReduction="10000"/>
          </a:bodyPr>
          <a:lstStyle/>
          <a:p>
            <a:r>
              <a:rPr lang="en-US" b="1" dirty="0" smtClean="0"/>
              <a:t>A Rental agent must not</a:t>
            </a:r>
            <a:r>
              <a:rPr lang="en-US" dirty="0" smtClean="0"/>
              <a:t>:</a:t>
            </a:r>
          </a:p>
          <a:p>
            <a:pPr lvl="1"/>
            <a:r>
              <a:rPr lang="en-US" dirty="0" smtClean="0"/>
              <a:t>directly or indirectly express or imply a </a:t>
            </a:r>
            <a:r>
              <a:rPr lang="en-US" b="1" dirty="0" smtClean="0"/>
              <a:t>false, misleading or deceptive representation </a:t>
            </a:r>
            <a:r>
              <a:rPr lang="en-US" dirty="0" smtClean="0"/>
              <a:t>concerning a material fact to a consumer;</a:t>
            </a:r>
          </a:p>
          <a:p>
            <a:pPr lvl="1"/>
            <a:endParaRPr lang="en-US" dirty="0" smtClean="0"/>
          </a:p>
          <a:p>
            <a:pPr lvl="1"/>
            <a:r>
              <a:rPr lang="en-US" dirty="0" smtClean="0"/>
              <a:t>use </a:t>
            </a:r>
            <a:r>
              <a:rPr lang="en-US" b="1" dirty="0" smtClean="0"/>
              <a:t>exaggeration, innuendo or ambiguity </a:t>
            </a:r>
            <a:r>
              <a:rPr lang="en-US" dirty="0" smtClean="0"/>
              <a:t>as to a material fact, or fail to disclose a material fact if that failure amounts to a deception; or</a:t>
            </a:r>
          </a:p>
          <a:p>
            <a:pPr marL="457200" lvl="1" indent="0">
              <a:buNone/>
            </a:pPr>
            <a:endParaRPr lang="en-US" dirty="0" smtClean="0"/>
          </a:p>
          <a:p>
            <a:pPr lvl="1"/>
            <a:r>
              <a:rPr lang="en-US" b="1" dirty="0" smtClean="0"/>
              <a:t>fail to correct an apparent misapprehension </a:t>
            </a:r>
            <a:r>
              <a:rPr lang="en-US" dirty="0" smtClean="0"/>
              <a:t>on the part of a consumer, amounting to a false, misleading or deceptive representation</a:t>
            </a:r>
          </a:p>
          <a:p>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The Prohibition Against Deceptive, False and Misleading Representations(</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152400" y="1371600"/>
            <a:ext cx="8991600" cy="5486400"/>
          </a:xfrm>
        </p:spPr>
        <p:txBody>
          <a:bodyPr>
            <a:normAutofit/>
          </a:bodyPr>
          <a:lstStyle/>
          <a:p>
            <a:r>
              <a:rPr lang="en-US" b="1" dirty="0" smtClean="0"/>
              <a:t>Examples, include falsely stating the property</a:t>
            </a:r>
            <a:r>
              <a:rPr lang="en-US" dirty="0" smtClean="0"/>
              <a:t>:</a:t>
            </a:r>
          </a:p>
          <a:p>
            <a:endParaRPr lang="en-US" dirty="0" smtClean="0"/>
          </a:p>
          <a:p>
            <a:pPr lvl="1"/>
            <a:r>
              <a:rPr lang="en-US" dirty="0" smtClean="0"/>
              <a:t>has </a:t>
            </a:r>
            <a:r>
              <a:rPr lang="en-US" b="1" dirty="0" smtClean="0"/>
              <a:t>characteristics, accessories, uses, benefits, or qualities </a:t>
            </a:r>
            <a:r>
              <a:rPr lang="en-US" dirty="0" smtClean="0"/>
              <a:t>or is of a </a:t>
            </a:r>
            <a:r>
              <a:rPr lang="en-US" b="1" dirty="0" smtClean="0"/>
              <a:t>particular standard or quality</a:t>
            </a:r>
            <a:r>
              <a:rPr lang="en-US" dirty="0" smtClean="0"/>
              <a:t>;</a:t>
            </a:r>
          </a:p>
          <a:p>
            <a:pPr lvl="1"/>
            <a:endParaRPr lang="en-US" dirty="0" smtClean="0"/>
          </a:p>
          <a:p>
            <a:pPr lvl="1"/>
            <a:r>
              <a:rPr lang="en-US" b="1" dirty="0" smtClean="0"/>
              <a:t>has or is proximate </a:t>
            </a:r>
            <a:r>
              <a:rPr lang="en-US" dirty="0" smtClean="0"/>
              <a:t>to any facilities, amenities or natural features that are not available or proximate; </a:t>
            </a:r>
          </a:p>
          <a:p>
            <a:pPr lvl="1"/>
            <a:endParaRPr lang="en-US" dirty="0" smtClean="0"/>
          </a:p>
          <a:p>
            <a:pPr lvl="1"/>
            <a:r>
              <a:rPr lang="en-US" b="1" dirty="0" smtClean="0"/>
              <a:t>needs service, maintenance or repairs </a:t>
            </a:r>
            <a:r>
              <a:rPr lang="en-US" dirty="0" smtClean="0"/>
              <a:t>which are readily available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6512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Overview</a:t>
            </a:r>
            <a:endParaRPr lang="en-US" b="1" dirty="0"/>
          </a:p>
        </p:txBody>
      </p:sp>
      <p:sp>
        <p:nvSpPr>
          <p:cNvPr id="3" name="Subtitle 2"/>
          <p:cNvSpPr>
            <a:spLocks noGrp="1"/>
          </p:cNvSpPr>
          <p:nvPr>
            <p:ph idx="1"/>
          </p:nvPr>
        </p:nvSpPr>
        <p:spPr>
          <a:xfrm>
            <a:off x="457200" y="1447800"/>
            <a:ext cx="8229600" cy="4953000"/>
          </a:xfrm>
        </p:spPr>
        <p:txBody>
          <a:bodyPr>
            <a:normAutofit fontScale="85000" lnSpcReduction="10000"/>
          </a:bodyPr>
          <a:lstStyle/>
          <a:p>
            <a:r>
              <a:rPr lang="en-US" dirty="0" smtClean="0"/>
              <a:t>Real Estate profession is driven by </a:t>
            </a:r>
            <a:r>
              <a:rPr lang="en-US" b="1" dirty="0" smtClean="0"/>
              <a:t>agency</a:t>
            </a:r>
            <a:r>
              <a:rPr lang="en-US" dirty="0" smtClean="0"/>
              <a:t> </a:t>
            </a:r>
            <a:r>
              <a:rPr lang="en-US" b="1" dirty="0" smtClean="0"/>
              <a:t>relationships</a:t>
            </a:r>
          </a:p>
          <a:p>
            <a:endParaRPr lang="en-US" b="1" dirty="0" smtClean="0"/>
          </a:p>
          <a:p>
            <a:pPr lvl="1"/>
            <a:r>
              <a:rPr lang="en-US" b="1" dirty="0" smtClean="0"/>
              <a:t>Agent</a:t>
            </a:r>
            <a:r>
              <a:rPr lang="en-US" dirty="0" smtClean="0"/>
              <a:t>: Someone who has been authorised by another person to represent him in dealings with third parties.</a:t>
            </a:r>
          </a:p>
          <a:p>
            <a:pPr lvl="1"/>
            <a:endParaRPr lang="en-US" dirty="0" smtClean="0"/>
          </a:p>
          <a:p>
            <a:pPr lvl="1"/>
            <a:r>
              <a:rPr lang="en-US" b="1" dirty="0" smtClean="0"/>
              <a:t>Principal</a:t>
            </a:r>
            <a:r>
              <a:rPr lang="en-US" dirty="0" smtClean="0"/>
              <a:t>: Person represented by an agent (in this case the owner / landlord)</a:t>
            </a:r>
          </a:p>
          <a:p>
            <a:pPr lvl="1"/>
            <a:endParaRPr lang="en-US" dirty="0" smtClean="0"/>
          </a:p>
          <a:p>
            <a:pPr lvl="1"/>
            <a:r>
              <a:rPr lang="en-US" dirty="0" smtClean="0"/>
              <a:t>Each real estate agent must be registered with the Estate Agency Affairs Board</a:t>
            </a:r>
          </a:p>
          <a:p>
            <a:pPr lvl="1"/>
            <a:endParaRPr lang="en-US" dirty="0" smtClean="0"/>
          </a:p>
          <a:p>
            <a:pPr lvl="1"/>
            <a:r>
              <a:rPr lang="en-US" dirty="0" smtClean="0"/>
              <a:t>Each firm must also be registered.</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endParaRPr lang="en-US" b="1" dirty="0"/>
          </a:p>
        </p:txBody>
      </p:sp>
      <p:pic>
        <p:nvPicPr>
          <p:cNvPr id="1027" name="Picture 3"/>
          <p:cNvPicPr>
            <a:picLocks noChangeAspect="1" noChangeArrowheads="1"/>
          </p:cNvPicPr>
          <p:nvPr/>
        </p:nvPicPr>
        <p:blipFill>
          <a:blip r:embed="rId2" cstate="print"/>
          <a:srcRect/>
          <a:stretch>
            <a:fillRect/>
          </a:stretch>
        </p:blipFill>
        <p:spPr bwMode="auto">
          <a:xfrm>
            <a:off x="762000" y="0"/>
            <a:ext cx="8001000" cy="6117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Unconscionable Tactics</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b="1" dirty="0" smtClean="0"/>
              <a:t>A Rental agent must not:</a:t>
            </a:r>
          </a:p>
          <a:p>
            <a:r>
              <a:rPr lang="en-US" b="1" dirty="0" smtClean="0"/>
              <a:t>use physical force </a:t>
            </a:r>
            <a:r>
              <a:rPr lang="en-US" dirty="0" smtClean="0"/>
              <a:t>against a consumer</a:t>
            </a:r>
            <a:r>
              <a:rPr lang="en-US" b="1" dirty="0" smtClean="0"/>
              <a:t>, coercion, undue influence, pressure, duress or harassment, unfair tactics </a:t>
            </a:r>
            <a:r>
              <a:rPr lang="en-US" dirty="0" smtClean="0"/>
              <a:t>or any other similar conduct, </a:t>
            </a:r>
            <a:r>
              <a:rPr lang="en-US" b="1" dirty="0" smtClean="0"/>
              <a:t>in connection with</a:t>
            </a:r>
            <a:r>
              <a:rPr lang="en-US" dirty="0" smtClean="0"/>
              <a:t>:</a:t>
            </a:r>
          </a:p>
          <a:p>
            <a:endParaRPr lang="en-US" dirty="0" smtClean="0"/>
          </a:p>
          <a:p>
            <a:pPr lvl="1"/>
            <a:r>
              <a:rPr lang="en-US" b="1" dirty="0" smtClean="0"/>
              <a:t>demand for, or collection of, </a:t>
            </a:r>
            <a:r>
              <a:rPr lang="en-US" dirty="0" smtClean="0"/>
              <a:t>rental payment; or</a:t>
            </a:r>
          </a:p>
          <a:p>
            <a:pPr marL="457200" lvl="1" indent="0">
              <a:buNone/>
            </a:pPr>
            <a:endParaRPr lang="en-US" b="1" dirty="0" smtClean="0"/>
          </a:p>
          <a:p>
            <a:pPr lvl="1"/>
            <a:r>
              <a:rPr lang="en-US" b="1" dirty="0" smtClean="0"/>
              <a:t>the repossession </a:t>
            </a:r>
            <a:r>
              <a:rPr lang="en-US" dirty="0" smtClean="0"/>
              <a:t>of the property from the tenant.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COMMON LAW FIDUCIARY DUTIES</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Six</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Fiduciary duties</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dirty="0" smtClean="0"/>
              <a:t> </a:t>
            </a:r>
            <a:r>
              <a:rPr lang="en-US" sz="4400" b="1" dirty="0" smtClean="0"/>
              <a:t>Fiduciary</a:t>
            </a:r>
            <a:r>
              <a:rPr lang="en-US" sz="4400" dirty="0" smtClean="0"/>
              <a:t>: person who occupies a position of </a:t>
            </a:r>
            <a:r>
              <a:rPr lang="en-US" sz="4400" b="1" dirty="0" smtClean="0"/>
              <a:t>special trust </a:t>
            </a:r>
            <a:r>
              <a:rPr lang="en-US" sz="4400" dirty="0" smtClean="0"/>
              <a:t>in relation to another person. </a:t>
            </a:r>
          </a:p>
          <a:p>
            <a:pPr marL="0" indent="0">
              <a:buNone/>
            </a:pPr>
            <a:endParaRPr lang="en-US" sz="4400" dirty="0" smtClean="0"/>
          </a:p>
          <a:p>
            <a:r>
              <a:rPr lang="en-US" sz="4400" dirty="0" smtClean="0"/>
              <a:t>A Rental agent is in a </a:t>
            </a:r>
            <a:r>
              <a:rPr lang="en-US" sz="4400" b="1" dirty="0" smtClean="0"/>
              <a:t>fiduciary position </a:t>
            </a:r>
            <a:r>
              <a:rPr lang="en-US" sz="4400" dirty="0" smtClean="0"/>
              <a:t>with his or her principal</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Fiduciary duties</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dirty="0" smtClean="0"/>
              <a:t>Loyalty</a:t>
            </a:r>
          </a:p>
          <a:p>
            <a:r>
              <a:rPr lang="en-US" dirty="0" smtClean="0"/>
              <a:t>Obedience</a:t>
            </a:r>
          </a:p>
          <a:p>
            <a:r>
              <a:rPr lang="en-US" dirty="0" smtClean="0"/>
              <a:t>Disclosure</a:t>
            </a:r>
          </a:p>
          <a:p>
            <a:r>
              <a:rPr lang="en-US" dirty="0" smtClean="0"/>
              <a:t>Confidentiality</a:t>
            </a:r>
          </a:p>
          <a:p>
            <a:r>
              <a:rPr lang="en-US" dirty="0" smtClean="0"/>
              <a:t>Reasonable Care</a:t>
            </a:r>
          </a:p>
          <a:p>
            <a:r>
              <a:rPr lang="en-US" dirty="0" smtClean="0"/>
              <a:t>Accounting</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Fiduciary duties</a:t>
            </a:r>
            <a:endParaRPr lang="en-US" b="1" dirty="0"/>
          </a:p>
        </p:txBody>
      </p:sp>
      <p:sp>
        <p:nvSpPr>
          <p:cNvPr id="3" name="Content Placeholder 2"/>
          <p:cNvSpPr>
            <a:spLocks noGrp="1"/>
          </p:cNvSpPr>
          <p:nvPr>
            <p:ph idx="1"/>
          </p:nvPr>
        </p:nvSpPr>
        <p:spPr>
          <a:xfrm>
            <a:off x="152400" y="1219200"/>
            <a:ext cx="8991600" cy="5638800"/>
          </a:xfrm>
        </p:spPr>
        <p:txBody>
          <a:bodyPr>
            <a:normAutofit lnSpcReduction="10000"/>
          </a:bodyPr>
          <a:lstStyle/>
          <a:p>
            <a:r>
              <a:rPr lang="en-US" sz="4400" dirty="0" smtClean="0"/>
              <a:t>The agent must act solely for the </a:t>
            </a:r>
            <a:r>
              <a:rPr lang="en-US" sz="4400" b="1" dirty="0" smtClean="0"/>
              <a:t>benefit of the owner </a:t>
            </a:r>
            <a:r>
              <a:rPr lang="en-US" sz="4400" dirty="0" smtClean="0"/>
              <a:t>and must </a:t>
            </a:r>
            <a:r>
              <a:rPr lang="en-US" sz="4400" b="1" dirty="0" smtClean="0"/>
              <a:t>disclose any conflict of interest</a:t>
            </a:r>
            <a:r>
              <a:rPr lang="en-US" sz="4400" dirty="0" smtClean="0"/>
              <a:t> - </a:t>
            </a:r>
            <a:r>
              <a:rPr lang="en-US" sz="4400" i="1" dirty="0" err="1" smtClean="0"/>
              <a:t>Mallinson</a:t>
            </a:r>
            <a:r>
              <a:rPr lang="en-US" sz="4400" i="1" dirty="0" smtClean="0"/>
              <a:t> v Tanner 1947 4 SA 681 (T</a:t>
            </a:r>
            <a:r>
              <a:rPr lang="en-US" sz="4400" dirty="0" smtClean="0"/>
              <a:t>);</a:t>
            </a:r>
          </a:p>
          <a:p>
            <a:pPr marL="0" indent="0">
              <a:buNone/>
            </a:pPr>
            <a:endParaRPr lang="en-US" sz="4400" dirty="0" smtClean="0"/>
          </a:p>
          <a:p>
            <a:r>
              <a:rPr lang="en-US" sz="4400" dirty="0" smtClean="0"/>
              <a:t>The Rental agent </a:t>
            </a:r>
            <a:r>
              <a:rPr lang="en-US" sz="4400" b="1" dirty="0" smtClean="0"/>
              <a:t>cannot make a secret profit</a:t>
            </a:r>
            <a:r>
              <a:rPr lang="en-US" sz="4400" dirty="0" smtClean="0"/>
              <a:t> out of the lease</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304800" y="443709"/>
            <a:ext cx="8610600" cy="5728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441575"/>
          </a:xfrm>
        </p:spPr>
        <p:txBody>
          <a:bodyPr>
            <a:normAutofit fontScale="90000"/>
          </a:bodyPr>
          <a:lstStyle/>
          <a:p>
            <a:r>
              <a:rPr lang="en-US" b="1" cap="all" dirty="0" smtClean="0"/>
              <a:t>ANALYSIS OF DUTIES OF THE AGENT – AS DERIVED FROM STATUTE, CASE-LAW &amp; THE CONSUMER PROTECTION ACT</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Six</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Disclosure</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dirty="0" smtClean="0"/>
              <a:t>Agents should consider </a:t>
            </a:r>
            <a:r>
              <a:rPr lang="en-US" sz="4400" b="1" dirty="0" smtClean="0"/>
              <a:t>giving both parties a disclosure statement </a:t>
            </a:r>
            <a:r>
              <a:rPr lang="en-US" sz="4400" dirty="0" smtClean="0"/>
              <a:t>stating which party they represent.</a:t>
            </a:r>
          </a:p>
          <a:p>
            <a:pPr marL="457200" lvl="1" indent="0">
              <a:buNone/>
            </a:pP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Reasonable Care &amp; Skill</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b="1" dirty="0" smtClean="0"/>
              <a:t>An Agent </a:t>
            </a:r>
            <a:r>
              <a:rPr lang="en-US" sz="4400" dirty="0" smtClean="0"/>
              <a:t>owes a </a:t>
            </a:r>
            <a:r>
              <a:rPr lang="en-US" sz="4400" b="1" dirty="0" smtClean="0"/>
              <a:t>duty of reasonable care and skill </a:t>
            </a:r>
            <a:r>
              <a:rPr lang="en-US" sz="4400" dirty="0" smtClean="0"/>
              <a:t>to all parties to a transaction.</a:t>
            </a:r>
          </a:p>
          <a:p>
            <a:endParaRPr lang="en-US" sz="4400" dirty="0" smtClean="0"/>
          </a:p>
          <a:p>
            <a:r>
              <a:rPr lang="en-US" sz="4400" b="1" dirty="0" smtClean="0"/>
              <a:t>An Agent </a:t>
            </a:r>
            <a:r>
              <a:rPr lang="en-US" sz="4400" dirty="0" smtClean="0"/>
              <a:t>who causes harm because of negligence </a:t>
            </a:r>
            <a:r>
              <a:rPr lang="en-US" sz="4400" b="1" dirty="0" smtClean="0"/>
              <a:t>may be held liable </a:t>
            </a:r>
            <a:r>
              <a:rPr lang="en-US" sz="4400" dirty="0" smtClean="0"/>
              <a:t>for damage.</a:t>
            </a: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Choosing THE AGENT</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Two</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Honesty</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b="1" dirty="0" smtClean="0"/>
              <a:t>An Agent may not</a:t>
            </a:r>
            <a:r>
              <a:rPr lang="en-US" sz="4400" dirty="0" smtClean="0"/>
              <a:t>: make inaccurate statements, or misrepresent facts about property or transaction.</a:t>
            </a:r>
          </a:p>
          <a:p>
            <a:r>
              <a:rPr lang="en-US" sz="4400" dirty="0" smtClean="0"/>
              <a:t>Includes intentional as well as unintentional misrepresentation. </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Honesty</a:t>
            </a:r>
            <a:endParaRPr lang="en-US" b="1" dirty="0"/>
          </a:p>
        </p:txBody>
      </p:sp>
      <p:sp>
        <p:nvSpPr>
          <p:cNvPr id="3" name="Content Placeholder 2"/>
          <p:cNvSpPr>
            <a:spLocks noGrp="1"/>
          </p:cNvSpPr>
          <p:nvPr>
            <p:ph idx="1"/>
          </p:nvPr>
        </p:nvSpPr>
        <p:spPr>
          <a:xfrm>
            <a:off x="152400" y="1219200"/>
            <a:ext cx="8991600" cy="5638800"/>
          </a:xfrm>
        </p:spPr>
        <p:txBody>
          <a:bodyPr>
            <a:normAutofit fontScale="77500" lnSpcReduction="20000"/>
          </a:bodyPr>
          <a:lstStyle/>
          <a:p>
            <a:r>
              <a:rPr lang="en-US" sz="4600" b="1" dirty="0" smtClean="0"/>
              <a:t>An Agent may not</a:t>
            </a:r>
            <a:r>
              <a:rPr lang="en-US" sz="4600" dirty="0" smtClean="0"/>
              <a:t>: make inaccurate statements, or misrepresent facts about property or transaction.</a:t>
            </a:r>
          </a:p>
          <a:p>
            <a:r>
              <a:rPr lang="en-US" sz="4600" dirty="0" smtClean="0"/>
              <a:t>Includes intentional as well as unintentional misrepresentation.</a:t>
            </a:r>
          </a:p>
          <a:p>
            <a:endParaRPr lang="en-US" sz="4600" dirty="0" smtClean="0"/>
          </a:p>
          <a:p>
            <a:r>
              <a:rPr lang="en-US" sz="4600" b="1" dirty="0" smtClean="0"/>
              <a:t>An Agent must disclose </a:t>
            </a:r>
            <a:r>
              <a:rPr lang="en-US" sz="4600" dirty="0" smtClean="0"/>
              <a:t>“</a:t>
            </a:r>
            <a:r>
              <a:rPr lang="en-US" sz="4600" b="1" dirty="0" smtClean="0"/>
              <a:t>material facts</a:t>
            </a:r>
            <a:r>
              <a:rPr lang="en-US" sz="4600" dirty="0" smtClean="0"/>
              <a:t>” to all parties, including all information that has a substantial </a:t>
            </a:r>
            <a:r>
              <a:rPr lang="en-US" sz="4600" b="1" dirty="0" smtClean="0"/>
              <a:t>negative impact </a:t>
            </a:r>
            <a:r>
              <a:rPr lang="en-US" sz="4600" dirty="0" smtClean="0"/>
              <a:t>on the value of the property, on a party’s ability to perform, or on the purpose of the transaction</a:t>
            </a:r>
            <a:r>
              <a:rPr lang="en-US" sz="4400" dirty="0" smtClean="0"/>
              <a:t>.</a:t>
            </a:r>
          </a:p>
          <a:p>
            <a:pPr>
              <a:buNone/>
            </a:pPr>
            <a:endParaRPr lang="en-US" sz="4400"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Accounting</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b="1" dirty="0" smtClean="0"/>
              <a:t>An Agent must report </a:t>
            </a:r>
            <a:r>
              <a:rPr lang="en-US" sz="4400" dirty="0" smtClean="0"/>
              <a:t>to clients on a regular basis on the status of all entrusted funds.</a:t>
            </a:r>
          </a:p>
          <a:p>
            <a:pPr marL="0" indent="0">
              <a:buNone/>
            </a:pPr>
            <a:endParaRPr lang="en-US" sz="4400" dirty="0" smtClean="0"/>
          </a:p>
          <a:p>
            <a:r>
              <a:rPr lang="en-US" sz="4400" b="1" dirty="0" smtClean="0"/>
              <a:t>Trust funds: </a:t>
            </a:r>
            <a:r>
              <a:rPr lang="en-US" sz="4400" dirty="0" smtClean="0"/>
              <a:t>funds given to an agent by a client / third party for safe-keeping.</a:t>
            </a:r>
          </a:p>
          <a:p>
            <a:pPr>
              <a:buNone/>
            </a:pPr>
            <a:endParaRPr lang="en-US" sz="4400"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Loyalty</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sz="4400" b="1" dirty="0" smtClean="0"/>
              <a:t>An Agent </a:t>
            </a:r>
            <a:r>
              <a:rPr lang="en-US" sz="4400" dirty="0" smtClean="0"/>
              <a:t>must put principal’s interests above anyone else’s, including Agent’s own interests. </a:t>
            </a:r>
          </a:p>
          <a:p>
            <a:endParaRPr lang="en-US" sz="4400" dirty="0" smtClean="0"/>
          </a:p>
          <a:p>
            <a:pPr>
              <a:buNone/>
            </a:pPr>
            <a:endParaRPr lang="en-US" sz="4400"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Conflict of Interest</a:t>
            </a:r>
            <a:endParaRPr lang="en-US" b="1" dirty="0"/>
          </a:p>
        </p:txBody>
      </p:sp>
      <p:sp>
        <p:nvSpPr>
          <p:cNvPr id="3" name="Content Placeholder 2"/>
          <p:cNvSpPr>
            <a:spLocks noGrp="1"/>
          </p:cNvSpPr>
          <p:nvPr>
            <p:ph idx="1"/>
          </p:nvPr>
        </p:nvSpPr>
        <p:spPr>
          <a:xfrm>
            <a:off x="152400" y="1219200"/>
            <a:ext cx="8991600" cy="5638800"/>
          </a:xfrm>
        </p:spPr>
        <p:txBody>
          <a:bodyPr>
            <a:normAutofit lnSpcReduction="10000"/>
          </a:bodyPr>
          <a:lstStyle/>
          <a:p>
            <a:r>
              <a:rPr lang="en-US" sz="4400" dirty="0" smtClean="0"/>
              <a:t>The Agent </a:t>
            </a:r>
            <a:r>
              <a:rPr lang="en-US" sz="4400" b="1" dirty="0" smtClean="0"/>
              <a:t>must </a:t>
            </a:r>
            <a:r>
              <a:rPr lang="en-US" sz="4000" b="1" dirty="0" smtClean="0"/>
              <a:t>disclose any conflict </a:t>
            </a:r>
            <a:r>
              <a:rPr lang="en-US" sz="4000" dirty="0" smtClean="0"/>
              <a:t>of interest to the principal.</a:t>
            </a:r>
          </a:p>
          <a:p>
            <a:pPr marL="0" indent="0">
              <a:buNone/>
            </a:pPr>
            <a:endParaRPr lang="en-US" sz="4000" dirty="0" smtClean="0"/>
          </a:p>
          <a:p>
            <a:r>
              <a:rPr lang="en-US" sz="4000" dirty="0" smtClean="0"/>
              <a:t>There may be a conflict of interest if the Tenant is a:</a:t>
            </a:r>
          </a:p>
          <a:p>
            <a:pPr lvl="1"/>
            <a:r>
              <a:rPr lang="en-US" sz="3600" dirty="0" smtClean="0"/>
              <a:t>friend </a:t>
            </a:r>
          </a:p>
          <a:p>
            <a:pPr lvl="1"/>
            <a:r>
              <a:rPr lang="en-US" sz="3600" dirty="0" smtClean="0"/>
              <a:t>relative</a:t>
            </a:r>
          </a:p>
          <a:p>
            <a:pPr lvl="1"/>
            <a:r>
              <a:rPr lang="en-US" sz="3600" dirty="0" smtClean="0"/>
              <a:t>business associate of the agent</a:t>
            </a:r>
          </a:p>
          <a:p>
            <a:pPr lvl="1"/>
            <a:r>
              <a:rPr lang="en-US" sz="3600" dirty="0" smtClean="0"/>
              <a:t>company in which agent has an interest.</a:t>
            </a:r>
          </a:p>
          <a:p>
            <a:endParaRPr lang="en-US" sz="4000" dirty="0" smtClean="0"/>
          </a:p>
          <a:p>
            <a:pPr>
              <a:buNone/>
            </a:pPr>
            <a:endParaRPr lang="en-US" sz="4400"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endParaRPr lang="en-US" b="1" dirty="0"/>
          </a:p>
        </p:txBody>
      </p:sp>
      <p:sp>
        <p:nvSpPr>
          <p:cNvPr id="5" name="Content Placeholder 4"/>
          <p:cNvSpPr>
            <a:spLocks noGrp="1"/>
          </p:cNvSpPr>
          <p:nvPr>
            <p:ph idx="1"/>
          </p:nvPr>
        </p:nvSpPr>
        <p:spPr>
          <a:xfrm>
            <a:off x="228600" y="1066800"/>
            <a:ext cx="8915400" cy="5791200"/>
          </a:xfrm>
        </p:spPr>
        <p:txBody>
          <a:bodyPr>
            <a:normAutofit lnSpcReduction="10000"/>
          </a:bodyPr>
          <a:lstStyle/>
          <a:p>
            <a:pPr marL="457200" indent="-347472">
              <a:buNone/>
            </a:pPr>
            <a:r>
              <a:rPr lang="en-US" b="1" dirty="0"/>
              <a:t>MARLON SHEVELEW AND ASSOCIATES</a:t>
            </a:r>
          </a:p>
          <a:p>
            <a:pPr marL="457200" indent="-347472">
              <a:buNone/>
            </a:pPr>
            <a:r>
              <a:rPr lang="en-US" b="1" dirty="0"/>
              <a:t>9</a:t>
            </a:r>
            <a:r>
              <a:rPr lang="en-US" b="1" baseline="30000" dirty="0"/>
              <a:t>th</a:t>
            </a:r>
            <a:r>
              <a:rPr lang="en-US" b="1" dirty="0"/>
              <a:t> FLOOR ZEELAND HOUSE</a:t>
            </a:r>
          </a:p>
          <a:p>
            <a:pPr marL="457200" indent="-347472">
              <a:buNone/>
            </a:pPr>
            <a:r>
              <a:rPr lang="en-US" b="1" dirty="0"/>
              <a:t>7-9 HEERENGRACHT STREET</a:t>
            </a:r>
          </a:p>
          <a:p>
            <a:pPr marL="457200" indent="-347472">
              <a:buNone/>
            </a:pPr>
            <a:r>
              <a:rPr lang="en-US" b="1" dirty="0"/>
              <a:t>CAPE TOWN</a:t>
            </a:r>
          </a:p>
          <a:p>
            <a:pPr marL="457200" indent="-347472">
              <a:buNone/>
            </a:pPr>
            <a:endParaRPr lang="en-US" b="1" dirty="0"/>
          </a:p>
          <a:p>
            <a:pPr marL="457200" indent="-347472">
              <a:buNone/>
            </a:pPr>
            <a:r>
              <a:rPr lang="en-US" b="1" dirty="0"/>
              <a:t>021 4257069</a:t>
            </a:r>
          </a:p>
          <a:p>
            <a:pPr marL="457200" indent="-347472">
              <a:buNone/>
            </a:pPr>
            <a:r>
              <a:rPr lang="en-US" b="1" dirty="0"/>
              <a:t>08277 999 37</a:t>
            </a:r>
          </a:p>
          <a:p>
            <a:pPr marL="457200" indent="-347472">
              <a:buNone/>
            </a:pPr>
            <a:endParaRPr lang="en-US" b="1" dirty="0"/>
          </a:p>
          <a:p>
            <a:pPr marL="457200" indent="-347472">
              <a:buNone/>
            </a:pPr>
            <a:r>
              <a:rPr lang="en-US" b="1" dirty="0"/>
              <a:t>marlon@marlonshevelew.co.za</a:t>
            </a:r>
          </a:p>
          <a:p>
            <a:pPr marL="109728" indent="0">
              <a:buNone/>
            </a:pPr>
            <a:r>
              <a:rPr lang="en-US" b="1" dirty="0"/>
              <a:t>www.marlonshevelew.co.za</a:t>
            </a:r>
          </a:p>
        </p:txBody>
      </p:sp>
    </p:spTree>
    <p:extLst>
      <p:ext uri="{BB962C8B-B14F-4D97-AF65-F5344CB8AC3E}">
        <p14:creationId xmlns:p14="http://schemas.microsoft.com/office/powerpoint/2010/main" val="5526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Qualities the agent should have</a:t>
            </a:r>
            <a:endParaRPr lang="en-US" b="1" dirty="0"/>
          </a:p>
        </p:txBody>
      </p:sp>
      <p:sp>
        <p:nvSpPr>
          <p:cNvPr id="3" name="Subtitle 2"/>
          <p:cNvSpPr>
            <a:spLocks noGrp="1"/>
          </p:cNvSpPr>
          <p:nvPr>
            <p:ph idx="1"/>
          </p:nvPr>
        </p:nvSpPr>
        <p:spPr>
          <a:xfrm>
            <a:off x="457200" y="762000"/>
            <a:ext cx="8229600" cy="6096000"/>
          </a:xfrm>
        </p:spPr>
        <p:txBody>
          <a:bodyPr>
            <a:noAutofit/>
          </a:bodyPr>
          <a:lstStyle/>
          <a:p>
            <a:r>
              <a:rPr lang="en-US" sz="2800" b="1" dirty="0" smtClean="0"/>
              <a:t>Membership </a:t>
            </a:r>
            <a:r>
              <a:rPr lang="en-US" sz="2800" dirty="0" smtClean="0"/>
              <a:t>of the Estate Agency Affairs Board (MANDATORY).</a:t>
            </a:r>
          </a:p>
          <a:p>
            <a:r>
              <a:rPr lang="en-US" sz="2800" b="1" dirty="0" smtClean="0"/>
              <a:t>A record of property administration </a:t>
            </a:r>
            <a:r>
              <a:rPr lang="en-US" sz="2800" dirty="0" smtClean="0"/>
              <a:t>and the hiring and letting of property.</a:t>
            </a:r>
          </a:p>
          <a:p>
            <a:r>
              <a:rPr lang="en-US" sz="2800" b="1" dirty="0" smtClean="0"/>
              <a:t>A division to monitor the condition of the property</a:t>
            </a:r>
            <a:r>
              <a:rPr lang="en-US" sz="2800" dirty="0" smtClean="0"/>
              <a:t>, maintain contact with the owner and effect minor repairs and maintenance at a relatively low cost.</a:t>
            </a:r>
          </a:p>
          <a:p>
            <a:r>
              <a:rPr lang="en-US" sz="2800" b="1" dirty="0" smtClean="0"/>
              <a:t>Offices equipped </a:t>
            </a:r>
            <a:r>
              <a:rPr lang="en-US" sz="2800" dirty="0" smtClean="0"/>
              <a:t>with computers and other office equipment and staff.</a:t>
            </a:r>
          </a:p>
          <a:p>
            <a:r>
              <a:rPr lang="en-US" sz="2800" b="1" dirty="0" smtClean="0"/>
              <a:t>Experience, reputation and expertise</a:t>
            </a:r>
            <a:r>
              <a:rPr lang="en-US" sz="2800" dirty="0" smtClean="0"/>
              <a:t>.</a:t>
            </a:r>
          </a:p>
          <a:p>
            <a:r>
              <a:rPr lang="en-US" sz="2800" b="1" dirty="0" smtClean="0"/>
              <a:t>Ability to give good advice </a:t>
            </a:r>
            <a:r>
              <a:rPr lang="en-US" sz="2800" dirty="0" smtClean="0"/>
              <a:t>on the property.</a:t>
            </a:r>
          </a:p>
          <a:p>
            <a:r>
              <a:rPr lang="en-US" sz="2800" b="1" dirty="0" smtClean="0"/>
              <a:t>Knowledge</a:t>
            </a:r>
            <a:r>
              <a:rPr lang="en-US" sz="2800" dirty="0" smtClean="0"/>
              <a:t> of the local market and good contacts for tenants.</a:t>
            </a:r>
          </a:p>
          <a:p>
            <a:r>
              <a:rPr lang="en-US" sz="2800" b="1" dirty="0" smtClean="0"/>
              <a:t>Competitive fees</a:t>
            </a:r>
            <a:r>
              <a:rPr lang="en-US" sz="2800" dirty="0" smtClean="0"/>
              <a:t>, with no hidden costs or surprises.</a:t>
            </a:r>
          </a:p>
          <a:p>
            <a:r>
              <a:rPr lang="en-US" sz="2800" b="1" dirty="0" smtClean="0"/>
              <a:t>Tenant Verifying </a:t>
            </a:r>
            <a:r>
              <a:rPr lang="en-US" sz="2800" dirty="0" smtClean="0"/>
              <a:t>- Proper systems to check on the creditworthiness and payment history of prospective tenants, and to establish that they are not currently under debt review or administration.</a:t>
            </a:r>
          </a:p>
          <a:p>
            <a:r>
              <a:rPr lang="en-US" sz="2800" b="1" dirty="0" smtClean="0"/>
              <a:t>Modern lease agreements </a:t>
            </a:r>
            <a:r>
              <a:rPr lang="en-US" sz="2800" dirty="0" smtClean="0"/>
              <a:t>which comply with the Consumer Protection Act</a:t>
            </a:r>
            <a:r>
              <a:rPr lang="en-US" sz="2800" b="1" dirty="0" smtClean="0"/>
              <a:t>.</a:t>
            </a:r>
          </a:p>
          <a:p>
            <a:r>
              <a:rPr lang="en-US" sz="2800" b="1" dirty="0" smtClean="0"/>
              <a:t>Good reliable contractors </a:t>
            </a:r>
            <a:r>
              <a:rPr lang="en-US" sz="2800" dirty="0" smtClean="0"/>
              <a:t>for their property maintenance and through their retained contractors to get jobs done very quickly.</a:t>
            </a:r>
          </a:p>
          <a:p>
            <a:r>
              <a:rPr lang="en-US" sz="2800" b="1" dirty="0" smtClean="0"/>
              <a:t>Staff  that are properly trained and qualified and they are fully conversant with laws including the Rental Housing Act and Consumer Protection Act</a:t>
            </a:r>
            <a:r>
              <a:rPr lang="en-US" sz="2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Qualities the agent should have(</a:t>
            </a:r>
            <a:r>
              <a:rPr lang="en-US" b="1" dirty="0" err="1" smtClean="0"/>
              <a:t>ctd</a:t>
            </a:r>
            <a:r>
              <a:rPr lang="en-US" b="1" dirty="0" smtClean="0"/>
              <a:t>)</a:t>
            </a:r>
            <a:endParaRPr lang="en-US" b="1" dirty="0"/>
          </a:p>
        </p:txBody>
      </p:sp>
      <p:sp>
        <p:nvSpPr>
          <p:cNvPr id="3" name="Subtitle 2"/>
          <p:cNvSpPr>
            <a:spLocks noGrp="1"/>
          </p:cNvSpPr>
          <p:nvPr>
            <p:ph idx="1"/>
          </p:nvPr>
        </p:nvSpPr>
        <p:spPr>
          <a:xfrm>
            <a:off x="457200" y="914400"/>
            <a:ext cx="8229600" cy="5943600"/>
          </a:xfrm>
        </p:spPr>
        <p:txBody>
          <a:bodyPr>
            <a:noAutofit/>
          </a:bodyPr>
          <a:lstStyle/>
          <a:p>
            <a:r>
              <a:rPr lang="en-US" sz="2800" b="1" dirty="0" smtClean="0"/>
              <a:t>Competitive fees</a:t>
            </a:r>
            <a:r>
              <a:rPr lang="en-US" sz="2800" dirty="0" smtClean="0"/>
              <a:t>, with no hidden costs or surprises.</a:t>
            </a:r>
          </a:p>
          <a:p>
            <a:r>
              <a:rPr lang="en-US" sz="2800" b="1" dirty="0" smtClean="0"/>
              <a:t>Tenant Verifying </a:t>
            </a:r>
            <a:r>
              <a:rPr lang="en-US" sz="2800" dirty="0" smtClean="0"/>
              <a:t>- Proper systems to check on the creditworthiness and payment history of prospective tenants, and to establish that they are not currently under debt review or administration. </a:t>
            </a:r>
          </a:p>
          <a:p>
            <a:r>
              <a:rPr lang="en-US" sz="2800" b="1" dirty="0" smtClean="0"/>
              <a:t>Modern lease agreements </a:t>
            </a:r>
            <a:r>
              <a:rPr lang="en-US" sz="2800" dirty="0" smtClean="0"/>
              <a:t>which comply with the Consumer Protection Act</a:t>
            </a:r>
            <a:r>
              <a:rPr lang="en-US" sz="2800" b="1" dirty="0" smtClean="0"/>
              <a:t>.</a:t>
            </a:r>
          </a:p>
          <a:p>
            <a:r>
              <a:rPr lang="en-US" sz="2800" b="1" dirty="0" smtClean="0"/>
              <a:t>Good reliable contractors </a:t>
            </a:r>
            <a:r>
              <a:rPr lang="en-US" sz="2800" dirty="0" smtClean="0"/>
              <a:t>for their property maintenance and through their retained contractors to get jobs done very quickly.</a:t>
            </a:r>
          </a:p>
          <a:p>
            <a:r>
              <a:rPr lang="en-US" sz="2800" b="1" dirty="0" smtClean="0"/>
              <a:t>Staff  that are properly trained and qualified </a:t>
            </a:r>
            <a:r>
              <a:rPr lang="en-US" sz="2800" dirty="0" smtClean="0"/>
              <a:t>and they are fully conversant with laws including the Rental Housing Act and Consumer Protection Act.</a:t>
            </a:r>
          </a:p>
        </p:txBody>
      </p:sp>
    </p:spTree>
    <p:extLst>
      <p:ext uri="{BB962C8B-B14F-4D97-AF65-F5344CB8AC3E}">
        <p14:creationId xmlns:p14="http://schemas.microsoft.com/office/powerpoint/2010/main" val="155685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Benefits of using an agent</a:t>
            </a:r>
            <a:endParaRPr lang="en-US" b="1" dirty="0"/>
          </a:p>
        </p:txBody>
      </p:sp>
      <p:sp>
        <p:nvSpPr>
          <p:cNvPr id="3" name="Subtitle 2"/>
          <p:cNvSpPr>
            <a:spLocks noGrp="1"/>
          </p:cNvSpPr>
          <p:nvPr>
            <p:ph idx="1"/>
          </p:nvPr>
        </p:nvSpPr>
        <p:spPr>
          <a:xfrm>
            <a:off x="457200" y="914400"/>
            <a:ext cx="8229600" cy="5943600"/>
          </a:xfrm>
        </p:spPr>
        <p:txBody>
          <a:bodyPr>
            <a:noAutofit/>
          </a:bodyPr>
          <a:lstStyle/>
          <a:p>
            <a:pPr>
              <a:buClr>
                <a:srgbClr val="333333"/>
              </a:buClr>
              <a:buFont typeface="Symbol"/>
              <a:buChar char="·"/>
            </a:pPr>
            <a:r>
              <a:rPr lang="en-US" sz="2400" dirty="0" smtClean="0"/>
              <a:t>Ability to prepare </a:t>
            </a:r>
            <a:r>
              <a:rPr lang="en-US" sz="2400" b="1" dirty="0" smtClean="0"/>
              <a:t>timetables for maintenance and repair</a:t>
            </a:r>
            <a:r>
              <a:rPr lang="en-US" sz="2400" dirty="0" smtClean="0"/>
              <a:t>.</a:t>
            </a:r>
          </a:p>
          <a:p>
            <a:pPr>
              <a:buClr>
                <a:srgbClr val="333333"/>
              </a:buClr>
              <a:buFont typeface="Symbol"/>
              <a:buChar char="·"/>
            </a:pPr>
            <a:r>
              <a:rPr lang="en-US" sz="2400" dirty="0" smtClean="0"/>
              <a:t>Constant </a:t>
            </a:r>
            <a:r>
              <a:rPr lang="en-US" sz="2400" b="1" dirty="0" smtClean="0"/>
              <a:t>inspection and supervision </a:t>
            </a:r>
            <a:r>
              <a:rPr lang="en-US" sz="2400" dirty="0" smtClean="0"/>
              <a:t>of works.</a:t>
            </a:r>
          </a:p>
          <a:p>
            <a:pPr>
              <a:buClr>
                <a:srgbClr val="333333"/>
              </a:buClr>
              <a:buFont typeface="Symbol"/>
              <a:buChar char="·"/>
            </a:pPr>
            <a:r>
              <a:rPr lang="en-US" sz="2400" b="1" dirty="0" smtClean="0"/>
              <a:t>Independent assessment </a:t>
            </a:r>
            <a:r>
              <a:rPr lang="en-US" sz="2400" dirty="0" smtClean="0"/>
              <a:t>of work done at property based on their fiduciary duties.</a:t>
            </a:r>
          </a:p>
          <a:p>
            <a:pPr>
              <a:buClr>
                <a:srgbClr val="333333"/>
              </a:buClr>
              <a:buFont typeface="Symbol"/>
              <a:buChar char="·"/>
            </a:pPr>
            <a:r>
              <a:rPr lang="en-US" sz="2400" b="1" dirty="0" smtClean="0"/>
              <a:t>Impartial assessment, management and resolution of issues and disputes </a:t>
            </a:r>
            <a:r>
              <a:rPr lang="en-US" sz="2400" dirty="0" smtClean="0"/>
              <a:t>between owners and tenants.</a:t>
            </a:r>
          </a:p>
          <a:p>
            <a:pPr>
              <a:buClr>
                <a:srgbClr val="333333"/>
              </a:buClr>
              <a:buFont typeface="Symbol"/>
              <a:buChar char="·"/>
            </a:pPr>
            <a:r>
              <a:rPr lang="en-US" sz="2400" b="1" dirty="0" smtClean="0"/>
              <a:t>Access to extra resources </a:t>
            </a:r>
            <a:r>
              <a:rPr lang="en-US" sz="2400" dirty="0" smtClean="0"/>
              <a:t>such as full-time staff employed for that sole purpose, purpose-bought IT for account-handling and ready access to lawyers, professional bodies and colleagues.</a:t>
            </a:r>
          </a:p>
          <a:p>
            <a:pPr>
              <a:buClr>
                <a:srgbClr val="333333"/>
              </a:buClr>
              <a:buFont typeface="Symbol"/>
              <a:buChar char="·"/>
            </a:pPr>
            <a:r>
              <a:rPr lang="en-US" sz="2400" b="1" dirty="0" smtClean="0"/>
              <a:t>Fidelity insurance cover to protect tenants funds</a:t>
            </a:r>
            <a:r>
              <a:rPr lang="en-US" sz="2400" dirty="0"/>
              <a:t> </a:t>
            </a:r>
            <a:r>
              <a:rPr lang="en-US" sz="2400" dirty="0" smtClean="0"/>
              <a:t>-this is a significant advantage over self-regulation of funds by individual owners. The agent's separate professional indemnity cover is a further protection against negligent acts or incompetence.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DUTIES OF THE RENTAL AGENT UNDER THE MANDATE</a:t>
            </a:r>
            <a:endParaRPr lang="en-US" b="1" cap="all" dirty="0"/>
          </a:p>
        </p:txBody>
      </p:sp>
      <p:sp>
        <p:nvSpPr>
          <p:cNvPr id="3" name="Subtitle 2"/>
          <p:cNvSpPr>
            <a:spLocks noGrp="1"/>
          </p:cNvSpPr>
          <p:nvPr>
            <p:ph type="subTitle" idx="1"/>
          </p:nvPr>
        </p:nvSpPr>
        <p:spPr>
          <a:xfrm>
            <a:off x="1371600" y="4495800"/>
            <a:ext cx="6400800" cy="1143000"/>
          </a:xfrm>
        </p:spPr>
        <p:txBody>
          <a:bodyPr/>
          <a:lstStyle/>
          <a:p>
            <a:r>
              <a:rPr lang="en-US" dirty="0" smtClean="0"/>
              <a:t>Part Three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Duties Primarily Found In the Mandate</a:t>
            </a:r>
            <a:endParaRPr lang="en-US" b="1" dirty="0"/>
          </a:p>
        </p:txBody>
      </p:sp>
      <p:sp>
        <p:nvSpPr>
          <p:cNvPr id="3" name="Content Placeholder 2"/>
          <p:cNvSpPr>
            <a:spLocks noGrp="1"/>
          </p:cNvSpPr>
          <p:nvPr>
            <p:ph idx="1"/>
          </p:nvPr>
        </p:nvSpPr>
        <p:spPr>
          <a:xfrm>
            <a:off x="152400" y="1219200"/>
            <a:ext cx="8991600" cy="5638800"/>
          </a:xfrm>
        </p:spPr>
        <p:txBody>
          <a:bodyPr>
            <a:normAutofit/>
          </a:bodyPr>
          <a:lstStyle/>
          <a:p>
            <a:r>
              <a:rPr lang="en-US" dirty="0" smtClean="0"/>
              <a:t>Mandate could be </a:t>
            </a:r>
            <a:r>
              <a:rPr lang="en-US" b="1" dirty="0" smtClean="0"/>
              <a:t>written, oral or tacit</a:t>
            </a:r>
          </a:p>
          <a:p>
            <a:r>
              <a:rPr lang="en-US" dirty="0" smtClean="0"/>
              <a:t>It provides that the agent must </a:t>
            </a:r>
            <a:r>
              <a:rPr lang="en-US" b="1" dirty="0" smtClean="0"/>
              <a:t>fulfill the terms </a:t>
            </a:r>
            <a:r>
              <a:rPr lang="en-US" dirty="0" smtClean="0"/>
              <a:t>of the mandate, after which the agent is entitled to his commission</a:t>
            </a:r>
          </a:p>
          <a:p>
            <a:r>
              <a:rPr lang="en-US" b="1" dirty="0" smtClean="0"/>
              <a:t>Commission amount -</a:t>
            </a:r>
            <a:r>
              <a:rPr lang="en-US" dirty="0" smtClean="0"/>
              <a:t>Previously no legal obligation on the agent to find a tenant, even if the agent negligently fails to do so</a:t>
            </a:r>
          </a:p>
          <a:p>
            <a:pPr lvl="1"/>
            <a:r>
              <a:rPr lang="en-US" dirty="0" smtClean="0"/>
              <a:t>Damages may not be claimed from an agent who fails to find a tenant under the mandate </a:t>
            </a:r>
            <a:r>
              <a:rPr lang="en-US" i="1" dirty="0" smtClean="0"/>
              <a:t>(Mackenzie v Flight 1922 TPD 410)</a:t>
            </a:r>
          </a:p>
          <a:p>
            <a:pPr lvl="1"/>
            <a:r>
              <a:rPr lang="en-US" dirty="0" smtClean="0"/>
              <a:t>The Consumer Protection Act likely changes this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2475</Words>
  <Application>Microsoft Office PowerPoint</Application>
  <PresentationFormat>On-screen Show (4:3)</PresentationFormat>
  <Paragraphs>377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Role of the RENTAL agent to THE landlord and tenant </vt:lpstr>
      <vt:lpstr>INTRODUCTION</vt:lpstr>
      <vt:lpstr>Overview</vt:lpstr>
      <vt:lpstr>Choosing THE AGENT</vt:lpstr>
      <vt:lpstr>Qualities the agent should have</vt:lpstr>
      <vt:lpstr>Qualities the agent should have(ctd)</vt:lpstr>
      <vt:lpstr>Benefits of using an agent</vt:lpstr>
      <vt:lpstr>DUTIES OF THE RENTAL AGENT UNDER THE MANDATE</vt:lpstr>
      <vt:lpstr>Duties Primarily Found In the Mandate</vt:lpstr>
      <vt:lpstr>Terms of the Mandate to be Decided by the Owner Based on Requirements</vt:lpstr>
      <vt:lpstr>Terms of the Mandate to be Decided by the Owner Based on Requirements(ctd)</vt:lpstr>
      <vt:lpstr>Two General Types of Mandates</vt:lpstr>
      <vt:lpstr>Typical Terms of Mandates Generally</vt:lpstr>
      <vt:lpstr>Typical Terms of Mandates Generally (ctd)</vt:lpstr>
      <vt:lpstr>Additional Terms in Management Mandate</vt:lpstr>
      <vt:lpstr>Typical Duties of an Agent Operating under a Management Mandate</vt:lpstr>
      <vt:lpstr>Typical Duties of an Agent Operating under a Management Mandate(ctd)</vt:lpstr>
      <vt:lpstr>Typical Duties of an Agent Operating under a Management Mandate(ctd)</vt:lpstr>
      <vt:lpstr>Important Aspects to Cover in the Management Agreement</vt:lpstr>
      <vt:lpstr>Important Aspects to Cover in the Management Agreement (ctd)</vt:lpstr>
      <vt:lpstr>Make the Tenant Aware of the Type of Mandate</vt:lpstr>
      <vt:lpstr>DUTIES OF THE RENTAL AGENT UNDER THE CODE OF CONDUCT</vt:lpstr>
      <vt:lpstr>General Duties</vt:lpstr>
      <vt:lpstr>Disclosure</vt:lpstr>
      <vt:lpstr>Representations</vt:lpstr>
      <vt:lpstr>DUTIES OF THE RENTAL AGENT UNDER THE CONSUMER PROTECTION ACT</vt:lpstr>
      <vt:lpstr>The Requirement of Quality Service</vt:lpstr>
      <vt:lpstr>The Prohibition Against Deceptive, False and Misleading Representations</vt:lpstr>
      <vt:lpstr>The Prohibition Against Deceptive, False and Misleading Representations(ctd)</vt:lpstr>
      <vt:lpstr>PowerPoint Presentation</vt:lpstr>
      <vt:lpstr>Unconscionable Tactics</vt:lpstr>
      <vt:lpstr>COMMON LAW FIDUCIARY DUTIES</vt:lpstr>
      <vt:lpstr>Fiduciary duties</vt:lpstr>
      <vt:lpstr>Fiduciary duties</vt:lpstr>
      <vt:lpstr>Fiduciary duties</vt:lpstr>
      <vt:lpstr>PowerPoint Presentation</vt:lpstr>
      <vt:lpstr>ANALYSIS OF DUTIES OF THE AGENT – AS DERIVED FROM STATUTE, CASE-LAW &amp; THE CONSUMER PROTECTION ACT</vt:lpstr>
      <vt:lpstr>Disclosure</vt:lpstr>
      <vt:lpstr>Reasonable Care &amp; Skill</vt:lpstr>
      <vt:lpstr>Honesty</vt:lpstr>
      <vt:lpstr>Honesty</vt:lpstr>
      <vt:lpstr>Accounting</vt:lpstr>
      <vt:lpstr>Loyalty</vt:lpstr>
      <vt:lpstr>Conflict of Interest</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Lease presentation</dc:title>
  <dc:creator>Home</dc:creator>
  <cp:lastModifiedBy>Louw</cp:lastModifiedBy>
  <cp:revision>200</cp:revision>
  <dcterms:created xsi:type="dcterms:W3CDTF">2012-02-05T09:23:57Z</dcterms:created>
  <dcterms:modified xsi:type="dcterms:W3CDTF">2012-06-18T09:46:59Z</dcterms:modified>
</cp:coreProperties>
</file>