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90" r:id="rId3"/>
    <p:sldId id="292" r:id="rId4"/>
    <p:sldId id="297" r:id="rId5"/>
    <p:sldId id="298" r:id="rId6"/>
    <p:sldId id="274" r:id="rId7"/>
    <p:sldId id="277" r:id="rId8"/>
    <p:sldId id="278" r:id="rId9"/>
    <p:sldId id="279" r:id="rId10"/>
    <p:sldId id="291" r:id="rId11"/>
    <p:sldId id="293" r:id="rId12"/>
    <p:sldId id="295" r:id="rId13"/>
    <p:sldId id="282" r:id="rId14"/>
    <p:sldId id="296" r:id="rId15"/>
    <p:sldId id="300" r:id="rId16"/>
    <p:sldId id="301" r:id="rId17"/>
    <p:sldId id="270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CCCCCC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CCCCCC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CCCCCC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CCCCCC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CCCCCC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CCCCCC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CCCCCC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CCCCCC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CCCCCC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6666"/>
    <a:srgbClr val="00004A"/>
    <a:srgbClr val="FF0000"/>
    <a:srgbClr val="B3B3B3"/>
    <a:srgbClr val="1649A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4" autoAdjust="0"/>
    <p:restoredTop sz="94676" autoAdjust="0"/>
  </p:normalViewPr>
  <p:slideViewPr>
    <p:cSldViewPr>
      <p:cViewPr>
        <p:scale>
          <a:sx n="80" d="100"/>
          <a:sy n="80" d="100"/>
        </p:scale>
        <p:origin x="-216" y="1044"/>
      </p:cViewPr>
      <p:guideLst>
        <p:guide orient="horz" pos="1488"/>
        <p:guide pos="28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ZA"/>
  <c:chart>
    <c:plotArea>
      <c:layout/>
      <c:pieChart>
        <c:varyColors val="1"/>
        <c:ser>
          <c:idx val="0"/>
          <c:order val="0"/>
          <c:dPt>
            <c:idx val="0"/>
            <c:spPr>
              <a:solidFill>
                <a:srgbClr val="008000"/>
              </a:solidFill>
              <a:ln>
                <a:solidFill>
                  <a:srgbClr val="92D050"/>
                </a:solidFill>
              </a:ln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7030A0"/>
              </a:solidFill>
            </c:spPr>
          </c:dPt>
          <c:dPt>
            <c:idx val="3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Val val="1"/>
            <c:showLeaderLines val="1"/>
          </c:dLbls>
          <c:cat>
            <c:strRef>
              <c:f>Sheet1!$A$2:$A$5</c:f>
              <c:strCache>
                <c:ptCount val="4"/>
                <c:pt idx="0">
                  <c:v>Paid on Time</c:v>
                </c:pt>
                <c:pt idx="1">
                  <c:v>Paid Late</c:v>
                </c:pt>
                <c:pt idx="2">
                  <c:v>Partially Paid</c:v>
                </c:pt>
                <c:pt idx="3">
                  <c:v>Did not Pay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0.68000000000000071</c:v>
                </c:pt>
                <c:pt idx="1">
                  <c:v>0.13</c:v>
                </c:pt>
                <c:pt idx="2">
                  <c:v>8.0000000000000085E-2</c:v>
                </c:pt>
                <c:pt idx="3">
                  <c:v>0.11000000000000004</c:v>
                </c:pt>
              </c:numCache>
            </c:numRef>
          </c:val>
        </c:ser>
        <c:firstSliceAng val="0"/>
      </c:pieChart>
    </c:plotArea>
    <c:legend>
      <c:legendPos val="r"/>
    </c:legend>
    <c:plotVisOnly val="1"/>
    <c:dispBlanksAs val="zero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305425"/>
            <a:ext cx="310991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5148263" y="1341438"/>
            <a:ext cx="3744912" cy="4103687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ZA"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031911TPN_presoDe-2.jpg                                        00A066CFLeopard 10.5.6                 87E6CF4A: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867400" y="5311775"/>
            <a:ext cx="310991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61" r:id="rId7"/>
    <p:sldLayoutId id="2147483662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pn.co.z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031911TPN_presoD-1.jpg                                         00A066CFLeopard 10.5.6                 87E6CF4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3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844550" y="5710238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bg2"/>
                </a:solidFill>
              </a:rPr>
              <a:t>Michelle Dickens  </a:t>
            </a:r>
            <a:r>
              <a:rPr lang="en-GB" sz="1400">
                <a:solidFill>
                  <a:schemeClr val="bg2"/>
                </a:solidFill>
              </a:rPr>
              <a:t>|</a:t>
            </a:r>
            <a:r>
              <a:rPr lang="en-GB" sz="1400" b="1">
                <a:solidFill>
                  <a:schemeClr val="bg2"/>
                </a:solidFill>
              </a:rPr>
              <a:t>  </a:t>
            </a:r>
            <a:r>
              <a:rPr lang="en-GB" sz="1400">
                <a:solidFill>
                  <a:schemeClr val="bg2"/>
                </a:solidFill>
              </a:rPr>
              <a:t>TPN Credit Bureau</a:t>
            </a:r>
            <a:endParaRPr lang="en-GB" sz="1400" b="1">
              <a:solidFill>
                <a:schemeClr val="bg2"/>
              </a:solidFill>
            </a:endParaRPr>
          </a:p>
        </p:txBody>
      </p:sp>
      <p:sp>
        <p:nvSpPr>
          <p:cNvPr id="14339" name="Text Box 6"/>
          <p:cNvSpPr txBox="1">
            <a:spLocks noChangeArrowheads="1"/>
          </p:cNvSpPr>
          <p:nvPr/>
        </p:nvSpPr>
        <p:spPr bwMode="auto">
          <a:xfrm>
            <a:off x="533400" y="1295400"/>
            <a:ext cx="3852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“Rental Market Analysis”</a:t>
            </a: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842963" y="5965825"/>
            <a:ext cx="9001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ZA" sz="1200">
                <a:solidFill>
                  <a:schemeClr val="bg2"/>
                </a:solidFill>
              </a:rPr>
              <a:t>June 2012</a:t>
            </a:r>
            <a:endParaRPr lang="en-GB" sz="1200">
              <a:solidFill>
                <a:schemeClr val="bg2"/>
              </a:solidFill>
            </a:endParaRPr>
          </a:p>
        </p:txBody>
      </p:sp>
      <p:pic>
        <p:nvPicPr>
          <p:cNvPr id="14341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5326063"/>
            <a:ext cx="32766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"/>
          <p:cNvSpPr txBox="1">
            <a:spLocks noChangeArrowheads="1"/>
          </p:cNvSpPr>
          <p:nvPr/>
        </p:nvSpPr>
        <p:spPr bwMode="auto">
          <a:xfrm>
            <a:off x="827088" y="765175"/>
            <a:ext cx="185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ZA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11188" y="565150"/>
            <a:ext cx="689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Market Analysis – SA residential tenant trends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50825" y="1412875"/>
            <a:ext cx="698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666666"/>
                </a:solidFill>
              </a:rPr>
              <a:t>TPN Credit Bureau Statistics : National Average Q1 2012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50825" y="1989138"/>
            <a:ext cx="5545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337778" y="1818547"/>
          <a:ext cx="53721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"/>
          <p:cNvSpPr txBox="1">
            <a:spLocks noChangeArrowheads="1"/>
          </p:cNvSpPr>
          <p:nvPr/>
        </p:nvSpPr>
        <p:spPr bwMode="auto">
          <a:xfrm>
            <a:off x="827088" y="765175"/>
            <a:ext cx="185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ZA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11188" y="565150"/>
            <a:ext cx="689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Market Analysis – SA residential tenant trends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50825" y="1412875"/>
            <a:ext cx="698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666666"/>
                </a:solidFill>
              </a:rPr>
              <a:t>TPN Credit Bureau Statistics : National Average Q1 2012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50825" y="1989138"/>
            <a:ext cx="5545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56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014538"/>
            <a:ext cx="854075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468313" y="4365625"/>
            <a:ext cx="1887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666666"/>
                </a:solidFill>
              </a:rPr>
              <a:t>Cause &amp; Effect</a:t>
            </a:r>
            <a:endParaRPr lang="en-ZA"/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525463" y="4910138"/>
            <a:ext cx="5033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ZA">
                <a:solidFill>
                  <a:schemeClr val="tx1"/>
                </a:solidFill>
              </a:rPr>
              <a:t>&lt;R3000   :  Inflation (specifically electricity)</a:t>
            </a:r>
          </a:p>
          <a:p>
            <a:r>
              <a:rPr lang="en-ZA">
                <a:solidFill>
                  <a:schemeClr val="tx1"/>
                </a:solidFill>
              </a:rPr>
              <a:t>&gt;R12000 :  Interest rates (9 month lag)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"/>
          <p:cNvSpPr txBox="1">
            <a:spLocks noChangeArrowheads="1"/>
          </p:cNvSpPr>
          <p:nvPr/>
        </p:nvSpPr>
        <p:spPr bwMode="auto">
          <a:xfrm>
            <a:off x="827088" y="765175"/>
            <a:ext cx="185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ZA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11188" y="565150"/>
            <a:ext cx="6423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Market Analysis – SA Credit Bureau trends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50825" y="1412875"/>
            <a:ext cx="698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666666"/>
                </a:solidFill>
              </a:rPr>
              <a:t>NCR Credit Bureau Monitor: Q4 2012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0825" y="1989138"/>
            <a:ext cx="5545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6238" y="1928813"/>
            <a:ext cx="3503612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3233738"/>
            <a:ext cx="3430588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86238" y="3233738"/>
            <a:ext cx="3429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" y="4508500"/>
            <a:ext cx="3395663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86238" y="4475163"/>
            <a:ext cx="8636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6250" y="1935163"/>
            <a:ext cx="368300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 descr="031911TPN_presoDev-4.jpg                                       00A066CFLeopard 10.5.6                 87E6CF4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73063" y="638175"/>
            <a:ext cx="467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Market Analysis – South Africa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365125" y="1508125"/>
            <a:ext cx="156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666666"/>
                </a:solidFill>
              </a:rPr>
              <a:t>TPN Survey</a:t>
            </a:r>
          </a:p>
        </p:txBody>
      </p:sp>
      <p:sp>
        <p:nvSpPr>
          <p:cNvPr id="27652" name="TextBox 7"/>
          <p:cNvSpPr txBox="1">
            <a:spLocks noChangeArrowheads="1"/>
          </p:cNvSpPr>
          <p:nvPr/>
        </p:nvSpPr>
        <p:spPr bwMode="auto">
          <a:xfrm>
            <a:off x="468313" y="2060575"/>
            <a:ext cx="53562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ZA">
                <a:solidFill>
                  <a:schemeClr val="tx1"/>
                </a:solidFill>
              </a:rPr>
              <a:t>     Institutional landlords (City Props, POMA)</a:t>
            </a:r>
          </a:p>
          <a:p>
            <a:endParaRPr lang="en-ZA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ZA">
                <a:solidFill>
                  <a:schemeClr val="tx1"/>
                </a:solidFill>
              </a:rPr>
              <a:t>     Micro Investors (1-10 props): 75%</a:t>
            </a:r>
          </a:p>
          <a:p>
            <a:r>
              <a:rPr lang="en-ZA">
                <a:solidFill>
                  <a:schemeClr val="tx1"/>
                </a:solidFill>
              </a:rPr>
              <a:t>    </a:t>
            </a:r>
          </a:p>
          <a:p>
            <a:pPr>
              <a:buFont typeface="Arial" charset="0"/>
              <a:buChar char="•"/>
            </a:pPr>
            <a:r>
              <a:rPr lang="en-ZA">
                <a:solidFill>
                  <a:schemeClr val="tx1"/>
                </a:solidFill>
              </a:rPr>
              <a:t>     &lt; 100 investors with 100 + properties</a:t>
            </a:r>
          </a:p>
        </p:txBody>
      </p:sp>
      <p:pic>
        <p:nvPicPr>
          <p:cNvPr id="2765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5305425"/>
            <a:ext cx="310991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031911TPN_presoDev-4.jpg                                       00A066CFLeopard 10.5.6                 87E6CF4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373063" y="638175"/>
            <a:ext cx="2760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Tenant Behaviour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65125" y="1508125"/>
            <a:ext cx="1522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666666"/>
                </a:solidFill>
              </a:rPr>
              <a:t>Risk factors</a:t>
            </a:r>
          </a:p>
        </p:txBody>
      </p:sp>
      <p:sp>
        <p:nvSpPr>
          <p:cNvPr id="28676" name="TextBox 7"/>
          <p:cNvSpPr txBox="1">
            <a:spLocks noChangeArrowheads="1"/>
          </p:cNvSpPr>
          <p:nvPr/>
        </p:nvSpPr>
        <p:spPr bwMode="auto">
          <a:xfrm>
            <a:off x="468313" y="2060575"/>
            <a:ext cx="58674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ZA">
                <a:solidFill>
                  <a:schemeClr val="tx1"/>
                </a:solidFill>
              </a:rPr>
              <a:t>     Deposit used as last months rent</a:t>
            </a:r>
          </a:p>
          <a:p>
            <a:endParaRPr lang="en-ZA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ZA">
                <a:solidFill>
                  <a:schemeClr val="tx1"/>
                </a:solidFill>
              </a:rPr>
              <a:t>     Application to rent in spouses name / family</a:t>
            </a:r>
          </a:p>
          <a:p>
            <a:r>
              <a:rPr lang="en-ZA">
                <a:solidFill>
                  <a:schemeClr val="tx1"/>
                </a:solidFill>
              </a:rPr>
              <a:t>      member notably children</a:t>
            </a:r>
          </a:p>
          <a:p>
            <a:r>
              <a:rPr lang="en-ZA">
                <a:solidFill>
                  <a:schemeClr val="tx1"/>
                </a:solidFill>
              </a:rPr>
              <a:t>    </a:t>
            </a:r>
          </a:p>
          <a:p>
            <a:pPr>
              <a:buFont typeface="Arial" charset="0"/>
              <a:buChar char="•"/>
            </a:pPr>
            <a:r>
              <a:rPr lang="en-ZA">
                <a:solidFill>
                  <a:schemeClr val="tx1"/>
                </a:solidFill>
              </a:rPr>
              <a:t>     Delinquent tenants target private landlords</a:t>
            </a:r>
          </a:p>
          <a:p>
            <a:r>
              <a:rPr lang="en-ZA">
                <a:solidFill>
                  <a:schemeClr val="tx1"/>
                </a:solidFill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ZA">
                <a:solidFill>
                  <a:schemeClr val="tx1"/>
                </a:solidFill>
              </a:rPr>
              <a:t>    Negotiating hand over of keys prior to payment</a:t>
            </a:r>
          </a:p>
          <a:p>
            <a:endParaRPr lang="en-ZA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ZA">
                <a:solidFill>
                  <a:schemeClr val="tx1"/>
                </a:solidFill>
              </a:rPr>
              <a:t>     Fraudulent supporting documentation notably</a:t>
            </a:r>
          </a:p>
          <a:p>
            <a:r>
              <a:rPr lang="en-ZA">
                <a:solidFill>
                  <a:schemeClr val="tx1"/>
                </a:solidFill>
              </a:rPr>
              <a:t>      ID, proof of payment</a:t>
            </a:r>
          </a:p>
          <a:p>
            <a:endParaRPr lang="en-ZA">
              <a:solidFill>
                <a:schemeClr val="tx1"/>
              </a:solidFill>
            </a:endParaRPr>
          </a:p>
        </p:txBody>
      </p:sp>
      <p:pic>
        <p:nvPicPr>
          <p:cNvPr id="2867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5305425"/>
            <a:ext cx="310991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"/>
          <p:cNvSpPr txBox="1">
            <a:spLocks noChangeArrowheads="1"/>
          </p:cNvSpPr>
          <p:nvPr/>
        </p:nvSpPr>
        <p:spPr bwMode="auto">
          <a:xfrm>
            <a:off x="827088" y="765175"/>
            <a:ext cx="185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ZA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11188" y="565150"/>
            <a:ext cx="7062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Market Analysis – SA commercial tenant trends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50825" y="1412875"/>
            <a:ext cx="698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666666"/>
                </a:solidFill>
              </a:rPr>
              <a:t>TPN Credit Bureau Statistics : National Average Q1 2012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50825" y="1989138"/>
            <a:ext cx="5545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970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989138"/>
            <a:ext cx="56880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"/>
          <p:cNvSpPr txBox="1">
            <a:spLocks noChangeArrowheads="1"/>
          </p:cNvSpPr>
          <p:nvPr/>
        </p:nvSpPr>
        <p:spPr bwMode="auto">
          <a:xfrm>
            <a:off x="827088" y="765175"/>
            <a:ext cx="185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ZA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11188" y="565150"/>
            <a:ext cx="600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Market Analysis – Good standing trends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0825" y="1412875"/>
            <a:ext cx="8281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666666"/>
                </a:solidFill>
              </a:rPr>
              <a:t>Commercial Tenant vs. Residential Tenant vs. Consumer Credit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50825" y="1989138"/>
            <a:ext cx="5545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25" name="TextBox 7"/>
          <p:cNvSpPr txBox="1">
            <a:spLocks noChangeArrowheads="1"/>
          </p:cNvSpPr>
          <p:nvPr/>
        </p:nvSpPr>
        <p:spPr bwMode="auto">
          <a:xfrm>
            <a:off x="525463" y="491013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ZA">
              <a:solidFill>
                <a:schemeClr val="tx1"/>
              </a:solidFill>
            </a:endParaRPr>
          </a:p>
        </p:txBody>
      </p:sp>
      <p:pic>
        <p:nvPicPr>
          <p:cNvPr id="3072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844675"/>
            <a:ext cx="7777163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4" descr="031911TPN_presoD-1.jpg                                         00A066CFLeopard 10.5.6                 87E6CF4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AutoShape 6" descr="687564620@09042008-0821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7" name="Text Box 9"/>
          <p:cNvSpPr txBox="1">
            <a:spLocks noChangeArrowheads="1"/>
          </p:cNvSpPr>
          <p:nvPr/>
        </p:nvSpPr>
        <p:spPr bwMode="auto">
          <a:xfrm>
            <a:off x="684213" y="5300663"/>
            <a:ext cx="21955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Michelle Dickens</a:t>
            </a:r>
          </a:p>
          <a:p>
            <a:r>
              <a:rPr lang="en-GB" sz="1600">
                <a:hlinkClick r:id="rId3"/>
              </a:rPr>
              <a:t>Twitter @michelle_tpn</a:t>
            </a:r>
          </a:p>
          <a:p>
            <a:r>
              <a:rPr lang="en-GB" sz="1600">
                <a:hlinkClick r:id="rId3"/>
              </a:rPr>
              <a:t>Web: www.tpn.co.za</a:t>
            </a:r>
            <a:r>
              <a:rPr lang="en-GB" sz="1600"/>
              <a:t> </a:t>
            </a:r>
          </a:p>
        </p:txBody>
      </p:sp>
      <p:sp>
        <p:nvSpPr>
          <p:cNvPr id="31748" name="Text Box 15"/>
          <p:cNvSpPr txBox="1">
            <a:spLocks noChangeArrowheads="1"/>
          </p:cNvSpPr>
          <p:nvPr/>
        </p:nvSpPr>
        <p:spPr bwMode="auto">
          <a:xfrm>
            <a:off x="533400" y="1295400"/>
            <a:ext cx="251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Any Questions?</a:t>
            </a:r>
          </a:p>
        </p:txBody>
      </p:sp>
      <p:pic>
        <p:nvPicPr>
          <p:cNvPr id="31749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5260975"/>
            <a:ext cx="324008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"/>
          <p:cNvSpPr txBox="1">
            <a:spLocks noChangeArrowheads="1"/>
          </p:cNvSpPr>
          <p:nvPr/>
        </p:nvSpPr>
        <p:spPr bwMode="auto">
          <a:xfrm>
            <a:off x="827088" y="765175"/>
            <a:ext cx="185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ZA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11188" y="565150"/>
            <a:ext cx="58277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Objective – Favourable Rental Returns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50825" y="1412875"/>
            <a:ext cx="655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666666"/>
                </a:solidFill>
              </a:rPr>
              <a:t>Realised via: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50825" y="1989138"/>
            <a:ext cx="55451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ZA">
                <a:solidFill>
                  <a:schemeClr val="tx1"/>
                </a:solidFill>
              </a:rPr>
              <a:t>     Quality Tenants</a:t>
            </a:r>
          </a:p>
          <a:p>
            <a:r>
              <a:rPr lang="en-ZA">
                <a:solidFill>
                  <a:schemeClr val="tx1"/>
                </a:solidFill>
              </a:rPr>
              <a:t>  </a:t>
            </a:r>
          </a:p>
          <a:p>
            <a:pPr>
              <a:buFont typeface="Arial" charset="0"/>
              <a:buChar char="•"/>
            </a:pPr>
            <a:r>
              <a:rPr lang="en-ZA">
                <a:solidFill>
                  <a:schemeClr val="tx1"/>
                </a:solidFill>
              </a:rPr>
              <a:t>     Well maintained property</a:t>
            </a:r>
          </a:p>
          <a:p>
            <a:r>
              <a:rPr lang="en-ZA">
                <a:solidFill>
                  <a:schemeClr val="tx1"/>
                </a:solidFill>
              </a:rPr>
              <a:t>    </a:t>
            </a:r>
          </a:p>
          <a:p>
            <a:pPr>
              <a:buFont typeface="Arial" charset="0"/>
              <a:buChar char="•"/>
            </a:pPr>
            <a:r>
              <a:rPr lang="en-ZA">
                <a:solidFill>
                  <a:schemeClr val="tx1"/>
                </a:solidFill>
              </a:rPr>
              <a:t>     Well managed rent collection</a:t>
            </a:r>
          </a:p>
          <a:p>
            <a:r>
              <a:rPr lang="en-ZA">
                <a:solidFill>
                  <a:schemeClr val="tx1"/>
                </a:solidFill>
              </a:rPr>
              <a:t>      </a:t>
            </a:r>
          </a:p>
          <a:p>
            <a:r>
              <a:rPr lang="en-ZA">
                <a:solidFill>
                  <a:schemeClr val="tx1"/>
                </a:solidFill>
              </a:rPr>
              <a:t>       Property Management Systems</a:t>
            </a:r>
          </a:p>
          <a:p>
            <a:r>
              <a:rPr lang="en-ZA">
                <a:solidFill>
                  <a:schemeClr val="tx1"/>
                </a:solidFill>
              </a:rPr>
              <a:t>       Payment Collection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1"/>
          <p:cNvSpPr txBox="1">
            <a:spLocks noChangeArrowheads="1"/>
          </p:cNvSpPr>
          <p:nvPr/>
        </p:nvSpPr>
        <p:spPr bwMode="auto">
          <a:xfrm>
            <a:off x="827088" y="765175"/>
            <a:ext cx="185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ZA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11188" y="565150"/>
            <a:ext cx="58277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Objective – Favourable Rental Returns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50825" y="1412875"/>
            <a:ext cx="655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666666"/>
                </a:solidFill>
              </a:rPr>
              <a:t>Elements of a Quality Tenant: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50825" y="1989138"/>
            <a:ext cx="712946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ZA">
                <a:solidFill>
                  <a:schemeClr val="tx1"/>
                </a:solidFill>
              </a:rPr>
              <a:t>     Past tenant behaviour (best prediction of future Payment)</a:t>
            </a:r>
          </a:p>
          <a:p>
            <a:r>
              <a:rPr lang="en-ZA">
                <a:solidFill>
                  <a:schemeClr val="tx1"/>
                </a:solidFill>
              </a:rPr>
              <a:t>  </a:t>
            </a:r>
          </a:p>
          <a:p>
            <a:pPr>
              <a:buFont typeface="Arial" charset="0"/>
              <a:buChar char="•"/>
            </a:pPr>
            <a:r>
              <a:rPr lang="en-ZA">
                <a:solidFill>
                  <a:schemeClr val="tx1"/>
                </a:solidFill>
              </a:rPr>
              <a:t>     Affordability</a:t>
            </a:r>
          </a:p>
          <a:p>
            <a:r>
              <a:rPr lang="en-ZA">
                <a:solidFill>
                  <a:schemeClr val="tx1"/>
                </a:solidFill>
              </a:rPr>
              <a:t>    </a:t>
            </a:r>
          </a:p>
          <a:p>
            <a:pPr>
              <a:buFont typeface="Arial" charset="0"/>
              <a:buChar char="•"/>
            </a:pPr>
            <a:r>
              <a:rPr lang="en-ZA">
                <a:solidFill>
                  <a:schemeClr val="tx1"/>
                </a:solidFill>
              </a:rPr>
              <a:t>     Ability to pay vs. desire to pay</a:t>
            </a:r>
          </a:p>
          <a:p>
            <a:r>
              <a:rPr lang="en-ZA">
                <a:solidFill>
                  <a:schemeClr val="tx1"/>
                </a:solidFill>
              </a:rPr>
              <a:t>      </a:t>
            </a:r>
          </a:p>
          <a:p>
            <a:r>
              <a:rPr lang="en-ZA">
                <a:solidFill>
                  <a:schemeClr val="tx1"/>
                </a:solidFill>
              </a:rPr>
              <a:t>      Tenant who has the means &amp; wants to pay</a:t>
            </a:r>
          </a:p>
          <a:p>
            <a:r>
              <a:rPr lang="en-ZA">
                <a:solidFill>
                  <a:schemeClr val="tx1"/>
                </a:solidFill>
              </a:rPr>
              <a:t>      Tenant who has the means but won’t pay</a:t>
            </a:r>
          </a:p>
          <a:p>
            <a:r>
              <a:rPr lang="en-ZA">
                <a:solidFill>
                  <a:schemeClr val="tx1"/>
                </a:solidFill>
              </a:rPr>
              <a:t>      Tenant who does not have the means and can’t pay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3"/>
          <p:cNvSpPr txBox="1">
            <a:spLocks noChangeArrowheads="1"/>
          </p:cNvSpPr>
          <p:nvPr/>
        </p:nvSpPr>
        <p:spPr bwMode="auto">
          <a:xfrm>
            <a:off x="373063" y="638175"/>
            <a:ext cx="5233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Market Analysis – United Kingdom</a:t>
            </a:r>
          </a:p>
        </p:txBody>
      </p:sp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365125" y="1508125"/>
            <a:ext cx="508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666666"/>
                </a:solidFill>
              </a:rPr>
              <a:t>Number of UK properties by Tenure (2009)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908175"/>
            <a:ext cx="5903913" cy="349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539750" y="5538788"/>
            <a:ext cx="534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ZA" sz="1000" i="1">
                <a:solidFill>
                  <a:srgbClr val="666666"/>
                </a:solidFill>
              </a:rPr>
              <a:t>Source: Big Issue Invest – The impact of social housing rent-payment data on credit scoring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 descr="031911TPN_presoDev-4.jpg                                       00A066CFLeopard 10.5.6                 87E6CF4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373063" y="638175"/>
            <a:ext cx="50149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Market Analysis – United States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65125" y="1508125"/>
            <a:ext cx="4995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666666"/>
                </a:solidFill>
              </a:rPr>
              <a:t>US Households: Renters &amp; Owners (2011)</a:t>
            </a:r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" y="1870075"/>
            <a:ext cx="60325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611188" y="5480050"/>
            <a:ext cx="528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1000" i="1">
                <a:solidFill>
                  <a:srgbClr val="666666"/>
                </a:solidFill>
              </a:rPr>
              <a:t>Source: NMHC tabulations of 2011 Current Population Survey, Annual Social &amp; Economic Supplement, US Census  Bureau</a:t>
            </a:r>
          </a:p>
        </p:txBody>
      </p:sp>
      <p:pic>
        <p:nvPicPr>
          <p:cNvPr id="19462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5326063"/>
            <a:ext cx="32766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2"/>
          <p:cNvSpPr txBox="1">
            <a:spLocks noChangeArrowheads="1"/>
          </p:cNvSpPr>
          <p:nvPr/>
        </p:nvSpPr>
        <p:spPr bwMode="auto">
          <a:xfrm>
            <a:off x="373063" y="638175"/>
            <a:ext cx="467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Market Analysis – South Africa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365125" y="1508125"/>
            <a:ext cx="3078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666666"/>
                </a:solidFill>
              </a:rPr>
              <a:t>Total number of dwellings</a:t>
            </a:r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908175"/>
            <a:ext cx="5843588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2"/>
          <p:cNvSpPr txBox="1">
            <a:spLocks noChangeArrowheads="1"/>
          </p:cNvSpPr>
          <p:nvPr/>
        </p:nvSpPr>
        <p:spPr bwMode="auto">
          <a:xfrm>
            <a:off x="2771775" y="5491163"/>
            <a:ext cx="3073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ZA" sz="1000" i="1">
                <a:solidFill>
                  <a:srgbClr val="666666"/>
                </a:solidFill>
              </a:rPr>
              <a:t>Source: Stats SA, General Household Survey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95288" y="658813"/>
            <a:ext cx="4678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Market Analysis – South Africa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95288" y="1570038"/>
            <a:ext cx="34591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666666"/>
                </a:solidFill>
              </a:rPr>
              <a:t>SA Household Tenure Status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341438"/>
            <a:ext cx="84645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1"/>
          <p:cNvSpPr>
            <a:spLocks noChangeArrowheads="1"/>
          </p:cNvSpPr>
          <p:nvPr/>
        </p:nvSpPr>
        <p:spPr bwMode="auto">
          <a:xfrm>
            <a:off x="5705475" y="6453188"/>
            <a:ext cx="3127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1000" i="1">
                <a:solidFill>
                  <a:srgbClr val="666666"/>
                </a:solidFill>
              </a:rPr>
              <a:t>Source: Stats SA, General Household Survey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468313" y="620713"/>
            <a:ext cx="4676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Market Analysis – South Africa</a:t>
            </a:r>
            <a:endParaRPr lang="en-ZA" sz="2400"/>
          </a:p>
        </p:txBody>
      </p:sp>
      <p:pic>
        <p:nvPicPr>
          <p:cNvPr id="22530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1412875"/>
            <a:ext cx="84391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1"/>
          <p:cNvSpPr>
            <a:spLocks noChangeArrowheads="1"/>
          </p:cNvSpPr>
          <p:nvPr/>
        </p:nvSpPr>
        <p:spPr bwMode="auto">
          <a:xfrm>
            <a:off x="5640388" y="6394450"/>
            <a:ext cx="31511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1000" i="1">
                <a:solidFill>
                  <a:srgbClr val="666666"/>
                </a:solidFill>
              </a:rPr>
              <a:t>Source: Stats SA, General Household Survey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68313" y="620713"/>
            <a:ext cx="4676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4A"/>
                </a:solidFill>
              </a:rPr>
              <a:t>Market Analysis – South Africa</a:t>
            </a:r>
            <a:endParaRPr lang="en-ZA" sz="2400"/>
          </a:p>
        </p:txBody>
      </p:sp>
      <p:pic>
        <p:nvPicPr>
          <p:cNvPr id="2355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412875"/>
            <a:ext cx="843915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1"/>
          <p:cNvSpPr>
            <a:spLocks noChangeArrowheads="1"/>
          </p:cNvSpPr>
          <p:nvPr/>
        </p:nvSpPr>
        <p:spPr bwMode="auto">
          <a:xfrm>
            <a:off x="5651500" y="6375400"/>
            <a:ext cx="30781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1000" i="1">
                <a:solidFill>
                  <a:srgbClr val="666666"/>
                </a:solidFill>
              </a:rPr>
              <a:t>Source: Stats SA, General Household Survey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rgbClr val="CCCCC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rgbClr val="CCCCC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332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ＭＳ Ｐゴシック</vt:lpstr>
      <vt:lpstr>Calibri</vt:lpstr>
      <vt:lpstr>Default Design</vt:lpstr>
      <vt:lpstr>Default Design</vt:lpstr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Tenant Profile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Dickens</dc:creator>
  <cp:lastModifiedBy>Michelle Dickens</cp:lastModifiedBy>
  <cp:revision>263</cp:revision>
  <dcterms:created xsi:type="dcterms:W3CDTF">2008-04-10T06:40:52Z</dcterms:created>
  <dcterms:modified xsi:type="dcterms:W3CDTF">2012-06-19T05:27:52Z</dcterms:modified>
</cp:coreProperties>
</file>