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561" r:id="rId3"/>
    <p:sldId id="652" r:id="rId4"/>
    <p:sldId id="631" r:id="rId5"/>
    <p:sldId id="633" r:id="rId6"/>
    <p:sldId id="634" r:id="rId7"/>
    <p:sldId id="613" r:id="rId8"/>
    <p:sldId id="624" r:id="rId9"/>
    <p:sldId id="621" r:id="rId10"/>
    <p:sldId id="586" r:id="rId11"/>
    <p:sldId id="569" r:id="rId12"/>
    <p:sldId id="637" r:id="rId13"/>
    <p:sldId id="651" r:id="rId14"/>
    <p:sldId id="638" r:id="rId15"/>
    <p:sldId id="639" r:id="rId16"/>
    <p:sldId id="641" r:id="rId17"/>
    <p:sldId id="643" r:id="rId18"/>
    <p:sldId id="645" r:id="rId19"/>
    <p:sldId id="646" r:id="rId20"/>
    <p:sldId id="589" r:id="rId21"/>
    <p:sldId id="622" r:id="rId22"/>
    <p:sldId id="667" r:id="rId23"/>
    <p:sldId id="653" r:id="rId24"/>
    <p:sldId id="654" r:id="rId25"/>
    <p:sldId id="655" r:id="rId26"/>
    <p:sldId id="662" r:id="rId27"/>
    <p:sldId id="657" r:id="rId28"/>
    <p:sldId id="656" r:id="rId29"/>
    <p:sldId id="663" r:id="rId30"/>
    <p:sldId id="658" r:id="rId31"/>
    <p:sldId id="659" r:id="rId32"/>
    <p:sldId id="660" r:id="rId33"/>
    <p:sldId id="661" r:id="rId34"/>
    <p:sldId id="664" r:id="rId35"/>
    <p:sldId id="665" r:id="rId36"/>
    <p:sldId id="425" r:id="rId37"/>
    <p:sldId id="626" r:id="rId38"/>
    <p:sldId id="62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576" autoAdjust="0"/>
    <p:restoredTop sz="96900" autoAdjust="0"/>
  </p:normalViewPr>
  <p:slideViewPr>
    <p:cSldViewPr>
      <p:cViewPr>
        <p:scale>
          <a:sx n="90" d="100"/>
          <a:sy n="90" d="100"/>
        </p:scale>
        <p:origin x="-6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82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er\Documents\formal%20rental%20mark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Outlook\H1P5RV40\Payprop%20rental%20index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Outlook\H1P5RV40\Payprop%20rental%20index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Outlook\H1P5RV40\Payprop%20rental%20index%20(Autosaved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Temporary%20Internet%20Files\Content.Outlook\H1P5RV40\Payprop%20rental%20index%20(Autosaved)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User\AppData\Local\Microsoft\Windows\Temporary%20Internet%20Files\Content.Outlook\H1P5RV40\Raw%20renta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title>
      <c:layout/>
    </c:title>
    <c:plotArea>
      <c:layout/>
      <c:pieChart>
        <c:varyColors val="1"/>
        <c:ser>
          <c:idx val="1"/>
          <c:order val="0"/>
          <c:tx>
            <c:strRef>
              <c:f>Sheet1!$E$5</c:f>
              <c:strCache>
                <c:ptCount val="1"/>
                <c:pt idx="0">
                  <c:v>Brick and Cement Structures</c:v>
                </c:pt>
              </c:strCache>
            </c:strRef>
          </c:tx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Sheet1!$D$6:$D$11</c:f>
              <c:strCache>
                <c:ptCount val="6"/>
                <c:pt idx="0">
                  <c:v>Less than 500</c:v>
                </c:pt>
                <c:pt idx="1">
                  <c:v>501-1000</c:v>
                </c:pt>
                <c:pt idx="2">
                  <c:v>1001-3000</c:v>
                </c:pt>
                <c:pt idx="3">
                  <c:v>3001-5000</c:v>
                </c:pt>
                <c:pt idx="4">
                  <c:v>5001-7000</c:v>
                </c:pt>
                <c:pt idx="5">
                  <c:v>7000+</c:v>
                </c:pt>
              </c:strCache>
            </c:strRef>
          </c:cat>
          <c:val>
            <c:numRef>
              <c:f>Sheet1!$E$6:$E$11</c:f>
              <c:numCache>
                <c:formatCode>General</c:formatCode>
                <c:ptCount val="6"/>
                <c:pt idx="0">
                  <c:v>590379</c:v>
                </c:pt>
                <c:pt idx="1">
                  <c:v>231961</c:v>
                </c:pt>
                <c:pt idx="2">
                  <c:v>422032</c:v>
                </c:pt>
                <c:pt idx="3">
                  <c:v>262071</c:v>
                </c:pt>
                <c:pt idx="4">
                  <c:v>88096</c:v>
                </c:pt>
                <c:pt idx="5">
                  <c:v>23900</c:v>
                </c:pt>
              </c:numCache>
            </c:numRef>
          </c:val>
        </c:ser>
        <c:dLbls/>
        <c:firstSliceAng val="0"/>
      </c:pieChart>
    </c:plotArea>
    <c:legend>
      <c:legendPos val="r"/>
      <c:layout>
        <c:manualLayout>
          <c:xMode val="edge"/>
          <c:yMode val="edge"/>
          <c:x val="0.77315913252463597"/>
          <c:y val="0.41875438396701781"/>
          <c:w val="0.21865977106887316"/>
          <c:h val="0.22741636009843197"/>
        </c:manualLayout>
      </c:layout>
      <c:txPr>
        <a:bodyPr/>
        <a:lstStyle/>
        <a:p>
          <a:pPr rtl="0">
            <a:defRPr sz="1400" b="1" i="1"/>
          </a:pPr>
          <a:endParaRPr lang="en-US"/>
        </a:p>
      </c:txPr>
    </c:legend>
    <c:plotVisOnly val="1"/>
    <c:dispBlanksAs val="zero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title>
      <c:layout/>
    </c:title>
    <c:plotArea>
      <c:layout>
        <c:manualLayout>
          <c:layoutTarget val="inner"/>
          <c:xMode val="edge"/>
          <c:yMode val="edge"/>
          <c:x val="4.9678887115502779E-2"/>
          <c:y val="8.7967027241736523E-2"/>
          <c:w val="0.93148813954543719"/>
          <c:h val="0.82152875642836609"/>
        </c:manualLayout>
      </c:layout>
      <c:barChart>
        <c:barDir val="col"/>
        <c:grouping val="clustered"/>
        <c:ser>
          <c:idx val="0"/>
          <c:order val="0"/>
          <c:tx>
            <c:strRef>
              <c:f>'[Payprop rental index (Autosaved).xlsx]Sheet1'!$N$1</c:f>
              <c:strCache>
                <c:ptCount val="1"/>
                <c:pt idx="0">
                  <c:v>South Africa weighted average.</c:v>
                </c:pt>
              </c:strCache>
            </c:strRef>
          </c:tx>
          <c:cat>
            <c:numRef>
              <c:f>'[Payprop rental index (Autosaved).xlsx]Sheet1'!$N$14:$N$39</c:f>
              <c:numCache>
                <c:formatCode>mmm\-yy</c:formatCode>
                <c:ptCount val="26"/>
                <c:pt idx="0">
                  <c:v>40269</c:v>
                </c:pt>
                <c:pt idx="1">
                  <c:v>40299</c:v>
                </c:pt>
                <c:pt idx="2">
                  <c:v>40330</c:v>
                </c:pt>
                <c:pt idx="3">
                  <c:v>40360</c:v>
                </c:pt>
                <c:pt idx="4">
                  <c:v>40391</c:v>
                </c:pt>
                <c:pt idx="5">
                  <c:v>40422</c:v>
                </c:pt>
                <c:pt idx="6">
                  <c:v>40452</c:v>
                </c:pt>
                <c:pt idx="7">
                  <c:v>40483</c:v>
                </c:pt>
                <c:pt idx="8">
                  <c:v>40513</c:v>
                </c:pt>
                <c:pt idx="9">
                  <c:v>40544</c:v>
                </c:pt>
                <c:pt idx="10">
                  <c:v>40575</c:v>
                </c:pt>
                <c:pt idx="11">
                  <c:v>40603</c:v>
                </c:pt>
                <c:pt idx="12">
                  <c:v>40634</c:v>
                </c:pt>
                <c:pt idx="13">
                  <c:v>40664</c:v>
                </c:pt>
                <c:pt idx="14">
                  <c:v>40695</c:v>
                </c:pt>
                <c:pt idx="15">
                  <c:v>40725</c:v>
                </c:pt>
                <c:pt idx="16">
                  <c:v>40756</c:v>
                </c:pt>
                <c:pt idx="17">
                  <c:v>40787</c:v>
                </c:pt>
                <c:pt idx="18">
                  <c:v>40817</c:v>
                </c:pt>
                <c:pt idx="19">
                  <c:v>40848</c:v>
                </c:pt>
                <c:pt idx="20">
                  <c:v>40878</c:v>
                </c:pt>
                <c:pt idx="21">
                  <c:v>40909</c:v>
                </c:pt>
                <c:pt idx="22">
                  <c:v>40940</c:v>
                </c:pt>
                <c:pt idx="23">
                  <c:v>40969</c:v>
                </c:pt>
                <c:pt idx="24">
                  <c:v>41000</c:v>
                </c:pt>
                <c:pt idx="25">
                  <c:v>41030</c:v>
                </c:pt>
              </c:numCache>
            </c:numRef>
          </c:cat>
          <c:val>
            <c:numRef>
              <c:f>'[Payprop rental index (Autosaved).xlsx]Sheet1'!$O$14:$O$39</c:f>
              <c:numCache>
                <c:formatCode>0</c:formatCode>
                <c:ptCount val="26"/>
                <c:pt idx="0">
                  <c:v>4588.3719939609819</c:v>
                </c:pt>
                <c:pt idx="1">
                  <c:v>4685.8130206071974</c:v>
                </c:pt>
                <c:pt idx="2">
                  <c:v>4737.8096563926101</c:v>
                </c:pt>
                <c:pt idx="3">
                  <c:v>4739.963387221188</c:v>
                </c:pt>
                <c:pt idx="4">
                  <c:v>4779.0933333409112</c:v>
                </c:pt>
                <c:pt idx="5">
                  <c:v>4783.2332618390892</c:v>
                </c:pt>
                <c:pt idx="6">
                  <c:v>4769.6478612018182</c:v>
                </c:pt>
                <c:pt idx="7">
                  <c:v>4807.4714352345236</c:v>
                </c:pt>
                <c:pt idx="8">
                  <c:v>4821.7593683393588</c:v>
                </c:pt>
                <c:pt idx="9">
                  <c:v>4832.976231231677</c:v>
                </c:pt>
                <c:pt idx="10">
                  <c:v>4844.0615521039954</c:v>
                </c:pt>
                <c:pt idx="11">
                  <c:v>4874.1231160442685</c:v>
                </c:pt>
                <c:pt idx="12">
                  <c:v>4887.742595841758</c:v>
                </c:pt>
                <c:pt idx="13">
                  <c:v>4937.9152180310311</c:v>
                </c:pt>
                <c:pt idx="14">
                  <c:v>4975.3407703526264</c:v>
                </c:pt>
                <c:pt idx="15">
                  <c:v>4991.0710393383979</c:v>
                </c:pt>
                <c:pt idx="16">
                  <c:v>5044.8160365778431</c:v>
                </c:pt>
                <c:pt idx="17">
                  <c:v>5059.8770515444248</c:v>
                </c:pt>
                <c:pt idx="18">
                  <c:v>5084.2011892848386</c:v>
                </c:pt>
                <c:pt idx="19">
                  <c:v>5132.3073021405298</c:v>
                </c:pt>
                <c:pt idx="20">
                  <c:v>5140.2182841497715</c:v>
                </c:pt>
                <c:pt idx="21">
                  <c:v>5165.2670935480555</c:v>
                </c:pt>
                <c:pt idx="22">
                  <c:v>5172.4022193122564</c:v>
                </c:pt>
                <c:pt idx="23">
                  <c:v>5165.0652027781407</c:v>
                </c:pt>
                <c:pt idx="24">
                  <c:v>5176.7913656123474</c:v>
                </c:pt>
                <c:pt idx="25">
                  <c:v>5177.8908812741829</c:v>
                </c:pt>
              </c:numCache>
            </c:numRef>
          </c:val>
        </c:ser>
        <c:dLbls/>
        <c:axId val="62773120"/>
        <c:axId val="62774656"/>
      </c:barChart>
      <c:dateAx>
        <c:axId val="62773120"/>
        <c:scaling>
          <c:orientation val="minMax"/>
        </c:scaling>
        <c:axPos val="b"/>
        <c:numFmt formatCode="mmm\-yy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2774656"/>
        <c:crosses val="autoZero"/>
        <c:auto val="1"/>
        <c:lblOffset val="100"/>
        <c:baseTimeUnit val="months"/>
      </c:dateAx>
      <c:valAx>
        <c:axId val="62774656"/>
        <c:scaling>
          <c:orientation val="minMax"/>
          <c:min val="4500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2773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0943147717088593"/>
          <c:y val="0.17378090887436745"/>
          <c:w val="0.30817094161210484"/>
          <c:h val="9.6340590761918879E-2"/>
        </c:manualLayout>
      </c:layout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plotArea>
      <c:layout/>
      <c:lineChart>
        <c:grouping val="standard"/>
        <c:ser>
          <c:idx val="0"/>
          <c:order val="0"/>
          <c:spPr>
            <a:ln w="50800"/>
          </c:spPr>
          <c:marker>
            <c:symbol val="none"/>
          </c:marker>
          <c:cat>
            <c:numRef>
              <c:f>'[Payprop rental index (Autosaved).xlsx]Sheet1'!$N$14:$N$39</c:f>
              <c:numCache>
                <c:formatCode>mmm\-yy</c:formatCode>
                <c:ptCount val="26"/>
                <c:pt idx="0">
                  <c:v>40269</c:v>
                </c:pt>
                <c:pt idx="1">
                  <c:v>40299</c:v>
                </c:pt>
                <c:pt idx="2">
                  <c:v>40330</c:v>
                </c:pt>
                <c:pt idx="3">
                  <c:v>40360</c:v>
                </c:pt>
                <c:pt idx="4">
                  <c:v>40391</c:v>
                </c:pt>
                <c:pt idx="5">
                  <c:v>40422</c:v>
                </c:pt>
                <c:pt idx="6">
                  <c:v>40452</c:v>
                </c:pt>
                <c:pt idx="7">
                  <c:v>40483</c:v>
                </c:pt>
                <c:pt idx="8">
                  <c:v>40513</c:v>
                </c:pt>
                <c:pt idx="9">
                  <c:v>40544</c:v>
                </c:pt>
                <c:pt idx="10">
                  <c:v>40575</c:v>
                </c:pt>
                <c:pt idx="11">
                  <c:v>40603</c:v>
                </c:pt>
                <c:pt idx="12">
                  <c:v>40634</c:v>
                </c:pt>
                <c:pt idx="13">
                  <c:v>40664</c:v>
                </c:pt>
                <c:pt idx="14">
                  <c:v>40695</c:v>
                </c:pt>
                <c:pt idx="15">
                  <c:v>40725</c:v>
                </c:pt>
                <c:pt idx="16">
                  <c:v>40756</c:v>
                </c:pt>
                <c:pt idx="17">
                  <c:v>40787</c:v>
                </c:pt>
                <c:pt idx="18">
                  <c:v>40817</c:v>
                </c:pt>
                <c:pt idx="19">
                  <c:v>40848</c:v>
                </c:pt>
                <c:pt idx="20">
                  <c:v>40878</c:v>
                </c:pt>
                <c:pt idx="21">
                  <c:v>40909</c:v>
                </c:pt>
                <c:pt idx="22">
                  <c:v>40940</c:v>
                </c:pt>
                <c:pt idx="23">
                  <c:v>40969</c:v>
                </c:pt>
                <c:pt idx="24">
                  <c:v>41000</c:v>
                </c:pt>
                <c:pt idx="25">
                  <c:v>41030</c:v>
                </c:pt>
              </c:numCache>
            </c:numRef>
          </c:cat>
          <c:val>
            <c:numRef>
              <c:f>'[Payprop rental index (Autosaved).xlsx]Sheet1'!$P$14:$P$39</c:f>
              <c:numCache>
                <c:formatCode>0.0%</c:formatCode>
                <c:ptCount val="26"/>
                <c:pt idx="0">
                  <c:v>6.1310422898934083E-2</c:v>
                </c:pt>
                <c:pt idx="1">
                  <c:v>9.7507955364272411E-2</c:v>
                </c:pt>
                <c:pt idx="2">
                  <c:v>0.12436119037736093</c:v>
                </c:pt>
                <c:pt idx="3">
                  <c:v>0.13703338593116546</c:v>
                </c:pt>
                <c:pt idx="4">
                  <c:v>0.13930712737904383</c:v>
                </c:pt>
                <c:pt idx="5">
                  <c:v>0.12682652693574842</c:v>
                </c:pt>
                <c:pt idx="6">
                  <c:v>0.10321524372766303</c:v>
                </c:pt>
                <c:pt idx="7">
                  <c:v>8.9607930175784431E-2</c:v>
                </c:pt>
                <c:pt idx="8">
                  <c:v>8.1235939136516722E-2</c:v>
                </c:pt>
                <c:pt idx="9">
                  <c:v>7.9573065234942023E-2</c:v>
                </c:pt>
                <c:pt idx="10">
                  <c:v>7.1225159978844696E-2</c:v>
                </c:pt>
                <c:pt idx="11">
                  <c:v>6.8089005240796974E-2</c:v>
                </c:pt>
                <c:pt idx="12">
                  <c:v>6.524549497616916E-2</c:v>
                </c:pt>
                <c:pt idx="13">
                  <c:v>5.3801164561015025E-2</c:v>
                </c:pt>
                <c:pt idx="14">
                  <c:v>5.0135216732382082E-2</c:v>
                </c:pt>
                <c:pt idx="15">
                  <c:v>5.2976707118495461E-2</c:v>
                </c:pt>
                <c:pt idx="16">
                  <c:v>5.5601070057188291E-2</c:v>
                </c:pt>
                <c:pt idx="17">
                  <c:v>5.783614859689501E-2</c:v>
                </c:pt>
                <c:pt idx="18">
                  <c:v>6.5948962530697486E-2</c:v>
                </c:pt>
                <c:pt idx="19">
                  <c:v>6.7568964534088685E-2</c:v>
                </c:pt>
                <c:pt idx="20">
                  <c:v>6.6046206681626765E-2</c:v>
                </c:pt>
                <c:pt idx="21">
                  <c:v>6.8754913415267641E-2</c:v>
                </c:pt>
                <c:pt idx="22">
                  <c:v>6.7782100552716634E-2</c:v>
                </c:pt>
                <c:pt idx="23">
                  <c:v>5.969116491460192E-2</c:v>
                </c:pt>
                <c:pt idx="24">
                  <c:v>5.9137477905750982E-2</c:v>
                </c:pt>
                <c:pt idx="25">
                  <c:v>4.8598579085940903E-2</c:v>
                </c:pt>
              </c:numCache>
            </c:numRef>
          </c:val>
        </c:ser>
        <c:dLbls/>
        <c:marker val="1"/>
        <c:axId val="65744896"/>
        <c:axId val="65746432"/>
      </c:lineChart>
      <c:dateAx>
        <c:axId val="65744896"/>
        <c:scaling>
          <c:orientation val="minMax"/>
        </c:scaling>
        <c:axPos val="b"/>
        <c:numFmt formatCode="mmm\-yy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5746432"/>
        <c:crosses val="autoZero"/>
        <c:auto val="1"/>
        <c:lblOffset val="100"/>
        <c:baseTimeUnit val="months"/>
      </c:dateAx>
      <c:valAx>
        <c:axId val="65746432"/>
        <c:scaling>
          <c:orientation val="minMax"/>
          <c:max val="0.14000000000000001"/>
          <c:min val="3.0000000000000009E-2"/>
        </c:scaling>
        <c:axPos val="l"/>
        <c:majorGridlines/>
        <c:numFmt formatCode="0.0%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5744896"/>
        <c:crosses val="autoZero"/>
        <c:crossBetween val="between"/>
        <c:majorUnit val="2.0000000000000007E-2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plotArea>
      <c:layout/>
      <c:barChart>
        <c:barDir val="bar"/>
        <c:grouping val="clustered"/>
        <c:ser>
          <c:idx val="0"/>
          <c:order val="0"/>
          <c:dLbls>
            <c:numFmt formatCode="#,##0" sourceLinked="0"/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'[Payprop rental index (Autosaved).xlsx]Sheet1'!$J$61:$J$69</c:f>
              <c:strCache>
                <c:ptCount val="9"/>
                <c:pt idx="0">
                  <c:v>Northwest</c:v>
                </c:pt>
                <c:pt idx="1">
                  <c:v>FreeState</c:v>
                </c:pt>
                <c:pt idx="2">
                  <c:v>EasternCape</c:v>
                </c:pt>
                <c:pt idx="3">
                  <c:v>NorthernCape</c:v>
                </c:pt>
                <c:pt idx="4">
                  <c:v>WesternCape</c:v>
                </c:pt>
                <c:pt idx="5">
                  <c:v>KwazuluNatal</c:v>
                </c:pt>
                <c:pt idx="6">
                  <c:v>Gauteng</c:v>
                </c:pt>
                <c:pt idx="7">
                  <c:v>Limpopo</c:v>
                </c:pt>
                <c:pt idx="8">
                  <c:v>Mpumalanga</c:v>
                </c:pt>
              </c:strCache>
            </c:strRef>
          </c:cat>
          <c:val>
            <c:numRef>
              <c:f>'[Payprop rental index (Autosaved).xlsx]Sheet1'!$K$61:$K$69</c:f>
              <c:numCache>
                <c:formatCode>0.0</c:formatCode>
                <c:ptCount val="9"/>
                <c:pt idx="0">
                  <c:v>3986.8757317135423</c:v>
                </c:pt>
                <c:pt idx="1">
                  <c:v>4059.6116770797103</c:v>
                </c:pt>
                <c:pt idx="2">
                  <c:v>4392.3861761913358</c:v>
                </c:pt>
                <c:pt idx="3">
                  <c:v>4525.2001255471614</c:v>
                </c:pt>
                <c:pt idx="4">
                  <c:v>5064.2670498376538</c:v>
                </c:pt>
                <c:pt idx="5">
                  <c:v>5170.3008955807172</c:v>
                </c:pt>
                <c:pt idx="6">
                  <c:v>5510.1348639744274</c:v>
                </c:pt>
                <c:pt idx="7">
                  <c:v>5835.2515030737122</c:v>
                </c:pt>
                <c:pt idx="8">
                  <c:v>6193.5944919300855</c:v>
                </c:pt>
              </c:numCache>
            </c:numRef>
          </c:val>
        </c:ser>
        <c:dLbls/>
        <c:axId val="92091904"/>
        <c:axId val="92093440"/>
      </c:barChart>
      <c:catAx>
        <c:axId val="92091904"/>
        <c:scaling>
          <c:orientation val="minMax"/>
        </c:scaling>
        <c:axPos val="l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92093440"/>
        <c:crosses val="autoZero"/>
        <c:auto val="1"/>
        <c:lblAlgn val="ctr"/>
        <c:lblOffset val="100"/>
      </c:catAx>
      <c:valAx>
        <c:axId val="92093440"/>
        <c:scaling>
          <c:orientation val="minMax"/>
          <c:min val="2000"/>
        </c:scaling>
        <c:axPos val="b"/>
        <c:majorGridlines/>
        <c:numFmt formatCode="0" sourceLinked="0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92091904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plotArea>
      <c:layout/>
      <c:barChart>
        <c:barDir val="bar"/>
        <c:grouping val="clustered"/>
        <c:ser>
          <c:idx val="0"/>
          <c:order val="0"/>
          <c:dLbls>
            <c:numFmt formatCode="0.0%" sourceLinked="0"/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Val val="1"/>
          </c:dLbls>
          <c:cat>
            <c:strRef>
              <c:f>'[Payprop rental index (Autosaved).xlsx]Sheet1'!$F$61:$F$69</c:f>
              <c:strCache>
                <c:ptCount val="9"/>
                <c:pt idx="0">
                  <c:v>Northwest</c:v>
                </c:pt>
                <c:pt idx="1">
                  <c:v>EasternCape</c:v>
                </c:pt>
                <c:pt idx="2">
                  <c:v>WesternCape</c:v>
                </c:pt>
                <c:pt idx="3">
                  <c:v>FreeState</c:v>
                </c:pt>
                <c:pt idx="4">
                  <c:v>NorthernCape</c:v>
                </c:pt>
                <c:pt idx="5">
                  <c:v>KwazuluNatal</c:v>
                </c:pt>
                <c:pt idx="6">
                  <c:v>Gauteng</c:v>
                </c:pt>
                <c:pt idx="7">
                  <c:v>Limpopo</c:v>
                </c:pt>
                <c:pt idx="8">
                  <c:v>Mpumalanga</c:v>
                </c:pt>
              </c:strCache>
            </c:strRef>
          </c:cat>
          <c:val>
            <c:numRef>
              <c:f>'[Payprop rental index (Autosaved).xlsx]Sheet1'!$G$61:$G$69</c:f>
              <c:numCache>
                <c:formatCode>0.0%</c:formatCode>
                <c:ptCount val="9"/>
                <c:pt idx="0">
                  <c:v>-2.3077488283485811E-2</c:v>
                </c:pt>
                <c:pt idx="1">
                  <c:v>-2.0516455445055329E-2</c:v>
                </c:pt>
                <c:pt idx="2">
                  <c:v>3.2853726149161842E-2</c:v>
                </c:pt>
                <c:pt idx="3">
                  <c:v>3.4386861322232634E-2</c:v>
                </c:pt>
                <c:pt idx="4">
                  <c:v>4.3000688786990898E-2</c:v>
                </c:pt>
                <c:pt idx="5">
                  <c:v>6.0384300560557616E-2</c:v>
                </c:pt>
                <c:pt idx="6">
                  <c:v>8.7514224066554513E-2</c:v>
                </c:pt>
                <c:pt idx="7">
                  <c:v>8.9206473665892738E-2</c:v>
                </c:pt>
                <c:pt idx="8">
                  <c:v>9.59326691864167E-2</c:v>
                </c:pt>
              </c:numCache>
            </c:numRef>
          </c:val>
        </c:ser>
        <c:dLbls/>
        <c:axId val="66198144"/>
        <c:axId val="66212224"/>
      </c:barChart>
      <c:catAx>
        <c:axId val="66198144"/>
        <c:scaling>
          <c:orientation val="minMax"/>
        </c:scaling>
        <c:axPos val="l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6212224"/>
        <c:crosses val="autoZero"/>
        <c:auto val="1"/>
        <c:lblAlgn val="ctr"/>
        <c:lblOffset val="100"/>
      </c:catAx>
      <c:valAx>
        <c:axId val="66212224"/>
        <c:scaling>
          <c:orientation val="minMax"/>
        </c:scaling>
        <c:axPos val="b"/>
        <c:majorGridlines/>
        <c:numFmt formatCode="0.0%" sourceLinked="0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6198144"/>
        <c:crosses val="autoZero"/>
        <c:crossBetween val="between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hart>
    <c:plotArea>
      <c:layout/>
      <c:barChart>
        <c:barDir val="col"/>
        <c:grouping val="clustered"/>
        <c:ser>
          <c:idx val="0"/>
          <c:order val="0"/>
          <c:cat>
            <c:numRef>
              <c:f>'[Raw rental data.xlsx]Count'!$A$27:$A$43</c:f>
              <c:numCache>
                <c:formatCode>mmm\-yy</c:formatCode>
                <c:ptCount val="17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</c:numCache>
            </c:numRef>
          </c:cat>
          <c:val>
            <c:numRef>
              <c:f>'[Raw rental data.xlsx]Count'!$L$27:$L$43</c:f>
              <c:numCache>
                <c:formatCode>General</c:formatCode>
                <c:ptCount val="17"/>
                <c:pt idx="0">
                  <c:v>34711</c:v>
                </c:pt>
                <c:pt idx="1">
                  <c:v>35304</c:v>
                </c:pt>
                <c:pt idx="2">
                  <c:v>38188</c:v>
                </c:pt>
                <c:pt idx="3">
                  <c:v>37853</c:v>
                </c:pt>
                <c:pt idx="4">
                  <c:v>39382</c:v>
                </c:pt>
                <c:pt idx="5">
                  <c:v>39635</c:v>
                </c:pt>
                <c:pt idx="6">
                  <c:v>40161</c:v>
                </c:pt>
                <c:pt idx="7">
                  <c:v>40428</c:v>
                </c:pt>
                <c:pt idx="8">
                  <c:v>43042</c:v>
                </c:pt>
                <c:pt idx="9">
                  <c:v>43936</c:v>
                </c:pt>
                <c:pt idx="10">
                  <c:v>45374</c:v>
                </c:pt>
                <c:pt idx="11">
                  <c:v>44915</c:v>
                </c:pt>
                <c:pt idx="12">
                  <c:v>45657</c:v>
                </c:pt>
                <c:pt idx="13">
                  <c:v>47109</c:v>
                </c:pt>
                <c:pt idx="14">
                  <c:v>48752</c:v>
                </c:pt>
                <c:pt idx="15">
                  <c:v>49403</c:v>
                </c:pt>
                <c:pt idx="16">
                  <c:v>50723</c:v>
                </c:pt>
              </c:numCache>
            </c:numRef>
          </c:val>
        </c:ser>
        <c:dLbls/>
        <c:axId val="92479488"/>
        <c:axId val="92481024"/>
      </c:barChart>
      <c:dateAx>
        <c:axId val="92479488"/>
        <c:scaling>
          <c:orientation val="minMax"/>
        </c:scaling>
        <c:axPos val="b"/>
        <c:numFmt formatCode="mmm\-yy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2481024"/>
        <c:crosses val="autoZero"/>
        <c:auto val="1"/>
        <c:lblOffset val="100"/>
        <c:baseTimeUnit val="months"/>
      </c:dateAx>
      <c:valAx>
        <c:axId val="92481024"/>
        <c:scaling>
          <c:orientation val="minMax"/>
          <c:min val="2000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92479488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0.08547</cdr:y>
    </cdr:from>
    <cdr:to>
      <cdr:x>0.22796</cdr:x>
      <cdr:y>0.31746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95382"/>
          <a:ext cx="1876020" cy="10731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ZA" sz="1200" b="1" dirty="0"/>
            <a:t>All</a:t>
          </a:r>
          <a:r>
            <a:rPr lang="en-ZA" sz="1200" b="1" baseline="0" dirty="0"/>
            <a:t> Brick structures rentals including RDP type housing. Rentals in monetary categories</a:t>
          </a:r>
          <a:r>
            <a:rPr lang="en-ZA" sz="1100" baseline="0" dirty="0"/>
            <a:t>.</a:t>
          </a:r>
          <a:endParaRPr lang="en-ZA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0.09016</cdr:x>
      <cdr:y>0.04225</cdr:y>
    </cdr:from>
    <cdr:to>
      <cdr:x>0.45082</cdr:x>
      <cdr:y>0.38028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92088" y="216024"/>
          <a:ext cx="3168352" cy="17281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ZA" sz="1600" b="1" dirty="0" smtClean="0"/>
            <a:t>We believe that we have  over 7% of all rental properties on this database which is a very large sample size.</a:t>
          </a:r>
          <a:endParaRPr lang="en-ZA" sz="16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09DDD2D-FC5A-4564-B0E0-3C639005FF80}" type="datetimeFigureOut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3462F-B5ED-44B1-9A39-4FA8C798BE4B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0659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ZA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6D2109-640D-4749-B853-BBFF7E5C9FA0}" type="slidenum">
              <a:rPr lang="en-ZA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Z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19086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79638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22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7875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27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3ADBD-2802-4F37-AA6A-F0F3BCD08842}" type="slidenum">
              <a:rPr lang="en-ZA" smtClean="0"/>
              <a:pPr>
                <a:defRPr/>
              </a:pPr>
              <a:t>15</a:t>
            </a:fld>
            <a:endParaRPr lang="en-Z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4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61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699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08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54079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333750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2066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57352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748698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7109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766922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594364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16181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570485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427924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140944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117856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121029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ZA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EF5DC0-DD08-49E3-ADC1-1602129EA123}" type="slidenum">
              <a:rPr lang="en-ZA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ZA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52842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38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78741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34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5</a:t>
            </a:fld>
            <a:endParaRPr lang="en-Z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C1CA8-007E-442E-B787-78573F42DE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21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13160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55793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3462F-B5ED-44B1-9A39-4FA8C798BE4B}" type="slidenum">
              <a:rPr lang="en-ZA" smtClean="0"/>
              <a:pPr>
                <a:defRPr/>
              </a:pPr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4619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DA710-995E-4D5C-AC6E-D12967ABD54F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baseline="0" dirty="0" smtClean="0"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5429-A547-491E-8589-8ECF920E97F9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pic>
        <p:nvPicPr>
          <p:cNvPr id="48141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063" y="0"/>
            <a:ext cx="2617937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12AE-2E30-4DF5-A244-700FDA004EC1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8CAF-EE22-4258-84CB-B0F23D98E42F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80AFE-B199-46F0-8C4A-1618A6619993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ECEEF-EBB4-4ADF-B13D-1C0073185692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56F8-9649-4345-B576-F3AFB56ED6D8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C088-0E4D-4E36-A259-24B675447653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8258204" cy="1252728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C5D8F-725E-4037-992C-18FE4F55EB7F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03A06-6B9B-482C-B38A-C897833FE6C7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0"/>
            <a:ext cx="110757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12509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A44F-E7BA-4708-975D-EC354FC1E26F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A93FB-89AB-44BC-8D9F-E9AE02DB1AB1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0"/>
            <a:ext cx="110757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14285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0EB59-8467-4E2F-8BD2-3A6DB73F3072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6EF8-E9A8-423E-B99E-D8A148C4E8B3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0"/>
            <a:ext cx="110757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2358-B30F-4CC5-B3C1-DD84093A8137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364C4-DD17-47EC-A7B3-A89FADA3004F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4B2BB-69F4-4640-A2B8-B8D438366CE4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970E0-38E9-4662-815A-9AD87035CCA9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B784D-0701-416C-BD6D-88184BB62895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BD971-F624-4D69-BAD1-678B27BD5A1F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9641-B49F-4236-B3D9-AD578AFCC696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BC46-A557-45CA-A58A-D100D0C1D7C2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748A-1386-421B-8DAC-999FEE1ED32F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02FC6-7E6A-45F3-B2C1-A22AA478027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5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A8834E7-6785-4BCA-864F-CC06247D1356}" type="datetime1">
              <a:rPr lang="en-US"/>
              <a:pPr>
                <a:defRPr/>
              </a:pPr>
              <a:t>6/19/2012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F7611FF-C3D7-48B9-AF35-207012FB84A6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36430" y="0"/>
            <a:ext cx="110757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8077200" cy="16733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solidFill>
                  <a:schemeClr val="accent1">
                    <a:satMod val="150000"/>
                  </a:schemeClr>
                </a:solidFill>
              </a:rPr>
              <a:t>PayProp</a:t>
            </a:r>
            <a:r>
              <a:rPr lang="fr-FR" dirty="0" smtClean="0">
                <a:solidFill>
                  <a:schemeClr val="accent1">
                    <a:satMod val="150000"/>
                  </a:schemeClr>
                </a:solidFill>
              </a:rPr>
              <a:t>.</a:t>
            </a:r>
            <a:br>
              <a:rPr lang="fr-FR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ZA" dirty="0" smtClean="0">
                <a:solidFill>
                  <a:schemeClr val="accent1">
                    <a:satMod val="150000"/>
                  </a:schemeClr>
                </a:solidFill>
              </a:rPr>
              <a:t>Economic</a:t>
            </a:r>
            <a:r>
              <a:rPr lang="fr-FR" dirty="0" smtClean="0">
                <a:solidFill>
                  <a:schemeClr val="accent1">
                    <a:satMod val="150000"/>
                  </a:schemeClr>
                </a:solidFill>
              </a:rPr>
              <a:t> Outlook &amp; </a:t>
            </a:r>
            <a:r>
              <a:rPr lang="en-ZA" dirty="0" smtClean="0">
                <a:solidFill>
                  <a:schemeClr val="accent1">
                    <a:satMod val="150000"/>
                  </a:schemeClr>
                </a:solidFill>
              </a:rPr>
              <a:t>rental</a:t>
            </a:r>
            <a:r>
              <a:rPr lang="fr-FR" dirty="0" smtClean="0">
                <a:solidFill>
                  <a:schemeClr val="accent1">
                    <a:satMod val="150000"/>
                  </a:schemeClr>
                </a:solidFill>
              </a:rPr>
              <a:t> index.</a:t>
            </a:r>
            <a:endParaRPr lang="en-Z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b="1" dirty="0" smtClean="0"/>
              <a:t>The sceptical optimist: </a:t>
            </a:r>
            <a:endParaRPr lang="en-ZA" dirty="0" smtClean="0"/>
          </a:p>
          <a:p>
            <a:r>
              <a:rPr lang="en-ZA" dirty="0" smtClean="0"/>
              <a:t>– Mike Schussler  Economists.co.za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www.economists.co.za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D8061-6EE5-4AFF-AE3F-0D5215B8A8F3}" type="slidenum">
              <a:rPr lang="en-ZA"/>
              <a:pPr>
                <a:defRPr/>
              </a:pPr>
              <a:t>1</a:t>
            </a:fld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World summary from IMF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/>
          <a:lstStyle/>
          <a:p>
            <a:r>
              <a:rPr lang="en-ZA" sz="2800" dirty="0"/>
              <a:t>Global output </a:t>
            </a:r>
            <a:r>
              <a:rPr lang="en-ZA" sz="2800" dirty="0" smtClean="0"/>
              <a:t>expanded </a:t>
            </a:r>
            <a:r>
              <a:rPr lang="en-ZA" sz="2800" dirty="0"/>
              <a:t>by about </a:t>
            </a:r>
            <a:r>
              <a:rPr lang="en-ZA" sz="2800" dirty="0" smtClean="0"/>
              <a:t>4,0% </a:t>
            </a:r>
            <a:r>
              <a:rPr lang="en-ZA" sz="2800" dirty="0"/>
              <a:t>in </a:t>
            </a:r>
            <a:r>
              <a:rPr lang="en-ZA" sz="2800" dirty="0" smtClean="0"/>
              <a:t>2011 and is forecasted to expand by 3,5% in 2012. (Down from 4,5% and 4,9% respectively from April 2011 estimates )</a:t>
            </a:r>
            <a:endParaRPr lang="en-ZA" sz="2800" dirty="0"/>
          </a:p>
          <a:p>
            <a:r>
              <a:rPr lang="en-ZA" sz="2800" dirty="0"/>
              <a:t>Advanced economies' growth to slow to </a:t>
            </a:r>
            <a:r>
              <a:rPr lang="en-ZA" sz="2800" dirty="0" smtClean="0"/>
              <a:t>1.5% </a:t>
            </a:r>
            <a:r>
              <a:rPr lang="en-ZA" sz="2800" dirty="0"/>
              <a:t>from </a:t>
            </a:r>
            <a:r>
              <a:rPr lang="en-ZA" sz="2800" dirty="0" smtClean="0"/>
              <a:t>3</a:t>
            </a:r>
            <a:r>
              <a:rPr lang="en-ZA" sz="2800" dirty="0"/>
              <a:t>%</a:t>
            </a:r>
            <a:r>
              <a:rPr lang="en-ZA" sz="2800" dirty="0" smtClean="0"/>
              <a:t> per cent </a:t>
            </a:r>
            <a:r>
              <a:rPr lang="en-ZA" sz="2800" dirty="0"/>
              <a:t>last </a:t>
            </a:r>
            <a:r>
              <a:rPr lang="en-ZA" sz="2800" dirty="0" smtClean="0"/>
              <a:t>year and estimates of 2% in 2013.</a:t>
            </a:r>
            <a:endParaRPr lang="en-ZA" sz="2800" dirty="0"/>
          </a:p>
          <a:p>
            <a:r>
              <a:rPr lang="en-ZA" sz="2800" dirty="0"/>
              <a:t>Emerging markets to see average </a:t>
            </a:r>
            <a:r>
              <a:rPr lang="en-ZA" sz="2800" dirty="0" smtClean="0"/>
              <a:t>5.75% </a:t>
            </a:r>
            <a:r>
              <a:rPr lang="en-ZA" sz="2800" dirty="0"/>
              <a:t>growth, down from </a:t>
            </a:r>
            <a:r>
              <a:rPr lang="en-ZA" sz="2800" dirty="0" smtClean="0"/>
              <a:t>6,25% </a:t>
            </a:r>
            <a:r>
              <a:rPr lang="en-ZA" sz="2800" dirty="0"/>
              <a:t>in </a:t>
            </a:r>
            <a:r>
              <a:rPr lang="en-ZA" sz="2800" dirty="0" smtClean="0"/>
              <a:t>2011 recovering to 6% in 2013.</a:t>
            </a:r>
          </a:p>
          <a:p>
            <a:r>
              <a:rPr lang="en-ZA" sz="2800" dirty="0" smtClean="0"/>
              <a:t>Everything just looks slower than before and risks are firmly on the downside.</a:t>
            </a:r>
          </a:p>
          <a:p>
            <a:r>
              <a:rPr lang="en-ZA" sz="2800" dirty="0" smtClean="0"/>
              <a:t>Africa is growing 5% plus twice SA rate.</a:t>
            </a:r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10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57669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effects of crisis are lasting a lot longer.</a:t>
            </a:r>
          </a:p>
          <a:p>
            <a:r>
              <a:rPr lang="en-ZA" dirty="0" smtClean="0"/>
              <a:t>IMF forecasts are too optimistic and world growth likely to be below 3,5%, Emerging markets to grow fast but less than before.</a:t>
            </a:r>
          </a:p>
          <a:p>
            <a:r>
              <a:rPr lang="en-ZA" dirty="0" smtClean="0"/>
              <a:t>The world’s debt crisis is still with us and may take more than say five more years to sort out.</a:t>
            </a:r>
          </a:p>
          <a:p>
            <a:r>
              <a:rPr lang="en-ZA" dirty="0" smtClean="0"/>
              <a:t>Higher prices have a political effect as well as lower prices particularly food and oil.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South African Economy. Slower growth and higher inflation.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It’s true we have a R3,3 Trillion Rand economy.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economists.co.za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46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Early indications of a rapid slowdown –at present.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13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9811498"/>
              </p:ext>
            </p:extLst>
          </p:nvPr>
        </p:nvGraphicFramePr>
        <p:xfrm>
          <a:off x="251520" y="1484784"/>
          <a:ext cx="8712968" cy="5271327"/>
        </p:xfrm>
        <a:graphic>
          <a:graphicData uri="http://schemas.openxmlformats.org/presentationml/2006/ole">
            <p:oleObj spid="_x0000_s171022" name="Macrobond document" r:id="rId4" imgW="7242156" imgH="4380912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828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GDP detail and History.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6930542"/>
              </p:ext>
            </p:extLst>
          </p:nvPr>
        </p:nvGraphicFramePr>
        <p:xfrm>
          <a:off x="35496" y="1484784"/>
          <a:ext cx="9011344" cy="43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76064"/>
                <a:gridCol w="555476"/>
                <a:gridCol w="1028700"/>
                <a:gridCol w="1028700"/>
                <a:gridCol w="1028700"/>
                <a:gridCol w="1028700"/>
                <a:gridCol w="1028700"/>
              </a:tblGrid>
              <a:tr h="25388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effectLst/>
                          <a:latin typeface="Arial"/>
                        </a:rPr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</a:tr>
              <a:tr h="564059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Agriculture, forestry and fishing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-1.2%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2.1%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</a:tr>
              <a:tr h="379534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Mining and quarrying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-4.2%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-0.3%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-1.1%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3.0%</a:t>
                      </a:r>
                    </a:p>
                  </a:txBody>
                  <a:tcPr marL="9525" marR="9525" marT="9525" marB="0" anchor="b"/>
                </a:tc>
              </a:tr>
              <a:tr h="253889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Manufacturing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-10.4%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5.0%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2.4%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</a:tr>
              <a:tr h="379534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Electricity, gas and water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1.2%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2.7%</a:t>
                      </a:r>
                    </a:p>
                  </a:txBody>
                  <a:tcPr marL="9525" marR="9525" marT="9525" marB="0" anchor="b"/>
                </a:tc>
              </a:tr>
              <a:tr h="253889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Construction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7.4%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-1.2%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1.1%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1.8%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2.8</a:t>
                      </a:r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 smtClean="0">
                          <a:effectLst/>
                          <a:latin typeface="Arial"/>
                        </a:rPr>
                        <a:t>2.3%</a:t>
                      </a:r>
                      <a:endParaRPr lang="en-ZA" sz="1100" b="1" i="1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1470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 dirty="0">
                          <a:effectLst/>
                          <a:latin typeface="Arial"/>
                        </a:rPr>
                        <a:t>Wholesale-, retail-, </a:t>
                      </a:r>
                      <a:r>
                        <a:rPr lang="en-ZA" sz="1100" b="1" i="0" u="none" strike="noStrike" dirty="0" smtClean="0">
                          <a:effectLst/>
                          <a:latin typeface="Arial"/>
                        </a:rPr>
                        <a:t>&amp; </a:t>
                      </a:r>
                      <a:r>
                        <a:rPr lang="en-ZA" sz="1100" b="1" i="0" u="none" strike="noStrike" dirty="0" err="1" smtClean="0">
                          <a:effectLst/>
                          <a:latin typeface="Arial"/>
                        </a:rPr>
                        <a:t>accomodation</a:t>
                      </a:r>
                      <a:endParaRPr lang="en-ZA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2.7%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4.0%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4.4%</a:t>
                      </a: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Transport, storage and communication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2.9%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4.2%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5.7%</a:t>
                      </a: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 dirty="0">
                          <a:effectLst/>
                          <a:latin typeface="Arial"/>
                        </a:rPr>
                        <a:t>Finance, real estate and business services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3.1%</a:t>
                      </a:r>
                    </a:p>
                  </a:txBody>
                  <a:tcPr marL="9525" marR="9525" marT="9525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General government services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Personal services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3.1%</a:t>
                      </a:r>
                    </a:p>
                  </a:txBody>
                  <a:tcPr marL="9525" marR="9525" marT="9525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i="0" u="none" strike="noStrike">
                          <a:effectLst/>
                          <a:latin typeface="Arial"/>
                        </a:rPr>
                        <a:t>Total value added at basic prices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-1.5%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1" u="none" strike="noStrike" dirty="0"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</a:tr>
              <a:tr h="413084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GDP at market prices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2.9%</a:t>
                      </a:r>
                      <a:endParaRPr lang="en-ZA" sz="1200" b="1" i="1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2.4%</a:t>
                      </a:r>
                      <a:endParaRPr lang="en-ZA" sz="1200" b="1" i="1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1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1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3.6%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14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2629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ZA" dirty="0" smtClean="0"/>
              <a:t>SA Manufacturing.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E93E1-DFA7-466F-A7CF-AFF057DC5537}" type="slidenum">
              <a:rPr lang="en-ZA" smtClean="0"/>
              <a:pPr>
                <a:defRPr/>
              </a:pPr>
              <a:t>15</a:t>
            </a:fld>
            <a:endParaRPr lang="en-ZA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3221285"/>
              </p:ext>
            </p:extLst>
          </p:nvPr>
        </p:nvGraphicFramePr>
        <p:xfrm>
          <a:off x="179512" y="1579563"/>
          <a:ext cx="8928992" cy="5017789"/>
        </p:xfrm>
        <a:graphic>
          <a:graphicData uri="http://schemas.openxmlformats.org/presentationml/2006/ole">
            <p:oleObj spid="_x0000_s160788" name="Macrobond document" r:id="rId4" imgW="9745964" imgH="5910840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91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/>
              <a:t>Mining and manufacturing as % of GDP vs. the commodity boom. Missing the Boat.</a:t>
            </a:r>
            <a:endParaRPr lang="en-ZA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economists.co.za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6004140"/>
              </p:ext>
            </p:extLst>
          </p:nvPr>
        </p:nvGraphicFramePr>
        <p:xfrm>
          <a:off x="0" y="1484784"/>
          <a:ext cx="9198084" cy="5125194"/>
        </p:xfrm>
        <a:graphic>
          <a:graphicData uri="http://schemas.openxmlformats.org/presentationml/2006/ole">
            <p:oleObj spid="_x0000_s162836" name="Macrobond document" r:id="rId4" imgW="8557163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573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Retail sales and rates.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17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0814351"/>
              </p:ext>
            </p:extLst>
          </p:nvPr>
        </p:nvGraphicFramePr>
        <p:xfrm>
          <a:off x="251520" y="1556792"/>
          <a:ext cx="8712968" cy="5112568"/>
        </p:xfrm>
        <a:graphic>
          <a:graphicData uri="http://schemas.openxmlformats.org/presentationml/2006/ole">
            <p:oleObj spid="_x0000_s164884" name="Macrobond document" r:id="rId4" imgW="10447013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43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Real Prime rate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18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547026"/>
              </p:ext>
            </p:extLst>
          </p:nvPr>
        </p:nvGraphicFramePr>
        <p:xfrm>
          <a:off x="107504" y="1556792"/>
          <a:ext cx="8928992" cy="5301207"/>
        </p:xfrm>
        <a:graphic>
          <a:graphicData uri="http://schemas.openxmlformats.org/presentationml/2006/ole">
            <p:oleObj spid="_x0000_s166932" name="Macrobond document" r:id="rId4" imgW="10271751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872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 Forecasts.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Inflation to rise to 6.2% according to Treasury in 2012. </a:t>
            </a:r>
          </a:p>
          <a:p>
            <a:pPr lvl="1"/>
            <a:r>
              <a:rPr lang="en-ZA" dirty="0" smtClean="0"/>
              <a:t>We think 6%.</a:t>
            </a:r>
          </a:p>
          <a:p>
            <a:r>
              <a:rPr lang="en-ZA" dirty="0" smtClean="0"/>
              <a:t>GDP Growth to slow to 2,7% according to government.</a:t>
            </a:r>
          </a:p>
          <a:p>
            <a:pPr lvl="1"/>
            <a:r>
              <a:rPr lang="en-ZA" dirty="0" smtClean="0"/>
              <a:t>We think 2,4%</a:t>
            </a:r>
          </a:p>
          <a:p>
            <a:r>
              <a:rPr lang="en-ZA" dirty="0" smtClean="0"/>
              <a:t>Low Interest rates to stay for the whole year.</a:t>
            </a:r>
          </a:p>
          <a:p>
            <a:r>
              <a:rPr lang="en-ZA" dirty="0" smtClean="0"/>
              <a:t>Fighting a battle against possible recession likely to win but at a higher debt cost.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economists.co.za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5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world and SA prospects.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What the world looks like today.</a:t>
            </a:r>
          </a:p>
          <a:p>
            <a:r>
              <a:rPr lang="en-ZA" dirty="0" smtClean="0"/>
              <a:t>South Africa.</a:t>
            </a:r>
          </a:p>
          <a:p>
            <a:pPr lvl="1"/>
            <a:r>
              <a:rPr lang="en-ZA" dirty="0" smtClean="0"/>
              <a:t>Inflation</a:t>
            </a:r>
          </a:p>
          <a:p>
            <a:pPr lvl="1"/>
            <a:r>
              <a:rPr lang="en-ZA" dirty="0" smtClean="0"/>
              <a:t>Growth and sectors</a:t>
            </a:r>
          </a:p>
          <a:p>
            <a:r>
              <a:rPr lang="en-ZA" dirty="0" smtClean="0"/>
              <a:t>Something on construction.</a:t>
            </a:r>
          </a:p>
          <a:p>
            <a:pPr marL="119062" indent="0">
              <a:buNone/>
            </a:pPr>
            <a:r>
              <a:rPr lang="en-ZA" dirty="0" smtClean="0"/>
              <a:t>	</a:t>
            </a:r>
          </a:p>
          <a:p>
            <a:pPr marL="119062" indent="0">
              <a:buNone/>
            </a:pPr>
            <a:endParaRPr lang="en-ZA" dirty="0"/>
          </a:p>
          <a:p>
            <a:pPr marL="119062" indent="0">
              <a:buNone/>
            </a:pPr>
            <a:r>
              <a:rPr lang="en-ZA" dirty="0" smtClean="0"/>
              <a:t>	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Something on Houses and rents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Gloomy on prices but perhaps rentals will go a little higher.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36EF8-E9A8-423E-B99E-D8A148C4E8B3}" type="slidenum">
              <a:rPr lang="en-ZA" smtClean="0"/>
              <a:pPr>
                <a:defRPr/>
              </a:pPr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88832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House prices around the world 1.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21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1986558"/>
              </p:ext>
            </p:extLst>
          </p:nvPr>
        </p:nvGraphicFramePr>
        <p:xfrm>
          <a:off x="179512" y="1700808"/>
          <a:ext cx="8784976" cy="4997052"/>
        </p:xfrm>
        <a:graphic>
          <a:graphicData uri="http://schemas.openxmlformats.org/presentationml/2006/ole">
            <p:oleObj spid="_x0000_s147486" name="Macrobond document" r:id="rId4" imgW="7924836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4246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House prices around the world 2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22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3950309"/>
              </p:ext>
            </p:extLst>
          </p:nvPr>
        </p:nvGraphicFramePr>
        <p:xfrm>
          <a:off x="251520" y="1556792"/>
          <a:ext cx="8712968" cy="5112568"/>
        </p:xfrm>
        <a:graphic>
          <a:graphicData uri="http://schemas.openxmlformats.org/presentationml/2006/ole">
            <p:oleObj spid="_x0000_s242690" name="Macrobond document" r:id="rId4" imgW="10447013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870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Very important background facts.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SA has just over 14 million households.</a:t>
            </a:r>
          </a:p>
          <a:p>
            <a:pPr lvl="1"/>
            <a:r>
              <a:rPr lang="en-ZA" dirty="0" smtClean="0"/>
              <a:t>We built over 4 million houses since 1994 Just over 3,2 million by the state and over 1 million private.</a:t>
            </a:r>
          </a:p>
          <a:p>
            <a:r>
              <a:rPr lang="en-ZA" dirty="0" smtClean="0"/>
              <a:t>Just over 10,1 million live in formal brick structures (i.e. houses and flats)</a:t>
            </a:r>
          </a:p>
          <a:p>
            <a:r>
              <a:rPr lang="en-ZA" dirty="0" smtClean="0"/>
              <a:t>The rest live in traditional or informal settlements. </a:t>
            </a:r>
            <a:r>
              <a:rPr lang="en-ZA" sz="2000" dirty="0" smtClean="0"/>
              <a:t>(Some traditional are brick today)</a:t>
            </a:r>
            <a:endParaRPr lang="en-ZA" sz="2400" dirty="0" smtClean="0"/>
          </a:p>
          <a:p>
            <a:r>
              <a:rPr lang="en-ZA" dirty="0" smtClean="0"/>
              <a:t>Over 2,9 million households rent of which 1.6 million rent formal structures.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62193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The structure of SA rental market.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5494019"/>
              </p:ext>
            </p:extLst>
          </p:nvPr>
        </p:nvGraphicFramePr>
        <p:xfrm>
          <a:off x="179512" y="1484784"/>
          <a:ext cx="8856984" cy="525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5900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Background to formal rental market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/>
              <a:t>Only about 400 000 households paid more than R3 001 in rental every month in </a:t>
            </a:r>
            <a:r>
              <a:rPr lang="en-ZA" sz="2800" dirty="0" smtClean="0"/>
              <a:t>2010.</a:t>
            </a:r>
          </a:p>
          <a:p>
            <a:pPr lvl="1"/>
            <a:r>
              <a:rPr lang="en-ZA" sz="2400" dirty="0" smtClean="0"/>
              <a:t>As Rural and flats (which are cheaper) should also be added and some under reporting takes place some extra rental stock should be added.</a:t>
            </a:r>
          </a:p>
          <a:p>
            <a:r>
              <a:rPr lang="en-ZA" sz="2800" dirty="0" smtClean="0"/>
              <a:t>We estimate that the Formal rental market was about 675 000 in 2010.</a:t>
            </a:r>
          </a:p>
          <a:p>
            <a:pPr lvl="1"/>
            <a:r>
              <a:rPr lang="en-ZA" sz="2400" dirty="0" smtClean="0"/>
              <a:t>In could now be closer to 700 000.</a:t>
            </a:r>
          </a:p>
          <a:p>
            <a:r>
              <a:rPr lang="en-ZA" sz="2800" dirty="0" smtClean="0"/>
              <a:t>Payprop currently captures over 50 000 of these properties on rentals and has an extra 8000 plus on its database some of which are not rented out.</a:t>
            </a:r>
          </a:p>
          <a:p>
            <a:pPr lvl="1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7809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Further background from the home owner side.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Over 62% of all South African households own their home (down from last year was close to 70% earlier in the decade).</a:t>
            </a:r>
          </a:p>
          <a:p>
            <a:r>
              <a:rPr lang="en-ZA" sz="2800" dirty="0" smtClean="0"/>
              <a:t>Over 26% of All households have a second home; many in rural areas which are not rentable.</a:t>
            </a:r>
          </a:p>
          <a:p>
            <a:r>
              <a:rPr lang="en-ZA" sz="2800" dirty="0" smtClean="0"/>
              <a:t>Nearly 10% of all SA households rely on rent as </a:t>
            </a:r>
            <a:r>
              <a:rPr lang="en-ZA" sz="2800" b="1" dirty="0" smtClean="0"/>
              <a:t>main</a:t>
            </a:r>
            <a:r>
              <a:rPr lang="en-ZA" sz="2800" dirty="0" smtClean="0"/>
              <a:t> income.</a:t>
            </a:r>
          </a:p>
          <a:p>
            <a:r>
              <a:rPr lang="en-ZA" sz="2800" dirty="0" smtClean="0"/>
              <a:t>About 15% of all households receive rents as </a:t>
            </a:r>
            <a:r>
              <a:rPr lang="en-ZA" sz="2800" b="1" dirty="0" smtClean="0"/>
              <a:t>part</a:t>
            </a:r>
            <a:r>
              <a:rPr lang="en-ZA" sz="2800" dirty="0" smtClean="0"/>
              <a:t> of their income.</a:t>
            </a:r>
          </a:p>
          <a:p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98650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SA weighted average monthly rent in Rands per month.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3619587"/>
              </p:ext>
            </p:extLst>
          </p:nvPr>
        </p:nvGraphicFramePr>
        <p:xfrm>
          <a:off x="107504" y="1556792"/>
          <a:ext cx="8928992" cy="525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3180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Payprop rental increase on a year ago – smoothed 4 month average.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86447944"/>
              </p:ext>
            </p:extLst>
          </p:nvPr>
        </p:nvGraphicFramePr>
        <p:xfrm>
          <a:off x="179512" y="1556792"/>
          <a:ext cx="8856984" cy="518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576048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Payprop rental index.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Rents have barely increased in the last few months as the economy has come under pressure.</a:t>
            </a:r>
          </a:p>
          <a:p>
            <a:r>
              <a:rPr lang="en-ZA" sz="2800" dirty="0" smtClean="0"/>
              <a:t>The average rent in South Africa was R5178 per month slightly up from the February figure of R5172 per month.</a:t>
            </a:r>
          </a:p>
          <a:p>
            <a:pPr lvl="1"/>
            <a:r>
              <a:rPr lang="en-ZA" sz="2400" dirty="0" smtClean="0"/>
              <a:t>Rents are reacting to the slowdown by not increasing much at this stage.</a:t>
            </a:r>
          </a:p>
          <a:p>
            <a:r>
              <a:rPr lang="en-ZA" sz="2800" dirty="0" smtClean="0"/>
              <a:t>The smoothed year on year increase is the lowest in more than two years at 4,9%.</a:t>
            </a:r>
          </a:p>
          <a:p>
            <a:pPr lvl="1"/>
            <a:r>
              <a:rPr lang="en-ZA" sz="2400" dirty="0" smtClean="0"/>
              <a:t>This is now below the inflation rate and probably is in response to tough economic conditions.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94407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The developed world is slowing again after the great recession.</a:t>
            </a:r>
            <a:endParaRPr lang="en-ZA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3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3007811"/>
              </p:ext>
            </p:extLst>
          </p:nvPr>
        </p:nvGraphicFramePr>
        <p:xfrm>
          <a:off x="251520" y="1556792"/>
          <a:ext cx="8640960" cy="5227762"/>
        </p:xfrm>
        <a:graphic>
          <a:graphicData uri="http://schemas.openxmlformats.org/presentationml/2006/ole">
            <p:oleObj spid="_x0000_s169998" name="Macrobond document" r:id="rId4" imgW="7242156" imgH="4380912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026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Average rental per province.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9262896"/>
              </p:ext>
            </p:extLst>
          </p:nvPr>
        </p:nvGraphicFramePr>
        <p:xfrm>
          <a:off x="107504" y="1556792"/>
          <a:ext cx="8856984" cy="518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17663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Smoothed rental increases per province.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5004941"/>
              </p:ext>
            </p:extLst>
          </p:nvPr>
        </p:nvGraphicFramePr>
        <p:xfrm>
          <a:off x="179512" y="1774825"/>
          <a:ext cx="8784976" cy="496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26675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Number of properties rented out on the Payprop data base.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32251644"/>
              </p:ext>
            </p:extLst>
          </p:nvPr>
        </p:nvGraphicFramePr>
        <p:xfrm>
          <a:off x="251520" y="1628800"/>
          <a:ext cx="8784976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402292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Some other PayProp interesting facts.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772000"/>
          </a:xfrm>
        </p:spPr>
        <p:txBody>
          <a:bodyPr/>
          <a:lstStyle/>
          <a:p>
            <a:r>
              <a:rPr lang="en-ZA" dirty="0" smtClean="0"/>
              <a:t>There are now over 50 000 active rented properties on the database and another 15000 inactive or empty properties on the database.</a:t>
            </a:r>
          </a:p>
          <a:p>
            <a:r>
              <a:rPr lang="en-ZA" dirty="0" smtClean="0"/>
              <a:t>Deposits average around 120% of actual monthly rentals; in the formal rental market.</a:t>
            </a:r>
          </a:p>
          <a:p>
            <a:r>
              <a:rPr lang="en-ZA" dirty="0" smtClean="0"/>
              <a:t>We estimate that about 6% to 8% of all normal houses are empty at any stage</a:t>
            </a:r>
          </a:p>
          <a:p>
            <a:pPr lvl="1"/>
            <a:r>
              <a:rPr lang="en-ZA" dirty="0" smtClean="0"/>
              <a:t>This is bigger in seasonal resorts where this could be as higher than 25%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0990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What are Gross returns look like in SA rental market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nominal rental income of R5178 per month gross returns on a medium house (using ABSA prices @ R968 600) would be 6,42%</a:t>
            </a:r>
          </a:p>
          <a:p>
            <a:r>
              <a:rPr lang="en-ZA" dirty="0" smtClean="0"/>
              <a:t>Using ABSA small house price – currently 666900 the gross return is 9.32%</a:t>
            </a:r>
          </a:p>
          <a:p>
            <a:r>
              <a:rPr lang="en-ZA" dirty="0" smtClean="0"/>
              <a:t>Using an average between medium and small houses the gross rental returns is 7,6%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8380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Net returns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the average of ABSA medium and small houses. </a:t>
            </a:r>
          </a:p>
          <a:p>
            <a:pPr lvl="1"/>
            <a:r>
              <a:rPr lang="en-ZA" dirty="0" smtClean="0"/>
              <a:t>Using average municipal charges estimated at around 6700 per year for the landlord.</a:t>
            </a:r>
          </a:p>
          <a:p>
            <a:pPr lvl="1"/>
            <a:r>
              <a:rPr lang="en-ZA" dirty="0" smtClean="0"/>
              <a:t>Assuming about 7% time of the time not rented.</a:t>
            </a:r>
          </a:p>
          <a:p>
            <a:pPr lvl="1"/>
            <a:r>
              <a:rPr lang="en-ZA" dirty="0" smtClean="0"/>
              <a:t>The average return drops to just under 6,3% at present.</a:t>
            </a:r>
          </a:p>
          <a:p>
            <a:pPr lvl="1"/>
            <a:r>
              <a:rPr lang="en-ZA" dirty="0" smtClean="0"/>
              <a:t>This is at least a little higher than money in the bank and should improve </a:t>
            </a:r>
            <a:r>
              <a:rPr lang="en-ZA" smtClean="0"/>
              <a:t>over time. </a:t>
            </a:r>
            <a:endParaRPr lang="en-ZA" dirty="0" smtClean="0"/>
          </a:p>
          <a:p>
            <a:pPr lvl="1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03A06-6B9B-482C-B38A-C897833FE6C7}" type="slidenum">
              <a:rPr lang="en-ZA" smtClean="0"/>
              <a:pPr>
                <a:defRPr/>
              </a:pPr>
              <a:t>35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42460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ZA" dirty="0" smtClean="0">
                <a:solidFill>
                  <a:schemeClr val="accent1">
                    <a:satMod val="150000"/>
                  </a:schemeClr>
                </a:solidFill>
              </a:rPr>
              <a:t>Thank you.</a:t>
            </a:r>
            <a:br>
              <a:rPr lang="en-ZA" dirty="0" smtClean="0">
                <a:solidFill>
                  <a:schemeClr val="accent1">
                    <a:satMod val="150000"/>
                  </a:schemeClr>
                </a:solidFill>
              </a:rPr>
            </a:br>
            <a:endParaRPr lang="en-Z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ZA" dirty="0" smtClean="0"/>
              <a:t>Questions.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www.Economists.co.za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9115C-CEBD-43B0-8061-CA9713673181}" type="slidenum">
              <a:rPr lang="en-ZA"/>
              <a:pPr>
                <a:defRPr/>
              </a:pPr>
              <a:t>36</a:t>
            </a:fld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 construction % changes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37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5863923"/>
              </p:ext>
            </p:extLst>
          </p:nvPr>
        </p:nvGraphicFramePr>
        <p:xfrm>
          <a:off x="8219" y="1556792"/>
          <a:ext cx="9149911" cy="5484093"/>
        </p:xfrm>
        <a:graphic>
          <a:graphicData uri="http://schemas.openxmlformats.org/presentationml/2006/ole">
            <p:oleObj spid="_x0000_s151582" name="Macrobond document" r:id="rId4" imgW="7924836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9704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 construction boom is over!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38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9665224"/>
              </p:ext>
            </p:extLst>
          </p:nvPr>
        </p:nvGraphicFramePr>
        <p:xfrm>
          <a:off x="107504" y="1484784"/>
          <a:ext cx="8878212" cy="5216351"/>
        </p:xfrm>
        <a:graphic>
          <a:graphicData uri="http://schemas.openxmlformats.org/presentationml/2006/ole">
            <p:oleObj spid="_x0000_s150558" name="Macrobond document" r:id="rId4" imgW="7924836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51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IMF growth forecasts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4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4958416"/>
              </p:ext>
            </p:extLst>
          </p:nvPr>
        </p:nvGraphicFramePr>
        <p:xfrm>
          <a:off x="0" y="1535113"/>
          <a:ext cx="9144000" cy="5278263"/>
        </p:xfrm>
        <a:graphic>
          <a:graphicData uri="http://schemas.openxmlformats.org/presentationml/2006/ole">
            <p:oleObj spid="_x0000_s154645" name="Macrobond document" r:id="rId4" imgW="9974605" imgH="6195312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19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Real Interest rates and Commodity prices.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5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6703299"/>
              </p:ext>
            </p:extLst>
          </p:nvPr>
        </p:nvGraphicFramePr>
        <p:xfrm>
          <a:off x="179512" y="1484784"/>
          <a:ext cx="8712968" cy="5152509"/>
        </p:xfrm>
        <a:graphic>
          <a:graphicData uri="http://schemas.openxmlformats.org/presentationml/2006/ole">
            <p:oleObj spid="_x0000_s156693" name="Macrobond document" r:id="rId4" imgW="8983973" imgH="6195312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81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Monetary Policy in Developed country is going to remain loose for some time</a:t>
            </a: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79512" y="1844824"/>
            <a:ext cx="3008313" cy="4497363"/>
          </a:xfrm>
        </p:spPr>
        <p:txBody>
          <a:bodyPr/>
          <a:lstStyle/>
          <a:p>
            <a:r>
              <a:rPr lang="en-ZA" sz="2000" dirty="0" smtClean="0"/>
              <a:t>Very low interest rates keep the world going at present.</a:t>
            </a:r>
          </a:p>
          <a:p>
            <a:endParaRPr lang="en-ZA" sz="2000" dirty="0"/>
          </a:p>
          <a:p>
            <a:r>
              <a:rPr lang="en-ZA" sz="2000" dirty="0" smtClean="0"/>
              <a:t>They are unlikely to raise any time soon perhaps not even in 2014. </a:t>
            </a:r>
            <a:endParaRPr lang="en-ZA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64C4-DD17-47EC-A7B3-A89FADA3004F}" type="slidenum">
              <a:rPr lang="en-ZA" smtClean="0"/>
              <a:pPr>
                <a:defRPr/>
              </a:pPr>
              <a:t>6</a:t>
            </a:fld>
            <a:endParaRPr lang="en-ZA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0502002"/>
              </p:ext>
            </p:extLst>
          </p:nvPr>
        </p:nvGraphicFramePr>
        <p:xfrm>
          <a:off x="3347864" y="1700808"/>
          <a:ext cx="5616624" cy="4904506"/>
        </p:xfrm>
        <a:graphic>
          <a:graphicData uri="http://schemas.openxmlformats.org/presentationml/2006/ole">
            <p:oleObj spid="_x0000_s157717" name="Macrobond document" r:id="rId4" imgW="10447013" imgH="6195312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4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Long bonds show bigger differences </a:t>
            </a:r>
            <a:r>
              <a:rPr lang="en-ZA" smtClean="0"/>
              <a:t>between countries.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7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4632533"/>
              </p:ext>
            </p:extLst>
          </p:nvPr>
        </p:nvGraphicFramePr>
        <p:xfrm>
          <a:off x="107504" y="1556792"/>
          <a:ext cx="8856984" cy="5017789"/>
        </p:xfrm>
        <a:graphic>
          <a:graphicData uri="http://schemas.openxmlformats.org/presentationml/2006/ole">
            <p:oleObj spid="_x0000_s140368" name="Macrobond document" r:id="rId4" imgW="9745964" imgH="5910840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3626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USA houses built. 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900388"/>
              </p:ext>
            </p:extLst>
          </p:nvPr>
        </p:nvGraphicFramePr>
        <p:xfrm>
          <a:off x="82413" y="1489853"/>
          <a:ext cx="9032160" cy="5393134"/>
        </p:xfrm>
        <a:graphic>
          <a:graphicData uri="http://schemas.openxmlformats.org/presentationml/2006/ole">
            <p:oleObj spid="_x0000_s149534" name="Macrobond document" r:id="rId4" imgW="7924836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713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World total equity returns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www.Economists.co.za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93FB-89AB-44BC-8D9F-E9AE02DB1AB1}" type="slidenum">
              <a:rPr lang="en-ZA" smtClean="0"/>
              <a:pPr>
                <a:defRPr/>
              </a:pPr>
              <a:t>9</a:t>
            </a:fld>
            <a:endParaRPr lang="en-Z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5987893"/>
              </p:ext>
            </p:extLst>
          </p:nvPr>
        </p:nvGraphicFramePr>
        <p:xfrm>
          <a:off x="251520" y="1484784"/>
          <a:ext cx="8754467" cy="5112568"/>
        </p:xfrm>
        <a:graphic>
          <a:graphicData uri="http://schemas.openxmlformats.org/presentationml/2006/ole">
            <p:oleObj spid="_x0000_s146463" name="Macrobond document" r:id="rId4" imgW="7924836" imgH="5890536" progId="Mbnd.mbnd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1094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09 AM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10684</TotalTime>
  <Words>1454</Words>
  <Application>Microsoft Office PowerPoint</Application>
  <PresentationFormat>On-screen Show (4:3)</PresentationFormat>
  <Paragraphs>311</Paragraphs>
  <Slides>38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2009 AMT</vt:lpstr>
      <vt:lpstr>Macrobond document</vt:lpstr>
      <vt:lpstr>PayProp. Economic Outlook &amp; rental index.</vt:lpstr>
      <vt:lpstr>The world and SA prospects.</vt:lpstr>
      <vt:lpstr>The developed world is slowing again after the great recession.</vt:lpstr>
      <vt:lpstr>Some IMF growth forecasts</vt:lpstr>
      <vt:lpstr>Real Interest rates and Commodity prices.</vt:lpstr>
      <vt:lpstr>Monetary Policy in Developed country is going to remain loose for some time</vt:lpstr>
      <vt:lpstr>Long bonds show bigger differences between countries.</vt:lpstr>
      <vt:lpstr>USA houses built. </vt:lpstr>
      <vt:lpstr>World total equity returns</vt:lpstr>
      <vt:lpstr>World summary from IMF</vt:lpstr>
      <vt:lpstr>Overview </vt:lpstr>
      <vt:lpstr>South African Economy. Slower growth and higher inflation.</vt:lpstr>
      <vt:lpstr>Early indications of a rapid slowdown –at present.</vt:lpstr>
      <vt:lpstr>GDP detail and History.</vt:lpstr>
      <vt:lpstr>SA Manufacturing. </vt:lpstr>
      <vt:lpstr>Mining and manufacturing as % of GDP vs. the commodity boom. Missing the Boat.</vt:lpstr>
      <vt:lpstr>Retail sales and rates.</vt:lpstr>
      <vt:lpstr>Real Prime rate</vt:lpstr>
      <vt:lpstr>SA Forecasts.</vt:lpstr>
      <vt:lpstr>Something on Houses and rents</vt:lpstr>
      <vt:lpstr>House prices around the world 1.</vt:lpstr>
      <vt:lpstr>House prices around the world 2</vt:lpstr>
      <vt:lpstr>Very important background facts.</vt:lpstr>
      <vt:lpstr>The structure of SA rental market.</vt:lpstr>
      <vt:lpstr>Background to formal rental market</vt:lpstr>
      <vt:lpstr>Further background from the home owner side.</vt:lpstr>
      <vt:lpstr>SA weighted average monthly rent in Rands per month.</vt:lpstr>
      <vt:lpstr>Payprop rental increase on a year ago – smoothed 4 month average.</vt:lpstr>
      <vt:lpstr>Payprop rental index.</vt:lpstr>
      <vt:lpstr>Average rental per province.</vt:lpstr>
      <vt:lpstr>Smoothed rental increases per province.</vt:lpstr>
      <vt:lpstr>Number of properties rented out on the Payprop data base.</vt:lpstr>
      <vt:lpstr>Some other PayProp interesting facts.</vt:lpstr>
      <vt:lpstr>What are Gross returns look like in SA rental market</vt:lpstr>
      <vt:lpstr>Net returns</vt:lpstr>
      <vt:lpstr>Thank you. </vt:lpstr>
      <vt:lpstr>SA construction % changes</vt:lpstr>
      <vt:lpstr>SA construction boom is over!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or Eskom?</dc:title>
  <dc:creator>Mike Schussler</dc:creator>
  <cp:lastModifiedBy>Mike Schussler</cp:lastModifiedBy>
  <cp:revision>382</cp:revision>
  <dcterms:created xsi:type="dcterms:W3CDTF">2009-11-17T09:31:23Z</dcterms:created>
  <dcterms:modified xsi:type="dcterms:W3CDTF">2012-06-19T04:59:22Z</dcterms:modified>
</cp:coreProperties>
</file>