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a18e265a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a18e265a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18e265a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a18e265a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18e265a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18e265a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18e265a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a18e265a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18e265a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a18e265a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18e265a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a18e265a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18e265a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18e265a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18e265a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18e265a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Bike Share Report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979"/>
              <a:t>Presented By</a:t>
            </a:r>
            <a:r>
              <a:rPr lang="en-GB" sz="1979">
                <a:solidFill>
                  <a:schemeClr val="dk1"/>
                </a:solidFill>
              </a:rPr>
              <a:t> :- </a:t>
            </a:r>
            <a:r>
              <a:rPr lang="en-GB" sz="1979">
                <a:solidFill>
                  <a:schemeClr val="accent3"/>
                </a:solidFill>
              </a:rPr>
              <a:t>Smit Gol</a:t>
            </a:r>
            <a:endParaRPr sz="1979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979"/>
              <a:t>Last Updated </a:t>
            </a:r>
            <a:r>
              <a:rPr lang="en-GB" sz="1979">
                <a:solidFill>
                  <a:schemeClr val="dk1"/>
                </a:solidFill>
              </a:rPr>
              <a:t>:- </a:t>
            </a:r>
            <a:r>
              <a:rPr lang="en-GB" sz="1979">
                <a:solidFill>
                  <a:schemeClr val="accent3"/>
                </a:solidFill>
              </a:rPr>
              <a:t>28 August 2021</a:t>
            </a:r>
            <a:endParaRPr sz="1979">
              <a:solidFill>
                <a:schemeClr val="accent3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7175" y="1357200"/>
            <a:ext cx="3600" cy="2429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>
                <a:solidFill>
                  <a:schemeClr val="dk2"/>
                </a:solidFill>
              </a:rPr>
              <a:t>Table of Contents</a:t>
            </a:r>
            <a:endParaRPr sz="252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45625" y="125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Bike Share </a:t>
            </a:r>
            <a:endParaRPr sz="31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➔"/>
            </a:pPr>
            <a:r>
              <a:rPr lang="en-GB" sz="2300"/>
              <a:t>Purpose Statement(what we are talking about ?)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GB" sz="2300"/>
              <a:t>Story about Data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GB" sz="2300"/>
              <a:t>Conclusion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GB" sz="2300"/>
              <a:t>Appendix</a:t>
            </a:r>
            <a:endParaRPr sz="2300"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2989350" y="37175"/>
            <a:ext cx="3165300" cy="3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249750" y="1113075"/>
            <a:ext cx="85206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1"/>
                </a:solidFill>
              </a:rPr>
              <a:t>Objective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4975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Identify, h</a:t>
            </a:r>
            <a:r>
              <a:rPr lang="en-GB" sz="2300"/>
              <a:t>ow </a:t>
            </a:r>
            <a:r>
              <a:rPr lang="en-GB" sz="2300">
                <a:solidFill>
                  <a:schemeClr val="accent5"/>
                </a:solidFill>
              </a:rPr>
              <a:t>annual member</a:t>
            </a:r>
            <a:r>
              <a:rPr lang="en-GB" sz="2300"/>
              <a:t> bike ride are </a:t>
            </a:r>
            <a:r>
              <a:rPr lang="en-GB" sz="2300">
                <a:solidFill>
                  <a:schemeClr val="accent1"/>
                </a:solidFill>
              </a:rPr>
              <a:t>different</a:t>
            </a:r>
            <a:r>
              <a:rPr lang="en-GB" sz="2300"/>
              <a:t> from </a:t>
            </a:r>
            <a:r>
              <a:rPr lang="en-GB" sz="2300">
                <a:solidFill>
                  <a:schemeClr val="accent4"/>
                </a:solidFill>
              </a:rPr>
              <a:t>casual riders</a:t>
            </a:r>
            <a:endParaRPr sz="2300">
              <a:solidFill>
                <a:schemeClr val="accent4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37175" y="1167750"/>
            <a:ext cx="3600" cy="2808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47700" y="-290700"/>
            <a:ext cx="8520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1"/>
                </a:solidFill>
              </a:rPr>
              <a:t>Bike Ride comparison</a:t>
            </a:r>
            <a:endParaRPr sz="2700">
              <a:solidFill>
                <a:schemeClr val="accent1"/>
              </a:solidFill>
            </a:endParaRPr>
          </a:p>
        </p:txBody>
      </p:sp>
      <p:pic>
        <p:nvPicPr>
          <p:cNvPr id="76" name="Google Shape;76;p16" title="Casual vs Member Ride Count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718850"/>
            <a:ext cx="8204799" cy="4307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 flipH="1" rot="10800000">
            <a:off x="2322000" y="37175"/>
            <a:ext cx="4500000" cy="3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12575" y="-104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1"/>
                </a:solidFill>
              </a:rPr>
              <a:t>Average Time Comparison</a:t>
            </a:r>
            <a:endParaRPr sz="2400">
              <a:solidFill>
                <a:schemeClr val="accent1"/>
              </a:solidFill>
            </a:endParaRPr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2322000" y="37175"/>
            <a:ext cx="4500000" cy="3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7" title="Casual vs Member Average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75" y="736975"/>
            <a:ext cx="7965651" cy="41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</a:t>
            </a:r>
            <a:r>
              <a:rPr lang="en-GB" sz="1700">
                <a:solidFill>
                  <a:schemeClr val="accent5"/>
                </a:solidFill>
              </a:rPr>
              <a:t>Annual member </a:t>
            </a:r>
            <a:r>
              <a:rPr lang="en-GB" sz="1700"/>
              <a:t>takes                                           Average time of </a:t>
            </a:r>
            <a:r>
              <a:rPr lang="en-GB" sz="1700">
                <a:solidFill>
                  <a:schemeClr val="accent5"/>
                </a:solidFill>
              </a:rPr>
              <a:t>Annual </a:t>
            </a:r>
            <a:r>
              <a:rPr lang="en-GB" sz="1700"/>
              <a:t>                                         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/>
              <a:t>       More rides compared                                                  </a:t>
            </a:r>
            <a:r>
              <a:rPr lang="en-GB" sz="1700">
                <a:solidFill>
                  <a:schemeClr val="accent5"/>
                </a:solidFill>
              </a:rPr>
              <a:t>member </a:t>
            </a:r>
            <a:r>
              <a:rPr lang="en-GB" sz="1700"/>
              <a:t>is less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/>
              <a:t>         </a:t>
            </a:r>
            <a:r>
              <a:rPr lang="en-GB" sz="1700"/>
              <a:t>to</a:t>
            </a:r>
            <a:r>
              <a:rPr lang="en-GB" sz="1700"/>
              <a:t>  </a:t>
            </a:r>
            <a:r>
              <a:rPr lang="en-GB" sz="1700">
                <a:solidFill>
                  <a:schemeClr val="accent1"/>
                </a:solidFill>
              </a:rPr>
              <a:t>Casual riders                                                          </a:t>
            </a:r>
            <a:r>
              <a:rPr lang="en-GB" sz="1700"/>
              <a:t>compared to </a:t>
            </a:r>
            <a:r>
              <a:rPr lang="en-GB" sz="1700">
                <a:solidFill>
                  <a:schemeClr val="accent1"/>
                </a:solidFill>
              </a:rPr>
              <a:t>  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1"/>
                </a:solidFill>
              </a:rPr>
              <a:t>                                                                                             Casual rider  </a:t>
            </a:r>
            <a:r>
              <a:rPr lang="en-GB" sz="1700"/>
              <a:t> </a:t>
            </a:r>
            <a:endParaRPr sz="1700"/>
          </a:p>
          <a:p>
            <a:pPr indent="0" lvl="0" marL="0" rtl="0" algn="l">
              <a:lnSpc>
                <a:spcPct val="9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lang="en-GB"/>
              <a:t>        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      Hence, We can </a:t>
            </a:r>
            <a:r>
              <a:rPr lang="en-GB">
                <a:solidFill>
                  <a:schemeClr val="accent1"/>
                </a:solidFill>
              </a:rPr>
              <a:t>conclude</a:t>
            </a:r>
            <a:r>
              <a:rPr lang="en-GB"/>
              <a:t> that </a:t>
            </a:r>
            <a:r>
              <a:rPr lang="en-GB">
                <a:solidFill>
                  <a:schemeClr val="accent5"/>
                </a:solidFill>
              </a:rPr>
              <a:t>Annual membership </a:t>
            </a:r>
            <a:r>
              <a:rPr lang="en-GB"/>
              <a:t>is more profitable then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r>
              <a:rPr lang="en-GB">
                <a:solidFill>
                  <a:schemeClr val="accent1"/>
                </a:solidFill>
              </a:rPr>
              <a:t>Casual rides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/>
              <a:t>                      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Conclusions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 flipH="1" rot="10800000">
            <a:off x="2322000" y="37175"/>
            <a:ext cx="4500000" cy="3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/>
          <p:nvPr/>
        </p:nvSpPr>
        <p:spPr>
          <a:xfrm>
            <a:off x="1404000" y="1883875"/>
            <a:ext cx="720000" cy="72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>
                <a:solidFill>
                  <a:schemeClr val="accent5"/>
                </a:solidFill>
              </a:rPr>
              <a:t>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54575" y="1883875"/>
            <a:ext cx="720000" cy="72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>
                <a:solidFill>
                  <a:schemeClr val="accent5"/>
                </a:solidFill>
              </a:rPr>
              <a:t>2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257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Appendix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Annual Member :- Customer registered with one year membership on our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Casual Member :- Customer pay as per total distance travelled in single ride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 flipH="1" rot="10800000">
            <a:off x="2322000" y="37175"/>
            <a:ext cx="4500000" cy="3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71050" y="1850100"/>
            <a:ext cx="86019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solidFill>
                  <a:schemeClr val="lt1"/>
                </a:solidFill>
              </a:rPr>
              <a:t>Thank you</a:t>
            </a:r>
            <a:endParaRPr sz="5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