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64" r:id="rId5"/>
    <p:sldId id="259" r:id="rId6"/>
    <p:sldId id="265" r:id="rId7"/>
    <p:sldId id="266" r:id="rId8"/>
    <p:sldId id="267" r:id="rId9"/>
    <p:sldId id="268" r:id="rId10"/>
    <p:sldId id="269" r:id="rId11"/>
    <p:sldId id="260" r:id="rId12"/>
    <p:sldId id="277" r:id="rId13"/>
    <p:sldId id="270" r:id="rId14"/>
    <p:sldId id="271" r:id="rId15"/>
    <p:sldId id="276" r:id="rId16"/>
    <p:sldId id="275" r:id="rId17"/>
    <p:sldId id="274" r:id="rId18"/>
    <p:sldId id="273" r:id="rId19"/>
    <p:sldId id="272" r:id="rId20"/>
    <p:sldId id="261" r:id="rId21"/>
    <p:sldId id="279" r:id="rId22"/>
    <p:sldId id="278" r:id="rId23"/>
    <p:sldId id="262" r:id="rId24"/>
    <p:sldId id="263" r:id="rId25"/>
    <p:sldId id="280" r:id="rId26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[Division Name] - [Engagement Manager], [Senior Consultant], [Junior Consultant]</a:t>
            </a:r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Job Industry Diversity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2164724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dirty="0"/>
              <a:t>.</a:t>
            </a: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 descr="Chart, pie chart&#10;&#10;Description automatically generated">
            <a:extLst>
              <a:ext uri="{FF2B5EF4-FFF2-40B4-BE49-F238E27FC236}">
                <a16:creationId xmlns:a16="http://schemas.microsoft.com/office/drawing/2014/main" id="{BABC6383-5A75-40BB-8C5D-582B81E081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15" y="1599626"/>
            <a:ext cx="5086754" cy="3067478"/>
          </a:xfrm>
          <a:prstGeom prst="rect">
            <a:avLst/>
          </a:prstGeom>
        </p:spPr>
      </p:pic>
      <p:pic>
        <p:nvPicPr>
          <p:cNvPr id="5" name="Picture 4" descr="Chart, pie chart&#10;&#10;Description automatically generated">
            <a:extLst>
              <a:ext uri="{FF2B5EF4-FFF2-40B4-BE49-F238E27FC236}">
                <a16:creationId xmlns:a16="http://schemas.microsoft.com/office/drawing/2014/main" id="{1406331D-367B-477B-BEC9-629CEA7FC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625" y="1799823"/>
            <a:ext cx="4420745" cy="2686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08569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RFM Analysis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D28BDC-A70B-4F32-8D93-469B8862A2AE}"/>
              </a:ext>
            </a:extLst>
          </p:cNvPr>
          <p:cNvSpPr txBox="1"/>
          <p:nvPr/>
        </p:nvSpPr>
        <p:spPr>
          <a:xfrm>
            <a:off x="271463" y="1743075"/>
            <a:ext cx="8667512" cy="20313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IN" sz="1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RECENCY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IN" dirty="0"/>
              <a:t>The last day on which customer performed a transaction was taken as recency parameter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I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Customers are divided into 4 quartiles and given a R score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IN" b="1" dirty="0"/>
              <a:t>FREQUENCY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IN" dirty="0"/>
              <a:t>The frequency of transactions done by particular customer was taken as the frequency parameter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IN" dirty="0"/>
              <a:t>Customers are divided into 4 quartiles and a given a F score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IN" sz="1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MONETARY VALUE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IN" dirty="0"/>
              <a:t>The average profit per customer was taken as the monetary value parameter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IN" dirty="0"/>
              <a:t>Customers were divided into 4 quartiles and given a M score</a:t>
            </a:r>
            <a:endParaRPr kumimoji="0" lang="en-IN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RFM Analysis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D28BDC-A70B-4F32-8D93-469B8862A2AE}"/>
              </a:ext>
            </a:extLst>
          </p:cNvPr>
          <p:cNvSpPr txBox="1"/>
          <p:nvPr/>
        </p:nvSpPr>
        <p:spPr>
          <a:xfrm>
            <a:off x="271463" y="1743075"/>
            <a:ext cx="8667512" cy="138499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I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Based on RFM Class, four customers are identified: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IN" dirty="0"/>
              <a:t>Gold: These customers have recently made a purchase, are frequent and are most profitable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I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Silver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IN" dirty="0"/>
              <a:t>Bronze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I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Basic: These customers have not made any recent purchase</a:t>
            </a:r>
            <a:r>
              <a:rPr lang="en-IN" dirty="0"/>
              <a:t>, are not frequent and do not contribute majorly</a:t>
            </a:r>
            <a:endParaRPr kumimoji="0" lang="en-IN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57864584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RFM Analysis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C832C2EE-5174-496E-B77A-7D9CEFC0F1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531" y="1586588"/>
            <a:ext cx="5458587" cy="313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09178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RFM Analysis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F80A6F0A-0E6B-49DE-B061-70F78F54C4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470" y="1521379"/>
            <a:ext cx="5896798" cy="342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68322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RFM Analysis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07590279-7951-4595-B601-56BCBAFE6F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095" y="1599626"/>
            <a:ext cx="4725059" cy="317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533429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RFM Analysis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A9769A77-6794-4788-B456-9F820F8CDE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639" y="1435648"/>
            <a:ext cx="5077534" cy="351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873737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RFM Analysis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C0F2630D-11C9-4301-9428-3C91CFE1E7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431" y="1599626"/>
            <a:ext cx="5906324" cy="326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864559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RFM Analysis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B4858F03-85D2-4866-8675-C767F08E34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433" y="1599626"/>
            <a:ext cx="5439534" cy="323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091012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RFM Analysis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1D59264D-4468-43FD-90F7-6B377E46FF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137" y="1669039"/>
            <a:ext cx="5563376" cy="310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237314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Profitable Job Industries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205025" y="2164724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04A45114-C714-4C99-8A00-008AB9FC11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708" y="1599626"/>
            <a:ext cx="5727338" cy="3470343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56825" y="779242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Customer Segments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205025" y="2164724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158131AB-C304-4558-9E97-B9981FD7D4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6080644"/>
              </p:ext>
            </p:extLst>
          </p:nvPr>
        </p:nvGraphicFramePr>
        <p:xfrm>
          <a:off x="1587132" y="1295569"/>
          <a:ext cx="5613768" cy="36713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1256">
                  <a:extLst>
                    <a:ext uri="{9D8B030D-6E8A-4147-A177-3AD203B41FA5}">
                      <a16:colId xmlns:a16="http://schemas.microsoft.com/office/drawing/2014/main" val="3363177523"/>
                    </a:ext>
                  </a:extLst>
                </a:gridCol>
                <a:gridCol w="1871256">
                  <a:extLst>
                    <a:ext uri="{9D8B030D-6E8A-4147-A177-3AD203B41FA5}">
                      <a16:colId xmlns:a16="http://schemas.microsoft.com/office/drawing/2014/main" val="866635694"/>
                    </a:ext>
                  </a:extLst>
                </a:gridCol>
                <a:gridCol w="1871256">
                  <a:extLst>
                    <a:ext uri="{9D8B030D-6E8A-4147-A177-3AD203B41FA5}">
                      <a16:colId xmlns:a16="http://schemas.microsoft.com/office/drawing/2014/main" val="3347462591"/>
                    </a:ext>
                  </a:extLst>
                </a:gridCol>
              </a:tblGrid>
              <a:tr h="333756">
                <a:tc>
                  <a:txBody>
                    <a:bodyPr/>
                    <a:lstStyle/>
                    <a:p>
                      <a:r>
                        <a:rPr lang="en-IN" b="1" u="sng" dirty="0"/>
                        <a:t>SEGMENT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u="sng" dirty="0"/>
                        <a:t>RFM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u="sng" dirty="0"/>
                        <a:t>CUMULATIVE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968076"/>
                  </a:ext>
                </a:extLst>
              </a:tr>
              <a:tr h="333756">
                <a:tc>
                  <a:txBody>
                    <a:bodyPr/>
                    <a:lstStyle/>
                    <a:p>
                      <a:r>
                        <a:rPr lang="en-IN" dirty="0"/>
                        <a:t>Platinum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2672416"/>
                  </a:ext>
                </a:extLst>
              </a:tr>
              <a:tr h="333756">
                <a:tc>
                  <a:txBody>
                    <a:bodyPr/>
                    <a:lstStyle/>
                    <a:p>
                      <a:r>
                        <a:rPr lang="en-IN" dirty="0"/>
                        <a:t>Very Loyal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175712"/>
                  </a:ext>
                </a:extLst>
              </a:tr>
              <a:tr h="333756">
                <a:tc>
                  <a:txBody>
                    <a:bodyPr/>
                    <a:lstStyle/>
                    <a:p>
                      <a:r>
                        <a:rPr lang="en-IN" dirty="0"/>
                        <a:t>Becoming Loyal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227675"/>
                  </a:ext>
                </a:extLst>
              </a:tr>
              <a:tr h="333756">
                <a:tc>
                  <a:txBody>
                    <a:bodyPr/>
                    <a:lstStyle/>
                    <a:p>
                      <a:r>
                        <a:rPr lang="en-IN" dirty="0"/>
                        <a:t>Recent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456591"/>
                  </a:ext>
                </a:extLst>
              </a:tr>
              <a:tr h="333756">
                <a:tc>
                  <a:txBody>
                    <a:bodyPr/>
                    <a:lstStyle/>
                    <a:p>
                      <a:r>
                        <a:rPr lang="en-IN" dirty="0"/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018172"/>
                  </a:ext>
                </a:extLst>
              </a:tr>
              <a:tr h="333756">
                <a:tc>
                  <a:txBody>
                    <a:bodyPr/>
                    <a:lstStyle/>
                    <a:p>
                      <a:r>
                        <a:rPr lang="en-IN" dirty="0"/>
                        <a:t>High Risk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1712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653348"/>
                  </a:ext>
                </a:extLst>
              </a:tr>
              <a:tr h="333756">
                <a:tc>
                  <a:txBody>
                    <a:bodyPr/>
                    <a:lstStyle/>
                    <a:p>
                      <a:r>
                        <a:rPr lang="en-IN" dirty="0"/>
                        <a:t>Evasive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8107486"/>
                  </a:ext>
                </a:extLst>
              </a:tr>
              <a:tr h="333756">
                <a:tc>
                  <a:txBody>
                    <a:bodyPr/>
                    <a:lstStyle/>
                    <a:p>
                      <a:r>
                        <a:rPr lang="en-IN" dirty="0"/>
                        <a:t>Losing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2417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770141"/>
                  </a:ext>
                </a:extLst>
              </a:tr>
              <a:tr h="333756">
                <a:tc>
                  <a:txBody>
                    <a:bodyPr/>
                    <a:lstStyle/>
                    <a:p>
                      <a:r>
                        <a:rPr lang="en-IN" dirty="0"/>
                        <a:t>Inactive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2595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57029"/>
                  </a:ext>
                </a:extLst>
              </a:tr>
              <a:tr h="333756">
                <a:tc>
                  <a:txBody>
                    <a:bodyPr/>
                    <a:lstStyle/>
                    <a:p>
                      <a:r>
                        <a:rPr lang="en-IN" dirty="0"/>
                        <a:t>Lost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2850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01998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2340828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918993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Targeting Methodology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205025" y="2164724"/>
            <a:ext cx="8510350" cy="25715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57619E-0F1D-42C9-95B0-32EFA7F3A23B}"/>
              </a:ext>
            </a:extLst>
          </p:cNvPr>
          <p:cNvSpPr txBox="1"/>
          <p:nvPr/>
        </p:nvSpPr>
        <p:spPr>
          <a:xfrm>
            <a:off x="205025" y="1628775"/>
            <a:ext cx="8646081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I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Customers having high RFM scores can be filtered and targeted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IN" dirty="0"/>
              <a:t>The customers have made recent purchases are frequent and drive the most profits</a:t>
            </a:r>
            <a:endParaRPr kumimoji="0" lang="en-IN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83569428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Appendix</a:t>
            </a:r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1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2" name="Shape 114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Appendix</a:t>
            </a:r>
          </a:p>
        </p:txBody>
      </p:sp>
      <p:sp>
        <p:nvSpPr>
          <p:cNvPr id="163" name="Shape 115"/>
          <p:cNvSpPr/>
          <p:nvPr/>
        </p:nvSpPr>
        <p:spPr>
          <a:xfrm>
            <a:off x="205025" y="1083299"/>
            <a:ext cx="8565600" cy="920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This is an optional slide where you may place any supporting items.</a:t>
            </a:r>
          </a:p>
        </p:txBody>
      </p:sp>
      <p:sp>
        <p:nvSpPr>
          <p:cNvPr id="16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68CAA-A773-4BF2-8AF1-6A8EC4D67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SUBMITTED BY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327E19-0B0B-4504-83DA-0C9B6D0F862A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IN" dirty="0"/>
              <a:t>Surmeet Mohanty</a:t>
            </a:r>
          </a:p>
        </p:txBody>
      </p:sp>
    </p:spTree>
    <p:extLst>
      <p:ext uri="{BB962C8B-B14F-4D97-AF65-F5344CB8AC3E}">
        <p14:creationId xmlns:p14="http://schemas.microsoft.com/office/powerpoint/2010/main" val="259344347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155019" y="762240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Data Quality Assessment</a:t>
            </a:r>
            <a:endParaRPr dirty="0"/>
          </a:p>
        </p:txBody>
      </p:sp>
      <p:sp>
        <p:nvSpPr>
          <p:cNvPr id="124" name="Shape 73"/>
          <p:cNvSpPr/>
          <p:nvPr/>
        </p:nvSpPr>
        <p:spPr>
          <a:xfrm>
            <a:off x="205025" y="2164724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dirty="0"/>
              <a:t>.</a:t>
            </a:r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85A10F3-10FE-4715-9F20-25C8A951C1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307332"/>
              </p:ext>
            </p:extLst>
          </p:nvPr>
        </p:nvGraphicFramePr>
        <p:xfrm>
          <a:off x="1068975" y="1189831"/>
          <a:ext cx="7701648" cy="39296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25412">
                  <a:extLst>
                    <a:ext uri="{9D8B030D-6E8A-4147-A177-3AD203B41FA5}">
                      <a16:colId xmlns:a16="http://schemas.microsoft.com/office/drawing/2014/main" val="3602027881"/>
                    </a:ext>
                  </a:extLst>
                </a:gridCol>
                <a:gridCol w="1925412">
                  <a:extLst>
                    <a:ext uri="{9D8B030D-6E8A-4147-A177-3AD203B41FA5}">
                      <a16:colId xmlns:a16="http://schemas.microsoft.com/office/drawing/2014/main" val="1598559398"/>
                    </a:ext>
                  </a:extLst>
                </a:gridCol>
                <a:gridCol w="1925412">
                  <a:extLst>
                    <a:ext uri="{9D8B030D-6E8A-4147-A177-3AD203B41FA5}">
                      <a16:colId xmlns:a16="http://schemas.microsoft.com/office/drawing/2014/main" val="417320886"/>
                    </a:ext>
                  </a:extLst>
                </a:gridCol>
                <a:gridCol w="1925412">
                  <a:extLst>
                    <a:ext uri="{9D8B030D-6E8A-4147-A177-3AD203B41FA5}">
                      <a16:colId xmlns:a16="http://schemas.microsoft.com/office/drawing/2014/main" val="592922737"/>
                    </a:ext>
                  </a:extLst>
                </a:gridCol>
              </a:tblGrid>
              <a:tr h="47503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CUSTOMER DEMOGRAPHIC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CUSTOMER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TRANSACTION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979760"/>
                  </a:ext>
                </a:extLst>
              </a:tr>
              <a:tr h="475030">
                <a:tc>
                  <a:txBody>
                    <a:bodyPr/>
                    <a:lstStyle/>
                    <a:p>
                      <a:r>
                        <a:rPr lang="en-IN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DOB : Inaccuracy</a:t>
                      </a:r>
                    </a:p>
                    <a:p>
                      <a:r>
                        <a:rPr lang="en-IN" dirty="0"/>
                        <a:t>Job Industry category: Misspelling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4711661"/>
                  </a:ext>
                </a:extLst>
              </a:tr>
              <a:tr h="475030">
                <a:tc>
                  <a:txBody>
                    <a:bodyPr/>
                    <a:lstStyle/>
                    <a:p>
                      <a:r>
                        <a:rPr lang="en-IN" dirty="0"/>
                        <a:t>COMPLETENESS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DOB: Blank</a:t>
                      </a:r>
                    </a:p>
                    <a:p>
                      <a:r>
                        <a:rPr lang="en-IN" dirty="0"/>
                        <a:t>Job Title: Blank</a:t>
                      </a:r>
                    </a:p>
                    <a:p>
                      <a:r>
                        <a:rPr lang="en-IN" dirty="0"/>
                        <a:t>Job Industry Category: Blank</a:t>
                      </a:r>
                    </a:p>
                    <a:p>
                      <a:r>
                        <a:rPr lang="en-IN" dirty="0"/>
                        <a:t>Customer ID: Not sync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Customer ID: Not sync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Standard Cost: Blank</a:t>
                      </a:r>
                    </a:p>
                    <a:p>
                      <a:r>
                        <a:rPr lang="en-IN" dirty="0"/>
                        <a:t>Brand: Blank</a:t>
                      </a:r>
                    </a:p>
                    <a:p>
                      <a:r>
                        <a:rPr lang="en-IN" dirty="0"/>
                        <a:t>Product Line : Blank</a:t>
                      </a:r>
                    </a:p>
                    <a:p>
                      <a:r>
                        <a:rPr lang="en-IN" dirty="0"/>
                        <a:t>Product size; Blank</a:t>
                      </a:r>
                    </a:p>
                    <a:p>
                      <a:r>
                        <a:rPr lang="en-IN" dirty="0"/>
                        <a:t>Product first sold date: Blank</a:t>
                      </a:r>
                    </a:p>
                    <a:p>
                      <a:r>
                        <a:rPr lang="en-IN" dirty="0"/>
                        <a:t>Customer Id : Bank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6479690"/>
                  </a:ext>
                </a:extLst>
              </a:tr>
              <a:tr h="475030">
                <a:tc>
                  <a:txBody>
                    <a:bodyPr/>
                    <a:lstStyle/>
                    <a:p>
                      <a:r>
                        <a:rPr lang="en-IN" dirty="0"/>
                        <a:t>CONSISTENCY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Gender: Inconsistency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States; Inconsistency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767995"/>
                  </a:ext>
                </a:extLst>
              </a:tr>
              <a:tr h="475030">
                <a:tc>
                  <a:txBody>
                    <a:bodyPr/>
                    <a:lstStyle/>
                    <a:p>
                      <a:r>
                        <a:rPr lang="en-IN" dirty="0"/>
                        <a:t>CURRENCY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Deceased Customer: Filtered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4989048"/>
                  </a:ext>
                </a:extLst>
              </a:tr>
              <a:tr h="475030">
                <a:tc>
                  <a:txBody>
                    <a:bodyPr/>
                    <a:lstStyle/>
                    <a:p>
                      <a:r>
                        <a:rPr lang="en-IN" dirty="0"/>
                        <a:t>RELEVANCY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Default: Exclude 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Order status: Exclude Cancelled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329531"/>
                  </a:ext>
                </a:extLst>
              </a:tr>
              <a:tr h="475030">
                <a:tc>
                  <a:txBody>
                    <a:bodyPr/>
                    <a:lstStyle/>
                    <a:p>
                      <a:r>
                        <a:rPr lang="en-IN" dirty="0"/>
                        <a:t>VALIDITY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Product first sold date; format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0538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155019" y="762240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Data Cleaning</a:t>
            </a:r>
            <a:endParaRPr dirty="0"/>
          </a:p>
        </p:txBody>
      </p:sp>
      <p:sp>
        <p:nvSpPr>
          <p:cNvPr id="124" name="Shape 73"/>
          <p:cNvSpPr/>
          <p:nvPr/>
        </p:nvSpPr>
        <p:spPr>
          <a:xfrm>
            <a:off x="205025" y="2164724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dirty="0"/>
              <a:t>.</a:t>
            </a:r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AEBA57-2835-4ADA-8B77-5ECFC12C009D}"/>
              </a:ext>
            </a:extLst>
          </p:cNvPr>
          <p:cNvSpPr txBox="1"/>
          <p:nvPr/>
        </p:nvSpPr>
        <p:spPr>
          <a:xfrm>
            <a:off x="92869" y="1371600"/>
            <a:ext cx="8846106" cy="16004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I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Records with missing fields dropped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IN" dirty="0"/>
              <a:t>Join keys between tables were considered and conflicting records were dropped.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I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Age, Last Purchase (Days Ago) and Profit fields were added.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IN" dirty="0"/>
              <a:t>Records pertaining to deceased customers were dropped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I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Transactions more than a year dropped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IN" dirty="0"/>
              <a:t>Distinct Customer ID received : 4000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I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Distinct customer ID after data cleaning: 3492</a:t>
            </a:r>
          </a:p>
        </p:txBody>
      </p:sp>
    </p:spTree>
    <p:extLst>
      <p:ext uri="{BB962C8B-B14F-4D97-AF65-F5344CB8AC3E}">
        <p14:creationId xmlns:p14="http://schemas.microsoft.com/office/powerpoint/2010/main" val="126272177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Gender with Age distribution</a:t>
            </a:r>
            <a:endParaRPr dirty="0"/>
          </a:p>
        </p:txBody>
      </p:sp>
      <p:sp>
        <p:nvSpPr>
          <p:cNvPr id="135" name="Place any supporting images, graphs, data or extra text here."/>
          <p:cNvSpPr/>
          <p:nvPr/>
        </p:nvSpPr>
        <p:spPr>
          <a:xfrm>
            <a:off x="4969973" y="3289337"/>
            <a:ext cx="3800704" cy="4000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 numCol="1" anchor="ctr">
            <a:spAutoFit/>
          </a:bodyPr>
          <a:lstStyle>
            <a:lvl1pPr algn="ctr">
              <a:defRPr>
                <a:solidFill>
                  <a:srgbClr val="666666"/>
                </a:solidFill>
              </a:defRPr>
            </a:lvl1pPr>
          </a:lstStyle>
          <a:p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3B5F1DF3-E22F-472C-9BFD-5EC6498A71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656" y="1530964"/>
            <a:ext cx="4198242" cy="3144466"/>
          </a:xfrm>
          <a:prstGeom prst="rect">
            <a:avLst/>
          </a:prstGeo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6B96DDBD-618D-4FDE-A4AC-358FF2BF5E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39" y="1530964"/>
            <a:ext cx="4524417" cy="320097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Gender with Wealth Segment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2164724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35" name="Place any supporting images, graphs, data or extra text here."/>
          <p:cNvSpPr/>
          <p:nvPr/>
        </p:nvSpPr>
        <p:spPr>
          <a:xfrm>
            <a:off x="4969973" y="3289337"/>
            <a:ext cx="3800704" cy="4000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 numCol="1" anchor="ctr">
            <a:spAutoFit/>
          </a:bodyPr>
          <a:lstStyle>
            <a:lvl1pPr algn="ctr">
              <a:defRPr>
                <a:solidFill>
                  <a:srgbClr val="666666"/>
                </a:solidFill>
              </a:defRPr>
            </a:lvl1pPr>
          </a:lstStyle>
          <a:p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10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AC0A40D3-A799-4191-87C8-638A4B3D77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25" y="1530964"/>
            <a:ext cx="4366975" cy="3400634"/>
          </a:xfrm>
          <a:prstGeom prst="rect">
            <a:avLst/>
          </a:prstGeom>
        </p:spPr>
      </p:pic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CBF2C3FA-6F7C-4824-9C86-9AF6F6805E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4227" y="1530964"/>
            <a:ext cx="4218304" cy="356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88309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Car Ownership with State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2164724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10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6355F2D1-1E02-4920-8D60-CFAD9E230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25" y="1599626"/>
            <a:ext cx="4761831" cy="3231856"/>
          </a:xfrm>
          <a:prstGeom prst="rect">
            <a:avLst/>
          </a:prstGeom>
        </p:spPr>
      </p:pic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1D1B14D3-AAF1-49B4-8F82-1B5ABE4B4F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1175" y="1728788"/>
            <a:ext cx="3912825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01463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Car Ownership with Job Industry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2164724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3616645B-3A4D-440E-BFCA-F2C828D035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949" y="1862400"/>
            <a:ext cx="4213854" cy="2795324"/>
          </a:xfrm>
          <a:prstGeom prst="rect">
            <a:avLst/>
          </a:prstGeom>
        </p:spPr>
      </p:pic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26A2D301-36F1-4317-9DF9-ADDB75A006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65" y="2164724"/>
            <a:ext cx="4708100" cy="239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19736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Age Distribution with State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2164724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F87D24B4-DBAB-48F3-8FCC-6757632A99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7993" y="1471381"/>
            <a:ext cx="4706007" cy="3315163"/>
          </a:xfrm>
          <a:prstGeom prst="rect">
            <a:avLst/>
          </a:prstGeom>
        </p:spPr>
      </p:pic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599D2F8E-746A-44CA-881D-C8D49B8D49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12" y="1763425"/>
            <a:ext cx="4357688" cy="3116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50794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1246</Words>
  <Application>Microsoft Office PowerPoint</Application>
  <PresentationFormat>On-screen Show (16:9)</PresentationFormat>
  <Paragraphs>164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Open Sans</vt:lpstr>
      <vt:lpstr>Open Sans Extrabold</vt:lpstr>
      <vt:lpstr>Open Sans Light</vt:lpstr>
      <vt:lpstr>Wingdings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SUBMITTED BY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Surmeet Mohanty</cp:lastModifiedBy>
  <cp:revision>3</cp:revision>
  <dcterms:modified xsi:type="dcterms:W3CDTF">2021-10-23T16:48:07Z</dcterms:modified>
</cp:coreProperties>
</file>