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52"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smtClean="0"/>
              <a:t>12/2/2022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38631778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8664C608-40B1-4030-A28D-5B74BC98ADCE}" type="datetimeFigureOut">
              <a:rPr lang="en-US" smtClean="0"/>
              <a:t>12/2/2022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422151576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8664C608-40B1-4030-A28D-5B74BC98ADCE}" type="datetimeFigureOut">
              <a:rPr lang="en-US" smtClean="0"/>
              <a:t>12/2/2022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197400610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8664C608-40B1-4030-A28D-5B74BC98ADCE}" type="datetimeFigureOut">
              <a:rPr lang="en-US" smtClean="0"/>
              <a:t>12/2/2022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‹Nº›</a:t>
            </a:fld>
            <a:endParaRPr lang="en-US" dirty="0"/>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65769418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8664C608-40B1-4030-A28D-5B74BC98ADCE}" type="datetimeFigureOut">
              <a:rPr lang="en-US" smtClean="0"/>
              <a:t>12/2/2022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341414383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8664C608-40B1-4030-A28D-5B74BC98ADCE}" type="datetimeFigureOut">
              <a:rPr lang="en-US" smtClean="0"/>
              <a:t>12/2/2022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252037092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8664C608-40B1-4030-A28D-5B74BC98ADCE}" type="datetimeFigureOut">
              <a:rPr lang="en-US" smtClean="0"/>
              <a:t>12/2/2022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2496800344"/>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smtClean="0"/>
              <a:t>12/2/2022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29071429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smtClean="0"/>
              <a:t>12/2/2022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7351658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smtClean="0"/>
              <a:t>12/2/2022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13331427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C6F822A4-8DA6-4447-9B1F-C5DB58435268}" type="datetimeFigureOut">
              <a:rPr lang="en-US" smtClean="0"/>
              <a:t>12/2/2022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28742096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smtClean="0"/>
              <a:t>12/2/2022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5530881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smtClean="0"/>
              <a:t>12/2/2022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17848515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smtClean="0"/>
              <a:t>12/2/2022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28911050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smtClean="0"/>
              <a:t>12/2/2022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11236128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DA16AA21-1863-4931-97CB-99D0A168701B}" type="datetimeFigureOut">
              <a:rPr lang="en-US" smtClean="0"/>
              <a:t>12/2/2022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18152363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772C379-9A7C-4C87-A116-CBE9F58B04C5}" type="datetimeFigureOut">
              <a:rPr lang="en-US" smtClean="0"/>
              <a:t>12/2/2022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31886080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8664C608-40B1-4030-A28D-5B74BC98ADCE}" type="datetimeFigureOut">
              <a:rPr lang="en-US" smtClean="0"/>
              <a:t>12/2/2022</a:t>
            </a:fld>
            <a:endParaRPr lang="en-US" dirty="0"/>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3012658241"/>
      </p:ext>
    </p:extLst>
  </p:cSld>
  <p:clrMap bg1="dk1" tx1="lt1" bg2="dk2" tx2="lt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 id="2147483864" r:id="rId12"/>
    <p:sldLayoutId id="2147483865" r:id="rId13"/>
    <p:sldLayoutId id="2147483866" r:id="rId14"/>
    <p:sldLayoutId id="2147483867" r:id="rId15"/>
    <p:sldLayoutId id="2147483868" r:id="rId16"/>
    <p:sldLayoutId id="2147483869" r:id="rId17"/>
  </p:sldLayoutIdLst>
  <p:hf sldNum="0" hdr="0" ftr="0" dt="0"/>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ómo seleccionar el procesador Intel que mejor se ajuste a tus necesidades  - MuyComputerPRO">
            <a:extLst>
              <a:ext uri="{FF2B5EF4-FFF2-40B4-BE49-F238E27FC236}">
                <a16:creationId xmlns:a16="http://schemas.microsoft.com/office/drawing/2014/main" id="{7FCBBE17-63DB-4F54-0902-76755F033755}"/>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64000"/>
                    </a14:imgEffect>
                    <a14:imgEffect>
                      <a14:brightnessContrast bright="-32000" contrast="1000"/>
                    </a14:imgEffect>
                  </a14:imgLayer>
                </a14:imgProps>
              </a:ext>
              <a:ext uri="{28A0092B-C50C-407E-A947-70E740481C1C}">
                <a14:useLocalDpi xmlns:a14="http://schemas.microsoft.com/office/drawing/2010/main" val="0"/>
              </a:ext>
            </a:extLst>
          </a:blip>
          <a:srcRect/>
          <a:stretch>
            <a:fillRect/>
          </a:stretch>
        </p:blipFill>
        <p:spPr bwMode="auto">
          <a:xfrm>
            <a:off x="-190820" y="-16571"/>
            <a:ext cx="12351026" cy="7410615"/>
          </a:xfrm>
          <a:prstGeom prst="rect">
            <a:avLst/>
          </a:prstGeom>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60DD58F0-8663-BFEB-1EAA-99EFA0A85E45}"/>
              </a:ext>
            </a:extLst>
          </p:cNvPr>
          <p:cNvSpPr>
            <a:spLocks noGrp="1"/>
          </p:cNvSpPr>
          <p:nvPr>
            <p:ph type="ctrTitle"/>
          </p:nvPr>
        </p:nvSpPr>
        <p:spPr/>
        <p:txBody>
          <a:bodyPr/>
          <a:lstStyle/>
          <a:p>
            <a:r>
              <a:rPr lang="es-MX" dirty="0">
                <a:solidFill>
                  <a:srgbClr val="FF0000"/>
                </a:solidFill>
              </a:rPr>
              <a:t>PROCESADORES INTEL</a:t>
            </a:r>
          </a:p>
        </p:txBody>
      </p:sp>
      <p:sp>
        <p:nvSpPr>
          <p:cNvPr id="3" name="Subtítulo 2">
            <a:extLst>
              <a:ext uri="{FF2B5EF4-FFF2-40B4-BE49-F238E27FC236}">
                <a16:creationId xmlns:a16="http://schemas.microsoft.com/office/drawing/2014/main" id="{5FC5C179-B222-33A7-15F1-8B8A4AA682CC}"/>
              </a:ext>
            </a:extLst>
          </p:cNvPr>
          <p:cNvSpPr>
            <a:spLocks noGrp="1"/>
          </p:cNvSpPr>
          <p:nvPr>
            <p:ph type="subTitle" idx="1"/>
          </p:nvPr>
        </p:nvSpPr>
        <p:spPr>
          <a:xfrm>
            <a:off x="1264676" y="4950061"/>
            <a:ext cx="9440034" cy="1049867"/>
          </a:xfrm>
        </p:spPr>
        <p:txBody>
          <a:bodyPr>
            <a:normAutofit fontScale="85000" lnSpcReduction="10000"/>
          </a:bodyPr>
          <a:lstStyle/>
          <a:p>
            <a:r>
              <a:rPr lang="es-MX" dirty="0"/>
              <a:t>INSTITUTO TECNOLOGICO DE SALTILLO</a:t>
            </a:r>
          </a:p>
          <a:p>
            <a:r>
              <a:rPr lang="es-MX" dirty="0"/>
              <a:t>JHONATAN SMITH HERNDEZ GUILLERMO </a:t>
            </a:r>
          </a:p>
          <a:p>
            <a:r>
              <a:rPr lang="es-MX" dirty="0"/>
              <a:t>#19051141</a:t>
            </a:r>
          </a:p>
        </p:txBody>
      </p:sp>
    </p:spTree>
    <p:extLst>
      <p:ext uri="{BB962C8B-B14F-4D97-AF65-F5344CB8AC3E}">
        <p14:creationId xmlns:p14="http://schemas.microsoft.com/office/powerpoint/2010/main" val="7643514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AFEC38B-685D-9E99-0F14-EED345CEC86B}"/>
              </a:ext>
            </a:extLst>
          </p:cNvPr>
          <p:cNvSpPr>
            <a:spLocks noGrp="1"/>
          </p:cNvSpPr>
          <p:nvPr>
            <p:ph type="title"/>
          </p:nvPr>
        </p:nvSpPr>
        <p:spPr/>
        <p:txBody>
          <a:bodyPr>
            <a:normAutofit fontScale="90000"/>
          </a:bodyPr>
          <a:lstStyle/>
          <a:p>
            <a:r>
              <a:rPr lang="es-MX" b="0" i="0" dirty="0">
                <a:solidFill>
                  <a:srgbClr val="FF0000"/>
                </a:solidFill>
                <a:effectLst/>
                <a:latin typeface="Times New Roman" panose="02020603050405020304" pitchFamily="18" charset="0"/>
                <a:cs typeface="Times New Roman" panose="02020603050405020304" pitchFamily="18" charset="0"/>
              </a:rPr>
              <a:t>¿Qué son los procesadores Intel?</a:t>
            </a:r>
            <a:br>
              <a:rPr lang="es-MX" b="0" i="0" dirty="0">
                <a:solidFill>
                  <a:srgbClr val="FF0000"/>
                </a:solidFill>
                <a:effectLst/>
                <a:latin typeface="Times New Roman" panose="02020603050405020304" pitchFamily="18" charset="0"/>
                <a:cs typeface="Times New Roman" panose="02020603050405020304" pitchFamily="18" charset="0"/>
              </a:rPr>
            </a:br>
            <a:endParaRPr lang="es-MX" dirty="0">
              <a:solidFill>
                <a:srgbClr val="FF0000"/>
              </a:solidFill>
              <a:latin typeface="Times New Roman" panose="02020603050405020304" pitchFamily="18" charset="0"/>
              <a:cs typeface="Times New Roman" panose="02020603050405020304" pitchFamily="18" charset="0"/>
            </a:endParaRPr>
          </a:p>
        </p:txBody>
      </p:sp>
      <p:sp>
        <p:nvSpPr>
          <p:cNvPr id="3" name="Marcador de contenido 2">
            <a:extLst>
              <a:ext uri="{FF2B5EF4-FFF2-40B4-BE49-F238E27FC236}">
                <a16:creationId xmlns:a16="http://schemas.microsoft.com/office/drawing/2014/main" id="{E2E1BA8C-2E90-1D64-FD06-4BE99E2FEF45}"/>
              </a:ext>
            </a:extLst>
          </p:cNvPr>
          <p:cNvSpPr>
            <a:spLocks noGrp="1"/>
          </p:cNvSpPr>
          <p:nvPr>
            <p:ph idx="1"/>
          </p:nvPr>
        </p:nvSpPr>
        <p:spPr/>
        <p:txBody>
          <a:bodyPr/>
          <a:lstStyle/>
          <a:p>
            <a:pPr algn="l"/>
            <a:r>
              <a:rPr lang="es-MX" b="0" i="0" dirty="0">
                <a:solidFill>
                  <a:schemeClr val="tx1"/>
                </a:solidFill>
                <a:effectLst/>
                <a:latin typeface="Times New Roman" panose="02020603050405020304" pitchFamily="18" charset="0"/>
                <a:cs typeface="Times New Roman" panose="02020603050405020304" pitchFamily="18" charset="0"/>
              </a:rPr>
              <a:t>Los procesadores Intel son las CPU para desktops y laptops más populares del mercado. Los encontrarás agrupados en una variedad de familias con nombres como Core, Xeon, Pentium y Celeron. Además, vienen en distintas generaciones como la novena, décima y undécima, también llamadas </a:t>
            </a:r>
            <a:r>
              <a:rPr lang="es-MX" b="0" i="1" dirty="0" err="1">
                <a:solidFill>
                  <a:schemeClr val="tx1"/>
                </a:solidFill>
                <a:effectLst/>
                <a:latin typeface="Times New Roman" panose="02020603050405020304" pitchFamily="18" charset="0"/>
                <a:cs typeface="Times New Roman" panose="02020603050405020304" pitchFamily="18" charset="0"/>
              </a:rPr>
              <a:t>Coffee</a:t>
            </a:r>
            <a:r>
              <a:rPr lang="es-MX" b="0" i="1" dirty="0">
                <a:solidFill>
                  <a:schemeClr val="tx1"/>
                </a:solidFill>
                <a:effectLst/>
                <a:latin typeface="Times New Roman" panose="02020603050405020304" pitchFamily="18" charset="0"/>
                <a:cs typeface="Times New Roman" panose="02020603050405020304" pitchFamily="18" charset="0"/>
              </a:rPr>
              <a:t> Lake, Comet/Ice Lake y </a:t>
            </a:r>
            <a:r>
              <a:rPr lang="es-MX" b="0" i="1" dirty="0" err="1">
                <a:solidFill>
                  <a:schemeClr val="tx1"/>
                </a:solidFill>
                <a:effectLst/>
                <a:latin typeface="Times New Roman" panose="02020603050405020304" pitchFamily="18" charset="0"/>
                <a:cs typeface="Times New Roman" panose="02020603050405020304" pitchFamily="18" charset="0"/>
              </a:rPr>
              <a:t>Rocket</a:t>
            </a:r>
            <a:r>
              <a:rPr lang="es-MX" b="0" i="1" dirty="0">
                <a:solidFill>
                  <a:schemeClr val="tx1"/>
                </a:solidFill>
                <a:effectLst/>
                <a:latin typeface="Times New Roman" panose="02020603050405020304" pitchFamily="18" charset="0"/>
                <a:cs typeface="Times New Roman" panose="02020603050405020304" pitchFamily="18" charset="0"/>
              </a:rPr>
              <a:t>/Tiger Lake</a:t>
            </a:r>
            <a:r>
              <a:rPr lang="es-MX" b="0" i="0" dirty="0">
                <a:solidFill>
                  <a:schemeClr val="tx1"/>
                </a:solidFill>
                <a:effectLst/>
                <a:latin typeface="Times New Roman" panose="02020603050405020304" pitchFamily="18" charset="0"/>
                <a:cs typeface="Times New Roman" panose="02020603050405020304" pitchFamily="18" charset="0"/>
              </a:rPr>
              <a:t>.</a:t>
            </a:r>
          </a:p>
          <a:p>
            <a:pPr algn="l"/>
            <a:r>
              <a:rPr lang="es-MX" b="0" i="0" dirty="0">
                <a:solidFill>
                  <a:schemeClr val="tx1"/>
                </a:solidFill>
                <a:effectLst/>
                <a:latin typeface="Times New Roman" panose="02020603050405020304" pitchFamily="18" charset="0"/>
                <a:cs typeface="Times New Roman" panose="02020603050405020304" pitchFamily="18" charset="0"/>
              </a:rPr>
              <a:t>Estos procesadores alimentan a la mayoría de las computadoras del mercado [1], con modelos específicos diseñados para mejorar la velocidad, movilidad, flujos de trabajo, rendimiento de videojuegos, notificaciones de negocios, macrodatos y otras aplicaciones.</a:t>
            </a:r>
          </a:p>
          <a:p>
            <a:endParaRPr lang="es-MX" dirty="0">
              <a:solidFill>
                <a:schemeClr val="tx1"/>
              </a:solidFill>
              <a:latin typeface="Times New Roman" panose="02020603050405020304" pitchFamily="18" charset="0"/>
              <a:cs typeface="Times New Roman" panose="02020603050405020304" pitchFamily="18" charset="0"/>
            </a:endParaRPr>
          </a:p>
        </p:txBody>
      </p:sp>
      <p:pic>
        <p:nvPicPr>
          <p:cNvPr id="1026" name="Picture 2" descr="La serie F de Intel ante el sinsentido: te quitan los gráficos integrados  pero no rebajan los precios">
            <a:extLst>
              <a:ext uri="{FF2B5EF4-FFF2-40B4-BE49-F238E27FC236}">
                <a16:creationId xmlns:a16="http://schemas.microsoft.com/office/drawing/2014/main" id="{A4BE2A43-0B5E-FA40-8A15-F8AEDA12C7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0988" y="4919662"/>
            <a:ext cx="2619375" cy="1743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73704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DB898B1-DF08-6578-FF8B-2BF8689606DB}"/>
              </a:ext>
            </a:extLst>
          </p:cNvPr>
          <p:cNvSpPr>
            <a:spLocks noGrp="1"/>
          </p:cNvSpPr>
          <p:nvPr>
            <p:ph type="title"/>
          </p:nvPr>
        </p:nvSpPr>
        <p:spPr/>
        <p:txBody>
          <a:bodyPr>
            <a:normAutofit fontScale="90000"/>
          </a:bodyPr>
          <a:lstStyle/>
          <a:p>
            <a:r>
              <a:rPr lang="es-MX" b="0" i="0" dirty="0">
                <a:solidFill>
                  <a:srgbClr val="FF0000"/>
                </a:solidFill>
                <a:effectLst/>
                <a:latin typeface="HP Simplified Regular"/>
              </a:rPr>
              <a:t>Convenciones de nomenclatura de los procesadores </a:t>
            </a:r>
            <a:r>
              <a:rPr lang="es-MX" b="0" i="0" dirty="0" err="1">
                <a:solidFill>
                  <a:srgbClr val="FF0000"/>
                </a:solidFill>
                <a:effectLst/>
                <a:latin typeface="HP Simplified Regular"/>
              </a:rPr>
              <a:t>IntelX</a:t>
            </a:r>
            <a:endParaRPr lang="es-MX" dirty="0">
              <a:solidFill>
                <a:srgbClr val="FF0000"/>
              </a:solidFill>
            </a:endParaRPr>
          </a:p>
        </p:txBody>
      </p:sp>
      <p:sp>
        <p:nvSpPr>
          <p:cNvPr id="3" name="Marcador de contenido 2">
            <a:extLst>
              <a:ext uri="{FF2B5EF4-FFF2-40B4-BE49-F238E27FC236}">
                <a16:creationId xmlns:a16="http://schemas.microsoft.com/office/drawing/2014/main" id="{39685CAB-294D-BFBE-531D-D778D42142B4}"/>
              </a:ext>
            </a:extLst>
          </p:cNvPr>
          <p:cNvSpPr>
            <a:spLocks noGrp="1"/>
          </p:cNvSpPr>
          <p:nvPr>
            <p:ph idx="1"/>
          </p:nvPr>
        </p:nvSpPr>
        <p:spPr/>
        <p:txBody>
          <a:bodyPr>
            <a:normAutofit fontScale="85000" lnSpcReduction="20000"/>
          </a:bodyPr>
          <a:lstStyle/>
          <a:p>
            <a:pPr algn="l"/>
            <a:r>
              <a:rPr lang="es-MX" b="1" i="0" dirty="0">
                <a:solidFill>
                  <a:schemeClr val="tx1"/>
                </a:solidFill>
                <a:effectLst/>
                <a:latin typeface="HP Simplified Regular"/>
              </a:rPr>
              <a:t>Las partes del nombre en un procesador Intel:</a:t>
            </a:r>
          </a:p>
          <a:p>
            <a:pPr algn="l">
              <a:buFont typeface="Arial" panose="020B0604020202020204" pitchFamily="34" charset="0"/>
              <a:buChar char="•"/>
            </a:pPr>
            <a:r>
              <a:rPr lang="es-MX" b="1" i="0" dirty="0">
                <a:solidFill>
                  <a:schemeClr val="tx1"/>
                </a:solidFill>
                <a:effectLst/>
                <a:latin typeface="HP Simplified Regular"/>
              </a:rPr>
              <a:t>Marca:</a:t>
            </a:r>
            <a:r>
              <a:rPr lang="es-MX" b="0" i="0" dirty="0">
                <a:solidFill>
                  <a:schemeClr val="tx1"/>
                </a:solidFill>
                <a:effectLst/>
                <a:latin typeface="HP Simplified Regular"/>
              </a:rPr>
              <a:t> la línea general del producto, como Core, Xeon, Pentium o Celeron.</a:t>
            </a:r>
          </a:p>
          <a:p>
            <a:pPr algn="l">
              <a:buFont typeface="Arial" panose="020B0604020202020204" pitchFamily="34" charset="0"/>
              <a:buChar char="•"/>
            </a:pPr>
            <a:r>
              <a:rPr lang="es-MX" b="1" i="0" dirty="0">
                <a:solidFill>
                  <a:schemeClr val="tx1"/>
                </a:solidFill>
                <a:effectLst/>
                <a:latin typeface="HP Simplified Regular"/>
              </a:rPr>
              <a:t>Modificador de marca:</a:t>
            </a:r>
            <a:r>
              <a:rPr lang="es-MX" b="0" i="0" dirty="0">
                <a:solidFill>
                  <a:schemeClr val="tx1"/>
                </a:solidFill>
                <a:effectLst/>
                <a:latin typeface="HP Simplified Regular"/>
              </a:rPr>
              <a:t> en el caso de la marca Core (y solo allí), encontrarás modificadores como i3, i5, i7 o i9 después del nombre "Core". Los números de modificadores más altos significan un mejor rendimiento y más funciones.</a:t>
            </a:r>
          </a:p>
          <a:p>
            <a:pPr algn="l">
              <a:buFont typeface="Arial" panose="020B0604020202020204" pitchFamily="34" charset="0"/>
              <a:buChar char="•"/>
            </a:pPr>
            <a:r>
              <a:rPr lang="es-MX" b="1" i="0" dirty="0">
                <a:solidFill>
                  <a:schemeClr val="tx1"/>
                </a:solidFill>
                <a:effectLst/>
                <a:latin typeface="HP Simplified Regular"/>
              </a:rPr>
              <a:t>Indicador de generación:</a:t>
            </a:r>
            <a:r>
              <a:rPr lang="es-MX" b="0" i="0" dirty="0">
                <a:solidFill>
                  <a:schemeClr val="tx1"/>
                </a:solidFill>
                <a:effectLst/>
                <a:latin typeface="HP Simplified Regular"/>
              </a:rPr>
              <a:t> después de la marca y el modificador, verás un indicador de generación como 9, 10 u 11, seguido de cerca por un código de referencia del SKU. Esto indica cuándo se hizo el chip. (Por ejemplo, los chips de novena generación salieron en 2018-2019, la décima generación en 2019-2020 y la undécima generación en 2020-2021).</a:t>
            </a:r>
          </a:p>
          <a:p>
            <a:pPr algn="l">
              <a:buFont typeface="Arial" panose="020B0604020202020204" pitchFamily="34" charset="0"/>
              <a:buChar char="•"/>
            </a:pPr>
            <a:r>
              <a:rPr lang="es-MX" b="1" i="0" dirty="0">
                <a:solidFill>
                  <a:schemeClr val="tx1"/>
                </a:solidFill>
                <a:effectLst/>
                <a:latin typeface="HP Simplified Regular"/>
              </a:rPr>
              <a:t>SKU: </a:t>
            </a:r>
            <a:r>
              <a:rPr lang="es-MX" b="0" i="1" dirty="0">
                <a:solidFill>
                  <a:schemeClr val="tx1"/>
                </a:solidFill>
                <a:effectLst/>
                <a:latin typeface="HP Simplified Regular"/>
              </a:rPr>
              <a:t>Stock-</a:t>
            </a:r>
            <a:r>
              <a:rPr lang="es-MX" b="0" i="1" dirty="0" err="1">
                <a:solidFill>
                  <a:schemeClr val="tx1"/>
                </a:solidFill>
                <a:effectLst/>
                <a:latin typeface="HP Simplified Regular"/>
              </a:rPr>
              <a:t>keeping</a:t>
            </a:r>
            <a:r>
              <a:rPr lang="es-MX" b="0" i="1" dirty="0">
                <a:solidFill>
                  <a:schemeClr val="tx1"/>
                </a:solidFill>
                <a:effectLst/>
                <a:latin typeface="HP Simplified Regular"/>
              </a:rPr>
              <a:t>-</a:t>
            </a:r>
            <a:r>
              <a:rPr lang="es-MX" b="0" i="1" dirty="0" err="1">
                <a:solidFill>
                  <a:schemeClr val="tx1"/>
                </a:solidFill>
                <a:effectLst/>
                <a:latin typeface="HP Simplified Regular"/>
              </a:rPr>
              <a:t>unit</a:t>
            </a:r>
            <a:r>
              <a:rPr lang="es-MX" b="0" i="0" dirty="0">
                <a:solidFill>
                  <a:schemeClr val="tx1"/>
                </a:solidFill>
                <a:effectLst/>
                <a:latin typeface="HP Simplified Regular"/>
              </a:rPr>
              <a:t> o unidad de mantenimiento de existencias es un número más específico dentro de cada marca y generación. Generalmente, un número más alto, significa un procesador con más funciones. Pero no puedes comparar los números de una marca a otra, como Core contra Xeon.</a:t>
            </a:r>
          </a:p>
          <a:p>
            <a:pPr algn="l">
              <a:buFont typeface="Arial" panose="020B0604020202020204" pitchFamily="34" charset="0"/>
              <a:buChar char="•"/>
            </a:pPr>
            <a:r>
              <a:rPr lang="es-MX" b="1" i="0" dirty="0">
                <a:solidFill>
                  <a:schemeClr val="tx1"/>
                </a:solidFill>
                <a:effectLst/>
                <a:latin typeface="HP Simplified Regular"/>
              </a:rPr>
              <a:t>Línea de productos:</a:t>
            </a:r>
            <a:r>
              <a:rPr lang="es-MX" b="0" i="0" dirty="0">
                <a:solidFill>
                  <a:schemeClr val="tx1"/>
                </a:solidFill>
                <a:effectLst/>
                <a:latin typeface="HP Simplified Regular"/>
              </a:rPr>
              <a:t> el sufijo de la línea de productos al final de cada nombre te permite saber para qué está destinado cada procesador. Por ejemplo, la "XE" al final del nombre se asigna a un chip de escritorio de máximo rendimiento.</a:t>
            </a:r>
          </a:p>
          <a:p>
            <a:endParaRPr lang="es-MX" dirty="0">
              <a:solidFill>
                <a:schemeClr val="tx1"/>
              </a:solidFill>
            </a:endParaRPr>
          </a:p>
        </p:txBody>
      </p:sp>
    </p:spTree>
    <p:extLst>
      <p:ext uri="{BB962C8B-B14F-4D97-AF65-F5344CB8AC3E}">
        <p14:creationId xmlns:p14="http://schemas.microsoft.com/office/powerpoint/2010/main" val="16266972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46D7780-E49C-7740-511E-A8A004D6FB74}"/>
              </a:ext>
            </a:extLst>
          </p:cNvPr>
          <p:cNvSpPr>
            <a:spLocks noGrp="1"/>
          </p:cNvSpPr>
          <p:nvPr>
            <p:ph type="title"/>
          </p:nvPr>
        </p:nvSpPr>
        <p:spPr/>
        <p:txBody>
          <a:bodyPr>
            <a:normAutofit/>
          </a:bodyPr>
          <a:lstStyle/>
          <a:p>
            <a:r>
              <a:rPr lang="es-MX" b="0" i="0" dirty="0">
                <a:solidFill>
                  <a:srgbClr val="FF0000"/>
                </a:solidFill>
                <a:effectLst/>
                <a:latin typeface="HP Simplified Regular"/>
              </a:rPr>
              <a:t>Generaciones de procesadores Intel</a:t>
            </a:r>
            <a:endParaRPr lang="es-MX" dirty="0">
              <a:solidFill>
                <a:srgbClr val="FF0000"/>
              </a:solidFill>
            </a:endParaRPr>
          </a:p>
        </p:txBody>
      </p:sp>
      <p:sp>
        <p:nvSpPr>
          <p:cNvPr id="3" name="Marcador de contenido 2">
            <a:extLst>
              <a:ext uri="{FF2B5EF4-FFF2-40B4-BE49-F238E27FC236}">
                <a16:creationId xmlns:a16="http://schemas.microsoft.com/office/drawing/2014/main" id="{ED2DDEA3-6747-8BFD-828C-8E44FA4FE9B7}"/>
              </a:ext>
            </a:extLst>
          </p:cNvPr>
          <p:cNvSpPr>
            <a:spLocks noGrp="1"/>
          </p:cNvSpPr>
          <p:nvPr>
            <p:ph idx="1"/>
          </p:nvPr>
        </p:nvSpPr>
        <p:spPr/>
        <p:txBody>
          <a:bodyPr>
            <a:normAutofit fontScale="92500" lnSpcReduction="20000"/>
          </a:bodyPr>
          <a:lstStyle/>
          <a:p>
            <a:r>
              <a:rPr lang="es-MX" b="0" i="0" dirty="0">
                <a:solidFill>
                  <a:schemeClr val="tx1"/>
                </a:solidFill>
                <a:effectLst/>
                <a:latin typeface="HP Simplified Regular"/>
              </a:rPr>
              <a:t>Una de las partes más complicadas de los nombres de estos procesadores son las generaciones. ¿Las buenas noticias? Es más fácil de lo que crees una vez que lo entiendes. Los técnicos a menudo hablan de procesadores de novena, décima y undécima generación, y las diferentes familias de procesadores "Lake", como Whisky, Ice y </a:t>
            </a:r>
            <a:r>
              <a:rPr lang="es-MX" b="0" i="0" dirty="0" err="1">
                <a:solidFill>
                  <a:schemeClr val="tx1"/>
                </a:solidFill>
                <a:effectLst/>
                <a:latin typeface="HP Simplified Regular"/>
              </a:rPr>
              <a:t>Sky</a:t>
            </a:r>
            <a:r>
              <a:rPr lang="es-MX" b="0" i="0" dirty="0">
                <a:solidFill>
                  <a:schemeClr val="tx1"/>
                </a:solidFill>
                <a:effectLst/>
                <a:latin typeface="HP Simplified Regular"/>
              </a:rPr>
              <a:t>. Pero en realidad, "Lake", "generaciones" y "microarquitecturas" son lo mismo.</a:t>
            </a:r>
          </a:p>
          <a:p>
            <a:pPr algn="l"/>
            <a:r>
              <a:rPr lang="es-MX" b="1" i="0" dirty="0">
                <a:solidFill>
                  <a:schemeClr val="tx1"/>
                </a:solidFill>
                <a:effectLst/>
                <a:latin typeface="HP Simplified Regular"/>
              </a:rPr>
              <a:t>Procesadores Intel Core, clasificados por generación:</a:t>
            </a:r>
          </a:p>
          <a:p>
            <a:pPr algn="l">
              <a:buFont typeface="Arial" panose="020B0604020202020204" pitchFamily="34" charset="0"/>
              <a:buChar char="•"/>
            </a:pPr>
            <a:r>
              <a:rPr lang="es-MX" b="1" i="0" dirty="0">
                <a:solidFill>
                  <a:schemeClr val="tx1"/>
                </a:solidFill>
                <a:effectLst/>
                <a:latin typeface="HP Simplified Regular"/>
              </a:rPr>
              <a:t>8va Generación</a:t>
            </a:r>
            <a:r>
              <a:rPr lang="es-MX" b="0" i="0" dirty="0">
                <a:solidFill>
                  <a:schemeClr val="tx1"/>
                </a:solidFill>
                <a:effectLst/>
                <a:latin typeface="HP Simplified Regular"/>
              </a:rPr>
              <a:t>, lanzados de 2017 a 2019; </a:t>
            </a:r>
            <a:r>
              <a:rPr lang="es-MX" b="0" i="0" dirty="0" err="1">
                <a:solidFill>
                  <a:schemeClr val="tx1"/>
                </a:solidFill>
                <a:effectLst/>
                <a:latin typeface="HP Simplified Regular"/>
              </a:rPr>
              <a:t>Coffee</a:t>
            </a:r>
            <a:r>
              <a:rPr lang="es-MX" b="0" i="0" dirty="0">
                <a:solidFill>
                  <a:schemeClr val="tx1"/>
                </a:solidFill>
                <a:effectLst/>
                <a:latin typeface="HP Simplified Regular"/>
              </a:rPr>
              <a:t> Lake, </a:t>
            </a:r>
            <a:r>
              <a:rPr lang="es-MX" b="0" i="0" dirty="0" err="1">
                <a:solidFill>
                  <a:schemeClr val="tx1"/>
                </a:solidFill>
                <a:effectLst/>
                <a:latin typeface="HP Simplified Regular"/>
              </a:rPr>
              <a:t>Kaby</a:t>
            </a:r>
            <a:r>
              <a:rPr lang="es-MX" b="0" i="0" dirty="0">
                <a:solidFill>
                  <a:schemeClr val="tx1"/>
                </a:solidFill>
                <a:effectLst/>
                <a:latin typeface="HP Simplified Regular"/>
              </a:rPr>
              <a:t> Lake, Whiskey Lake</a:t>
            </a:r>
          </a:p>
          <a:p>
            <a:pPr algn="l">
              <a:buFont typeface="Arial" panose="020B0604020202020204" pitchFamily="34" charset="0"/>
              <a:buChar char="•"/>
            </a:pPr>
            <a:r>
              <a:rPr lang="es-MX" b="1" i="0" dirty="0">
                <a:solidFill>
                  <a:schemeClr val="tx1"/>
                </a:solidFill>
                <a:effectLst/>
                <a:latin typeface="HP Simplified Regular"/>
              </a:rPr>
              <a:t>9na Generación</a:t>
            </a:r>
            <a:r>
              <a:rPr lang="es-MX" b="0" i="0" dirty="0">
                <a:solidFill>
                  <a:schemeClr val="tx1"/>
                </a:solidFill>
                <a:effectLst/>
                <a:latin typeface="HP Simplified Regular"/>
              </a:rPr>
              <a:t>, lanzados de 2018 a 2019; </a:t>
            </a:r>
            <a:r>
              <a:rPr lang="es-MX" b="0" i="0" dirty="0" err="1">
                <a:solidFill>
                  <a:schemeClr val="tx1"/>
                </a:solidFill>
                <a:effectLst/>
                <a:latin typeface="HP Simplified Regular"/>
              </a:rPr>
              <a:t>Coffee</a:t>
            </a:r>
            <a:r>
              <a:rPr lang="es-MX" b="0" i="0" dirty="0">
                <a:solidFill>
                  <a:schemeClr val="tx1"/>
                </a:solidFill>
                <a:effectLst/>
                <a:latin typeface="HP Simplified Regular"/>
              </a:rPr>
              <a:t> Lake </a:t>
            </a:r>
            <a:r>
              <a:rPr lang="es-MX" b="0" i="0" dirty="0" err="1">
                <a:solidFill>
                  <a:schemeClr val="tx1"/>
                </a:solidFill>
                <a:effectLst/>
                <a:latin typeface="HP Simplified Regular"/>
              </a:rPr>
              <a:t>Refresh</a:t>
            </a:r>
            <a:r>
              <a:rPr lang="es-MX" b="0" i="0" dirty="0">
                <a:solidFill>
                  <a:schemeClr val="tx1"/>
                </a:solidFill>
                <a:effectLst/>
                <a:latin typeface="HP Simplified Regular"/>
              </a:rPr>
              <a:t> (Desktop)</a:t>
            </a:r>
          </a:p>
          <a:p>
            <a:pPr algn="l">
              <a:buFont typeface="Arial" panose="020B0604020202020204" pitchFamily="34" charset="0"/>
              <a:buChar char="•"/>
            </a:pPr>
            <a:r>
              <a:rPr lang="es-MX" b="1" i="0" dirty="0">
                <a:solidFill>
                  <a:schemeClr val="tx1"/>
                </a:solidFill>
                <a:effectLst/>
                <a:latin typeface="HP Simplified Regular"/>
              </a:rPr>
              <a:t>10ma Generación</a:t>
            </a:r>
            <a:r>
              <a:rPr lang="es-MX" b="0" i="0" dirty="0">
                <a:solidFill>
                  <a:schemeClr val="tx1"/>
                </a:solidFill>
                <a:effectLst/>
                <a:latin typeface="HP Simplified Regular"/>
              </a:rPr>
              <a:t>, lanzados de 2019 a 2020; Comet Lake (Desktop), Ice Lake (Móvil)</a:t>
            </a:r>
          </a:p>
          <a:p>
            <a:pPr algn="l">
              <a:buFont typeface="Arial" panose="020B0604020202020204" pitchFamily="34" charset="0"/>
              <a:buChar char="•"/>
            </a:pPr>
            <a:r>
              <a:rPr lang="es-MX" b="1" i="0" dirty="0">
                <a:solidFill>
                  <a:schemeClr val="tx1"/>
                </a:solidFill>
                <a:effectLst/>
                <a:latin typeface="HP Simplified Regular"/>
              </a:rPr>
              <a:t>11va Generación</a:t>
            </a:r>
            <a:r>
              <a:rPr lang="es-MX" b="0" i="0" dirty="0">
                <a:solidFill>
                  <a:schemeClr val="tx1"/>
                </a:solidFill>
                <a:effectLst/>
                <a:latin typeface="HP Simplified Regular"/>
              </a:rPr>
              <a:t>, lanzados de 2020 a 2021; </a:t>
            </a:r>
            <a:r>
              <a:rPr lang="es-MX" b="0" i="0" dirty="0" err="1">
                <a:solidFill>
                  <a:schemeClr val="tx1"/>
                </a:solidFill>
                <a:effectLst/>
                <a:latin typeface="HP Simplified Regular"/>
              </a:rPr>
              <a:t>Rocket</a:t>
            </a:r>
            <a:r>
              <a:rPr lang="es-MX" b="0" i="0" dirty="0">
                <a:solidFill>
                  <a:schemeClr val="tx1"/>
                </a:solidFill>
                <a:effectLst/>
                <a:latin typeface="HP Simplified Regular"/>
              </a:rPr>
              <a:t> Lake, Comet Lake </a:t>
            </a:r>
            <a:r>
              <a:rPr lang="es-MX" b="0" i="0" dirty="0" err="1">
                <a:solidFill>
                  <a:schemeClr val="tx1"/>
                </a:solidFill>
                <a:effectLst/>
                <a:latin typeface="HP Simplified Regular"/>
              </a:rPr>
              <a:t>Refresh</a:t>
            </a:r>
            <a:r>
              <a:rPr lang="es-MX" b="0" i="0" dirty="0">
                <a:solidFill>
                  <a:schemeClr val="tx1"/>
                </a:solidFill>
                <a:effectLst/>
                <a:latin typeface="HP Simplified Regular"/>
              </a:rPr>
              <a:t> (Desktop), Tiger Lake (Móvil)</a:t>
            </a:r>
          </a:p>
          <a:p>
            <a:pPr algn="l">
              <a:buFont typeface="Arial" panose="020B0604020202020204" pitchFamily="34" charset="0"/>
              <a:buChar char="•"/>
            </a:pPr>
            <a:r>
              <a:rPr lang="es-MX" b="1" i="0" dirty="0">
                <a:solidFill>
                  <a:schemeClr val="tx1"/>
                </a:solidFill>
                <a:effectLst/>
                <a:latin typeface="HP Simplified Regular"/>
              </a:rPr>
              <a:t>12va Generación</a:t>
            </a:r>
            <a:r>
              <a:rPr lang="es-MX" b="0" i="0" dirty="0">
                <a:solidFill>
                  <a:schemeClr val="tx1"/>
                </a:solidFill>
                <a:effectLst/>
                <a:latin typeface="HP Simplified Regular"/>
              </a:rPr>
              <a:t>, lanzada a partir del 2021: Alder Lake [2]</a:t>
            </a:r>
          </a:p>
          <a:p>
            <a:endParaRPr lang="es-MX" dirty="0">
              <a:solidFill>
                <a:schemeClr val="tx1"/>
              </a:solidFill>
            </a:endParaRPr>
          </a:p>
        </p:txBody>
      </p:sp>
    </p:spTree>
    <p:extLst>
      <p:ext uri="{BB962C8B-B14F-4D97-AF65-F5344CB8AC3E}">
        <p14:creationId xmlns:p14="http://schemas.microsoft.com/office/powerpoint/2010/main" val="14200007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AB8B8E-BC72-813C-E807-4F8FB44B62B6}"/>
              </a:ext>
            </a:extLst>
          </p:cNvPr>
          <p:cNvSpPr>
            <a:spLocks noGrp="1"/>
          </p:cNvSpPr>
          <p:nvPr>
            <p:ph type="title"/>
          </p:nvPr>
        </p:nvSpPr>
        <p:spPr/>
        <p:txBody>
          <a:bodyPr>
            <a:normAutofit/>
          </a:bodyPr>
          <a:lstStyle/>
          <a:p>
            <a:r>
              <a:rPr lang="es-MX" b="0" i="0" dirty="0">
                <a:solidFill>
                  <a:srgbClr val="FF0000"/>
                </a:solidFill>
                <a:effectLst/>
                <a:latin typeface="HP Simplified Regular"/>
              </a:rPr>
              <a:t>¿Cuál es el último procesador Intel?</a:t>
            </a:r>
            <a:endParaRPr lang="es-MX" dirty="0">
              <a:solidFill>
                <a:srgbClr val="FF0000"/>
              </a:solidFill>
            </a:endParaRPr>
          </a:p>
        </p:txBody>
      </p:sp>
      <p:sp>
        <p:nvSpPr>
          <p:cNvPr id="3" name="Marcador de contenido 2">
            <a:extLst>
              <a:ext uri="{FF2B5EF4-FFF2-40B4-BE49-F238E27FC236}">
                <a16:creationId xmlns:a16="http://schemas.microsoft.com/office/drawing/2014/main" id="{D9986BBA-366C-A70C-0915-6B3A40013FD8}"/>
              </a:ext>
            </a:extLst>
          </p:cNvPr>
          <p:cNvSpPr>
            <a:spLocks noGrp="1"/>
          </p:cNvSpPr>
          <p:nvPr>
            <p:ph idx="1"/>
          </p:nvPr>
        </p:nvSpPr>
        <p:spPr/>
        <p:txBody>
          <a:bodyPr/>
          <a:lstStyle/>
          <a:p>
            <a:pPr algn="l"/>
            <a:r>
              <a:rPr lang="es-MX" b="1" i="0" dirty="0">
                <a:solidFill>
                  <a:schemeClr val="tx1"/>
                </a:solidFill>
                <a:effectLst/>
                <a:latin typeface="HP Simplified Regular"/>
              </a:rPr>
              <a:t>Procesadores Intel Core, clasificados por rendimiento:</a:t>
            </a:r>
          </a:p>
          <a:p>
            <a:pPr algn="l"/>
            <a:r>
              <a:rPr lang="es-MX" b="1" i="0" dirty="0">
                <a:solidFill>
                  <a:schemeClr val="tx1"/>
                </a:solidFill>
                <a:effectLst/>
                <a:latin typeface="HP Simplified Regular"/>
              </a:rPr>
              <a:t>11va Generación:</a:t>
            </a:r>
          </a:p>
          <a:p>
            <a:pPr algn="l">
              <a:buFont typeface="Arial" panose="020B0604020202020204" pitchFamily="34" charset="0"/>
              <a:buChar char="•"/>
            </a:pPr>
            <a:r>
              <a:rPr lang="es-MX" b="0" i="0" dirty="0">
                <a:solidFill>
                  <a:schemeClr val="tx1"/>
                </a:solidFill>
                <a:effectLst/>
                <a:latin typeface="HP Simplified Regular"/>
              </a:rPr>
              <a:t>2021 </a:t>
            </a:r>
            <a:r>
              <a:rPr lang="es-MX" b="0" i="0" dirty="0" err="1">
                <a:solidFill>
                  <a:schemeClr val="tx1"/>
                </a:solidFill>
                <a:effectLst/>
                <a:latin typeface="HP Simplified Regular"/>
              </a:rPr>
              <a:t>Rocket</a:t>
            </a:r>
            <a:r>
              <a:rPr lang="es-MX" b="0" i="0" dirty="0">
                <a:solidFill>
                  <a:schemeClr val="tx1"/>
                </a:solidFill>
                <a:effectLst/>
                <a:latin typeface="HP Simplified Regular"/>
              </a:rPr>
              <a:t> Lake; Core i9-11</a:t>
            </a:r>
          </a:p>
          <a:p>
            <a:pPr algn="l">
              <a:buFont typeface="Arial" panose="020B0604020202020204" pitchFamily="34" charset="0"/>
              <a:buChar char="•"/>
            </a:pPr>
            <a:r>
              <a:rPr lang="es-MX" b="0" i="0" dirty="0">
                <a:solidFill>
                  <a:schemeClr val="tx1"/>
                </a:solidFill>
                <a:effectLst/>
                <a:latin typeface="HP Simplified Regular"/>
              </a:rPr>
              <a:t>2020 Comet Lake; Core i7-11, Core i5-11, Core i3-11</a:t>
            </a:r>
          </a:p>
          <a:p>
            <a:pPr algn="l"/>
            <a:r>
              <a:rPr lang="es-MX" b="1" i="0" dirty="0">
                <a:solidFill>
                  <a:schemeClr val="tx1"/>
                </a:solidFill>
                <a:effectLst/>
                <a:latin typeface="HP Simplified Regular"/>
              </a:rPr>
              <a:t>10ma Generación:</a:t>
            </a:r>
          </a:p>
          <a:p>
            <a:pPr algn="l">
              <a:buFont typeface="Arial" panose="020B0604020202020204" pitchFamily="34" charset="0"/>
              <a:buChar char="•"/>
            </a:pPr>
            <a:r>
              <a:rPr lang="es-MX" b="0" i="0" dirty="0">
                <a:solidFill>
                  <a:schemeClr val="tx1"/>
                </a:solidFill>
                <a:effectLst/>
                <a:latin typeface="HP Simplified Regular"/>
              </a:rPr>
              <a:t>2019 Comet Lake; Core i9-10</a:t>
            </a:r>
          </a:p>
          <a:p>
            <a:pPr algn="l">
              <a:buFont typeface="Arial" panose="020B0604020202020204" pitchFamily="34" charset="0"/>
              <a:buChar char="•"/>
            </a:pPr>
            <a:r>
              <a:rPr lang="es-MX" b="0" i="0" dirty="0">
                <a:solidFill>
                  <a:schemeClr val="tx1"/>
                </a:solidFill>
                <a:effectLst/>
                <a:latin typeface="HP Simplified Regular"/>
              </a:rPr>
              <a:t>2019 Ice Lake; Core i7-10, Core i5-10, Core i3-10</a:t>
            </a:r>
          </a:p>
          <a:p>
            <a:pPr algn="l"/>
            <a:r>
              <a:rPr lang="es-MX" b="1" i="0" dirty="0">
                <a:solidFill>
                  <a:schemeClr val="tx1"/>
                </a:solidFill>
                <a:effectLst/>
                <a:latin typeface="HP Simplified Regular"/>
              </a:rPr>
              <a:t>9na Generación:</a:t>
            </a:r>
          </a:p>
          <a:p>
            <a:pPr algn="l">
              <a:buFont typeface="Arial" panose="020B0604020202020204" pitchFamily="34" charset="0"/>
              <a:buChar char="•"/>
            </a:pPr>
            <a:r>
              <a:rPr lang="es-MX" b="0" i="0" dirty="0">
                <a:solidFill>
                  <a:schemeClr val="tx1"/>
                </a:solidFill>
                <a:effectLst/>
                <a:latin typeface="HP Simplified Regular"/>
              </a:rPr>
              <a:t>2018 </a:t>
            </a:r>
            <a:r>
              <a:rPr lang="es-MX" b="0" i="0" dirty="0" err="1">
                <a:solidFill>
                  <a:schemeClr val="tx1"/>
                </a:solidFill>
                <a:effectLst/>
                <a:latin typeface="HP Simplified Regular"/>
              </a:rPr>
              <a:t>Coffee</a:t>
            </a:r>
            <a:r>
              <a:rPr lang="es-MX" b="0" i="0" dirty="0">
                <a:solidFill>
                  <a:schemeClr val="tx1"/>
                </a:solidFill>
                <a:effectLst/>
                <a:latin typeface="HP Simplified Regular"/>
              </a:rPr>
              <a:t> Lake </a:t>
            </a:r>
            <a:r>
              <a:rPr lang="es-MX" b="0" i="0" dirty="0" err="1">
                <a:solidFill>
                  <a:schemeClr val="tx1"/>
                </a:solidFill>
                <a:effectLst/>
                <a:latin typeface="HP Simplified Regular"/>
              </a:rPr>
              <a:t>Refresh</a:t>
            </a:r>
            <a:r>
              <a:rPr lang="es-MX" b="0" i="0" dirty="0">
                <a:solidFill>
                  <a:schemeClr val="tx1"/>
                </a:solidFill>
                <a:effectLst/>
                <a:latin typeface="HP Simplified Regular"/>
              </a:rPr>
              <a:t>; Core i9-9, Core i7-9, Core i5-9, Core i3-9</a:t>
            </a:r>
          </a:p>
          <a:p>
            <a:endParaRPr lang="es-MX" dirty="0">
              <a:solidFill>
                <a:schemeClr val="tx1"/>
              </a:solidFill>
            </a:endParaRPr>
          </a:p>
        </p:txBody>
      </p:sp>
    </p:spTree>
    <p:extLst>
      <p:ext uri="{BB962C8B-B14F-4D97-AF65-F5344CB8AC3E}">
        <p14:creationId xmlns:p14="http://schemas.microsoft.com/office/powerpoint/2010/main" val="16856325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izarra">
  <a:themeElements>
    <a:clrScheme name="Pizarra">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Pizarra">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izarra">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TM04033929[[fn=Pizarra]]</Template>
  <TotalTime>43</TotalTime>
  <Words>632</Words>
  <Application>Microsoft Office PowerPoint</Application>
  <PresentationFormat>Panorámica</PresentationFormat>
  <Paragraphs>32</Paragraphs>
  <Slides>5</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5</vt:i4>
      </vt:variant>
    </vt:vector>
  </HeadingPairs>
  <TitlesOfParts>
    <vt:vector size="11" baseType="lpstr">
      <vt:lpstr>Arial</vt:lpstr>
      <vt:lpstr>Calisto MT</vt:lpstr>
      <vt:lpstr>HP Simplified Regular</vt:lpstr>
      <vt:lpstr>Times New Roman</vt:lpstr>
      <vt:lpstr>Wingdings 2</vt:lpstr>
      <vt:lpstr>Pizarra</vt:lpstr>
      <vt:lpstr>PROCESADORES INTEL</vt:lpstr>
      <vt:lpstr>¿Qué son los procesadores Intel? </vt:lpstr>
      <vt:lpstr>Convenciones de nomenclatura de los procesadores IntelX</vt:lpstr>
      <vt:lpstr>Generaciones de procesadores Intel</vt:lpstr>
      <vt:lpstr>¿Cuál es el último procesador Intel?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PROCESADORES INTEL</dc:title>
  <dc:creator>JHONATAN SMITH HERNANDEZ GUILLERMO</dc:creator>
  <cp:lastModifiedBy>JHONATAN SMITH HERNANDEZ GUILLERMO</cp:lastModifiedBy>
  <cp:revision>1</cp:revision>
  <dcterms:created xsi:type="dcterms:W3CDTF">2022-12-02T18:31:46Z</dcterms:created>
  <dcterms:modified xsi:type="dcterms:W3CDTF">2022-12-02T19:15:34Z</dcterms:modified>
</cp:coreProperties>
</file>