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8" r:id="rId4"/>
    <p:sldId id="273" r:id="rId5"/>
    <p:sldId id="277" r:id="rId6"/>
    <p:sldId id="270" r:id="rId7"/>
    <p:sldId id="279" r:id="rId8"/>
    <p:sldId id="278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, Thomas V." initials="LTV" lastIdx="1" clrIdx="0">
    <p:extLst>
      <p:ext uri="{19B8F6BF-5375-455C-9EA6-DF929625EA0E}">
        <p15:presenceInfo xmlns:p15="http://schemas.microsoft.com/office/powerpoint/2012/main" userId="S::thomas_leonard@dfci.harvard.edu::5299dd8f-93c8-4920-8df7-850c74a7b6c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404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76" y="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42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53159E-2DBA-304F-BC58-2F95A2CBBC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0BC8B-3C19-8E4D-BCBF-2B03EE31C5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8F9F3-71A7-0E4F-B0DA-50EBBB51FCE0}" type="datetimeFigureOut">
              <a:rPr lang="en-US" smtClean="0"/>
              <a:t>1/31/21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8E86E-5F3C-7944-B285-FB0533FB99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C0967-5021-2C44-BF04-26C8E927D7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84258-72F7-5149-9651-F07A89E24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91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8BE12-763F-B346-9BC0-151034415F40}" type="datetimeFigureOut">
              <a:rPr lang="en-US" smtClean="0"/>
              <a:t>1/31/21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EFD33-D1CF-E748-82E9-13E593D70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53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8784" y="462442"/>
            <a:ext cx="7772400" cy="507654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main point of this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8784" y="1022473"/>
            <a:ext cx="3558207" cy="488137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Char char="•"/>
              <a:defRPr sz="2400" b="0" i="0">
                <a:latin typeface="Univers" panose="020B05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point1</a:t>
            </a:r>
          </a:p>
          <a:p>
            <a:r>
              <a:rPr lang="en-US" dirty="0"/>
              <a:t>point2</a:t>
            </a:r>
          </a:p>
          <a:p>
            <a:r>
              <a:rPr lang="en-US" dirty="0"/>
              <a:t>point3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19167B-EAF0-C844-B157-D46869B6E1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27939" y="6169659"/>
            <a:ext cx="1816070" cy="4540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A7EB4C0-DFE4-F242-902A-9CCBE2CAAFC5}"/>
              </a:ext>
            </a:extLst>
          </p:cNvPr>
          <p:cNvSpPr/>
          <p:nvPr userDrawn="1"/>
        </p:nvSpPr>
        <p:spPr>
          <a:xfrm>
            <a:off x="0" y="-1"/>
            <a:ext cx="9144000" cy="3179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05C125-E407-A149-A64D-5927AAFED551}"/>
              </a:ext>
            </a:extLst>
          </p:cNvPr>
          <p:cNvSpPr/>
          <p:nvPr userDrawn="1"/>
        </p:nvSpPr>
        <p:spPr>
          <a:xfrm>
            <a:off x="0" y="316726"/>
            <a:ext cx="9144000" cy="933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34A7F-5E8A-F144-ACE7-979D7808FA9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5800" y="6169659"/>
            <a:ext cx="1445949" cy="35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8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CC06-1747-BF40-85CF-86D27ADF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1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CC06-1747-BF40-85CF-86D27ADF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54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CC06-1747-BF40-85CF-86D27ADF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3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Short 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CC7049-9E85-6D47-8947-FB81F614D76A}"/>
              </a:ext>
            </a:extLst>
          </p:cNvPr>
          <p:cNvSpPr/>
          <p:nvPr userDrawn="1"/>
        </p:nvSpPr>
        <p:spPr>
          <a:xfrm>
            <a:off x="6314688" y="5596470"/>
            <a:ext cx="2829313" cy="1261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A74E7-9D58-484C-A8F3-83EE1732E3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44293" y="932329"/>
            <a:ext cx="5199834" cy="2568388"/>
          </a:xfrm>
          <a:prstGeom prst="rect">
            <a:avLst/>
          </a:prstGeom>
        </p:spPr>
        <p:txBody>
          <a:bodyPr anchor="b"/>
          <a:lstStyle>
            <a:lvl1pPr algn="l">
              <a:defRPr sz="3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C6541-C4A5-0F4E-B98F-CDF4FAE065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26363" y="3682869"/>
            <a:ext cx="5199833" cy="583884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2000" b="1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 TITLE ARIAL BOLD UPPERCASE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3369D8A-0780-064F-916B-8C1A230558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13610" y="5897710"/>
            <a:ext cx="2593794" cy="55435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Date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8421BA-135D-0C48-9235-A3DA8B3F62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744664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3C9399-C646-EE4F-9BEF-69ED97510A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14686" y="5842003"/>
            <a:ext cx="2455249" cy="7032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690CA9-8252-654A-BB2C-7F4C7F2329E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99338" y="5075967"/>
            <a:ext cx="2370597" cy="59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7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4376085-60ED-9A4C-9675-FED052766F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1482" y="2497873"/>
            <a:ext cx="8371285" cy="26985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Univers" panose="020B0503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4811AC-3383-7D4B-9AD0-CEB1CDED1B02}"/>
              </a:ext>
            </a:extLst>
          </p:cNvPr>
          <p:cNvSpPr/>
          <p:nvPr userDrawn="1"/>
        </p:nvSpPr>
        <p:spPr>
          <a:xfrm>
            <a:off x="6314688" y="5596470"/>
            <a:ext cx="2829313" cy="1261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DB9BC-9805-0E44-ACB0-61B9DAF7C5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52601" y="1"/>
            <a:ext cx="5469465" cy="20283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EE8125-6229-0843-83D0-1509BD5222B4}"/>
              </a:ext>
            </a:extLst>
          </p:cNvPr>
          <p:cNvSpPr/>
          <p:nvPr userDrawn="1"/>
        </p:nvSpPr>
        <p:spPr>
          <a:xfrm>
            <a:off x="2556380" y="5309185"/>
            <a:ext cx="4031239" cy="1745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2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1005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471639"/>
            <a:ext cx="7886700" cy="137966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92EBB8-8D6D-144E-986F-0AC06E2DC7AC}"/>
              </a:ext>
            </a:extLst>
          </p:cNvPr>
          <p:cNvSpPr/>
          <p:nvPr userDrawn="1"/>
        </p:nvSpPr>
        <p:spPr>
          <a:xfrm>
            <a:off x="623888" y="4069670"/>
            <a:ext cx="4031239" cy="1745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2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D124377-C61D-4241-AD5A-7213B4407D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CCC06-1747-BF40-85CF-86D27ADF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3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4CB4-DAC8-6B4D-A7FE-516F10BA6A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571" y="249822"/>
            <a:ext cx="7130919" cy="674852"/>
          </a:xfrm>
        </p:spPr>
        <p:txBody>
          <a:bodyPr/>
          <a:lstStyle/>
          <a:p>
            <a:r>
              <a:rPr lang="en-US" dirty="0"/>
              <a:t>MVC restaurant analogy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D323F1A-929B-E74E-B51C-BB2B7008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5441" y="6485001"/>
            <a:ext cx="538559" cy="365125"/>
          </a:xfrm>
        </p:spPr>
        <p:txBody>
          <a:bodyPr/>
          <a:lstStyle/>
          <a:p>
            <a:fld id="{0F8CCC06-1747-BF40-85CF-86D27ADFD341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617BF9C-7CE8-0B47-B13B-36739F09D6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5" y="1142746"/>
            <a:ext cx="7602929" cy="571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871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11005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471639"/>
            <a:ext cx="7886700" cy="137966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92EBB8-8D6D-144E-986F-0AC06E2DC7AC}"/>
              </a:ext>
            </a:extLst>
          </p:cNvPr>
          <p:cNvSpPr/>
          <p:nvPr userDrawn="1"/>
        </p:nvSpPr>
        <p:spPr>
          <a:xfrm>
            <a:off x="623888" y="4069670"/>
            <a:ext cx="4031239" cy="1745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6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62743"/>
            <a:ext cx="3886200" cy="49142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62743"/>
            <a:ext cx="3886200" cy="49142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CC06-1747-BF40-85CF-86D27ADF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1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7571" y="249822"/>
            <a:ext cx="7174897" cy="573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Ruby on Rails: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571" y="1081036"/>
            <a:ext cx="8528858" cy="5121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agenda</a:t>
            </a:r>
            <a:br>
              <a:rPr lang="en-US" dirty="0"/>
            </a:br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MVC restaurant analogy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access external APIs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demo build a Rails API app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serve JSON data via Rails API endpoints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5441" y="6485001"/>
            <a:ext cx="5385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F8CCC06-1747-BF40-85CF-86D27ADFD3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2CD874-F0AF-4246-A3F3-2E2802019E3A}"/>
              </a:ext>
            </a:extLst>
          </p:cNvPr>
          <p:cNvSpPr/>
          <p:nvPr userDrawn="1"/>
        </p:nvSpPr>
        <p:spPr>
          <a:xfrm>
            <a:off x="-1" y="-1"/>
            <a:ext cx="9144001" cy="1375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11F82-3FA8-8849-883C-296591B58F6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693098" y="249822"/>
            <a:ext cx="356145" cy="3561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BC443D-EDAE-9F4C-BE20-EE0B731895C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173831" y="267874"/>
            <a:ext cx="86452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1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77" r:id="rId3"/>
    <p:sldLayoutId id="2147483663" r:id="rId4"/>
    <p:sldLayoutId id="2147483662" r:id="rId5"/>
    <p:sldLayoutId id="2147483673" r:id="rId6"/>
    <p:sldLayoutId id="2147483672" r:id="rId7"/>
    <p:sldLayoutId id="2147483675" r:id="rId8"/>
    <p:sldLayoutId id="2147483664" r:id="rId9"/>
    <p:sldLayoutId id="2147483665" r:id="rId10"/>
    <p:sldLayoutId id="2147483668" r:id="rId11"/>
    <p:sldLayoutId id="214748366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Univers" panose="020B050302020202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lang="en-US" sz="2800" b="0" i="0" kern="1200" smtClean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wel-qa.dfcirc.org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3A45-7D36-134F-8563-E6E9EABA1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76129"/>
            <a:ext cx="7772400" cy="485719"/>
          </a:xfrm>
        </p:spPr>
        <p:txBody>
          <a:bodyPr>
            <a:normAutofit/>
          </a:bodyPr>
          <a:lstStyle/>
          <a:p>
            <a:r>
              <a:rPr lang="en-US" sz="2800" dirty="0"/>
              <a:t>Rails API 101</a:t>
            </a:r>
            <a:endParaRPr lang="en-US" sz="2800" dirty="0">
              <a:latin typeface="Univers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604D7-473D-F14A-8740-2CF606FFA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514" y="927391"/>
            <a:ext cx="7464972" cy="223622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how to use Rails in API mode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expose JSON data at browser endpoints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access JSON data with basic Rails views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access JSON data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219710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E48742-CB05-9C48-83B3-53B1FABE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1A0785E0-A100-BD4E-B54E-CA65FE1A393A}"/>
              </a:ext>
            </a:extLst>
          </p:cNvPr>
          <p:cNvGraphicFramePr>
            <a:graphicFrameLocks noGrp="1"/>
          </p:cNvGraphicFramePr>
          <p:nvPr>
            <p:ph type="tbl" sz="quarter" idx="4294967295"/>
            <p:extLst>
              <p:ext uri="{D42A27DB-BD31-4B8C-83A1-F6EECF244321}">
                <p14:modId xmlns:p14="http://schemas.microsoft.com/office/powerpoint/2010/main" val="4268395075"/>
              </p:ext>
            </p:extLst>
          </p:nvPr>
        </p:nvGraphicFramePr>
        <p:xfrm>
          <a:off x="628650" y="1355725"/>
          <a:ext cx="5328855" cy="435188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69970">
                  <a:extLst>
                    <a:ext uri="{9D8B030D-6E8A-4147-A177-3AD203B41FA5}">
                      <a16:colId xmlns:a16="http://schemas.microsoft.com/office/drawing/2014/main" val="419974148"/>
                    </a:ext>
                  </a:extLst>
                </a:gridCol>
                <a:gridCol w="1558885">
                  <a:extLst>
                    <a:ext uri="{9D8B030D-6E8A-4147-A177-3AD203B41FA5}">
                      <a16:colId xmlns:a16="http://schemas.microsoft.com/office/drawing/2014/main" val="1328041265"/>
                    </a:ext>
                  </a:extLst>
                </a:gridCol>
              </a:tblGrid>
              <a:tr h="372755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Topic</a:t>
                      </a:r>
                    </a:p>
                  </a:txBody>
                  <a:tcPr marL="84563" marR="84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Time</a:t>
                      </a:r>
                    </a:p>
                  </a:txBody>
                  <a:tcPr marL="84563" marR="845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711453"/>
                  </a:ext>
                </a:extLst>
              </a:tr>
              <a:tr h="372755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CT-API</a:t>
                      </a:r>
                    </a:p>
                  </a:txBody>
                  <a:tcPr marL="84563" marR="8456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10-12 minutes</a:t>
                      </a:r>
                    </a:p>
                  </a:txBody>
                  <a:tcPr marL="84563" marR="8456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464318"/>
                  </a:ext>
                </a:extLst>
              </a:tr>
              <a:tr h="43175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679A"/>
                          </a:solidFill>
                          <a:latin typeface="+mn-lt"/>
                        </a:rPr>
                        <a:t>BWEL</a:t>
                      </a:r>
                    </a:p>
                  </a:txBody>
                  <a:tcPr marL="84563" marR="8456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679A"/>
                          </a:solidFill>
                          <a:latin typeface="+mn-lt"/>
                        </a:rPr>
                        <a:t>10-12 minutes</a:t>
                      </a:r>
                    </a:p>
                  </a:txBody>
                  <a:tcPr marL="84563" marR="8456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960873"/>
                  </a:ext>
                </a:extLst>
              </a:tr>
              <a:tr h="430924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CURE</a:t>
                      </a:r>
                    </a:p>
                  </a:txBody>
                  <a:tcPr marL="84563" marR="8456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10 minutes</a:t>
                      </a:r>
                    </a:p>
                  </a:txBody>
                  <a:tcPr marL="84563" marR="8456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476338"/>
                  </a:ext>
                </a:extLst>
              </a:tr>
              <a:tr h="372755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Catalyst-API</a:t>
                      </a:r>
                    </a:p>
                  </a:txBody>
                  <a:tcPr marL="84563" marR="8456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8-10 minutes</a:t>
                      </a:r>
                    </a:p>
                  </a:txBody>
                  <a:tcPr marL="84563" marR="8456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233722"/>
                  </a:ext>
                </a:extLst>
              </a:tr>
              <a:tr h="432866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Dollar Density</a:t>
                      </a:r>
                    </a:p>
                  </a:txBody>
                  <a:tcPr marL="84563" marR="8456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10-12 minutes</a:t>
                      </a:r>
                    </a:p>
                  </a:txBody>
                  <a:tcPr marL="84563" marR="8456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94284"/>
                  </a:ext>
                </a:extLst>
              </a:tr>
              <a:tr h="372755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Nucleus</a:t>
                      </a:r>
                    </a:p>
                  </a:txBody>
                  <a:tcPr marL="84563" marR="8456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15 minutes</a:t>
                      </a:r>
                    </a:p>
                  </a:txBody>
                  <a:tcPr marL="84563" marR="8456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567542"/>
                  </a:ext>
                </a:extLst>
              </a:tr>
              <a:tr h="447051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PREMM5 &amp; PREMM-Patient</a:t>
                      </a:r>
                    </a:p>
                  </a:txBody>
                  <a:tcPr marL="84563" marR="8456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15 minutes</a:t>
                      </a:r>
                    </a:p>
                  </a:txBody>
                  <a:tcPr marL="84563" marR="8456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899547"/>
                  </a:ext>
                </a:extLst>
              </a:tr>
              <a:tr h="372755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CTO-IND</a:t>
                      </a:r>
                    </a:p>
                  </a:txBody>
                  <a:tcPr marL="84563" marR="8456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10-12 minutes</a:t>
                      </a:r>
                    </a:p>
                  </a:txBody>
                  <a:tcPr marL="84563" marR="8456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70883"/>
                  </a:ext>
                </a:extLst>
              </a:tr>
              <a:tr h="372755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CTRIO-Workflows</a:t>
                      </a:r>
                    </a:p>
                  </a:txBody>
                  <a:tcPr marL="84563" marR="8456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10-12 minutes</a:t>
                      </a:r>
                    </a:p>
                  </a:txBody>
                  <a:tcPr marL="84563" marR="8456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606089"/>
                  </a:ext>
                </a:extLst>
              </a:tr>
              <a:tr h="37275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n-lt"/>
                        </a:rPr>
                        <a:t>eSign</a:t>
                      </a:r>
                      <a:endParaRPr lang="en-US" dirty="0">
                        <a:latin typeface="+mn-lt"/>
                      </a:endParaRPr>
                    </a:p>
                  </a:txBody>
                  <a:tcPr marL="84563" marR="8456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15 minutes</a:t>
                      </a:r>
                    </a:p>
                  </a:txBody>
                  <a:tcPr marL="84563" marR="8456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62179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5DA27-8064-384C-80C5-1ABFEF0E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CC06-1747-BF40-85CF-86D27ADFD3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6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3A45-7D36-134F-8563-E6E9EABA1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Today’s Topic</a:t>
            </a:r>
            <a:endParaRPr lang="en-US" dirty="0">
              <a:latin typeface="Univers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604D7-473D-F14A-8740-2CF606FFA5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>
                <a:latin typeface="Univers" panose="020B0503020202020204" pitchFamily="34" charset="0"/>
              </a:rPr>
              <a:t>BWEL</a:t>
            </a:r>
          </a:p>
        </p:txBody>
      </p:sp>
    </p:spTree>
    <p:extLst>
      <p:ext uri="{BB962C8B-B14F-4D97-AF65-F5344CB8AC3E}">
        <p14:creationId xmlns:p14="http://schemas.microsoft.com/office/powerpoint/2010/main" val="273929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DBEE-27D0-B940-AAB7-B9D4BADE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BWEL study?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26B21-C661-5F47-83A9-2FE57CF31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94565-2105-5744-AD86-E3EF780F9E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CCC06-1747-BF40-85CF-86D27ADFD341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2B9C07-6E36-7345-9C64-C3F3E28A278D}"/>
              </a:ext>
            </a:extLst>
          </p:cNvPr>
          <p:cNvSpPr txBox="1">
            <a:spLocks/>
          </p:cNvSpPr>
          <p:nvPr/>
        </p:nvSpPr>
        <p:spPr>
          <a:xfrm>
            <a:off x="459971" y="1233436"/>
            <a:ext cx="8528858" cy="5121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B</a:t>
            </a:r>
            <a:r>
              <a:rPr lang="en-US" sz="2000" dirty="0"/>
              <a:t>reast Cancer </a:t>
            </a:r>
            <a:r>
              <a:rPr lang="en-US" sz="2000" b="1" dirty="0"/>
              <a:t>We</a:t>
            </a:r>
            <a:r>
              <a:rPr lang="en-US" sz="2000" dirty="0"/>
              <a:t>ight </a:t>
            </a:r>
            <a:r>
              <a:rPr lang="en-US" sz="2000" b="1" dirty="0"/>
              <a:t>L</a:t>
            </a:r>
            <a:r>
              <a:rPr lang="en-US" sz="2000" dirty="0"/>
              <a:t>oss Study conducted at DFCI</a:t>
            </a:r>
          </a:p>
          <a:p>
            <a:r>
              <a:rPr lang="en-US" sz="2000" dirty="0"/>
              <a:t>Researches the effectiveness of weight loss on preventing breast cancer recurrence</a:t>
            </a:r>
          </a:p>
          <a:p>
            <a:r>
              <a:rPr lang="en-US" sz="2000" dirty="0"/>
              <a:t>All study participants are breast cancer survivors</a:t>
            </a:r>
          </a:p>
          <a:p>
            <a:r>
              <a:rPr lang="en-US" sz="2000" dirty="0"/>
              <a:t>There is a control group that does not participate</a:t>
            </a:r>
          </a:p>
          <a:p>
            <a:r>
              <a:rPr lang="en-US" sz="2000" dirty="0"/>
              <a:t>Over 700 active participants from all over the US</a:t>
            </a:r>
          </a:p>
          <a:p>
            <a:r>
              <a:rPr lang="en-US" sz="2000" dirty="0"/>
              <a:t>Weight loss coaches (at DFCI) work with study participants providing support and guidance</a:t>
            </a:r>
          </a:p>
          <a:p>
            <a:r>
              <a:rPr lang="en-US" sz="2000" dirty="0" err="1"/>
              <a:t>FitBit</a:t>
            </a:r>
            <a:r>
              <a:rPr lang="en-US" sz="2000" dirty="0"/>
              <a:t> has partnered with DFCI to provide participants with watches and scales free of charge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065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DBEE-27D0-B940-AAB7-B9D4BADE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BWEL application?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26B21-C661-5F47-83A9-2FE57CF31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94565-2105-5744-AD86-E3EF780F9E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CCC06-1747-BF40-85CF-86D27ADFD341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2B9C07-6E36-7345-9C64-C3F3E28A278D}"/>
              </a:ext>
            </a:extLst>
          </p:cNvPr>
          <p:cNvSpPr txBox="1">
            <a:spLocks/>
          </p:cNvSpPr>
          <p:nvPr/>
        </p:nvSpPr>
        <p:spPr>
          <a:xfrm>
            <a:off x="459971" y="1233436"/>
            <a:ext cx="8528858" cy="5121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Provides calendar subscription tool that can be integrated with Outlook or Google with the iCalendar protocol</a:t>
            </a:r>
          </a:p>
          <a:p>
            <a:r>
              <a:rPr lang="en-US" sz="2000" dirty="0"/>
              <a:t>Provides communication tools for participants &amp; coaches including in-app, recordable phone calls via Twilio</a:t>
            </a:r>
          </a:p>
          <a:p>
            <a:r>
              <a:rPr lang="en-US" sz="2000" dirty="0"/>
              <a:t>Integrates with </a:t>
            </a:r>
            <a:r>
              <a:rPr lang="en-US" sz="2000" dirty="0" err="1"/>
              <a:t>FitBit</a:t>
            </a:r>
            <a:r>
              <a:rPr lang="en-US" sz="2000" dirty="0"/>
              <a:t> and provides graphs to chart individual </a:t>
            </a:r>
            <a:r>
              <a:rPr lang="en-US" sz="2000" dirty="0" err="1"/>
              <a:t>partipant’s</a:t>
            </a:r>
            <a:r>
              <a:rPr lang="en-US" sz="2000" dirty="0"/>
              <a:t> progress</a:t>
            </a:r>
          </a:p>
          <a:p>
            <a:r>
              <a:rPr lang="en-US" sz="2000" dirty="0"/>
              <a:t>Originally designed and developed by an outside software firm, Smashing Boxes.</a:t>
            </a:r>
          </a:p>
        </p:txBody>
      </p:sp>
    </p:spTree>
    <p:extLst>
      <p:ext uri="{BB962C8B-B14F-4D97-AF65-F5344CB8AC3E}">
        <p14:creationId xmlns:p14="http://schemas.microsoft.com/office/powerpoint/2010/main" val="67631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DBEE-27D0-B940-AAB7-B9D4BADE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BWEL -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26B21-C661-5F47-83A9-2FE57CF31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Ubuntu 14.04 </a:t>
            </a:r>
          </a:p>
          <a:p>
            <a:r>
              <a:rPr lang="en-US" dirty="0"/>
              <a:t>Nginx 1.10.1 </a:t>
            </a:r>
          </a:p>
          <a:p>
            <a:r>
              <a:rPr lang="en-US" dirty="0"/>
              <a:t>Ruby (2.4.3) on Rails (4.2.10)</a:t>
            </a:r>
          </a:p>
          <a:p>
            <a:r>
              <a:rPr lang="en-US" dirty="0"/>
              <a:t>PostgreSQL 9.3.24</a:t>
            </a:r>
          </a:p>
          <a:p>
            <a:r>
              <a:rPr lang="en-US" dirty="0"/>
              <a:t>AWS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94565-2105-5744-AD86-E3EF780F9E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CCC06-1747-BF40-85CF-86D27ADFD3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5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DBEE-27D0-B940-AAB7-B9D4BADE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BWEL – Other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26B21-C661-5F47-83A9-2FE57CF31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Twilio API for phone &amp; </a:t>
            </a:r>
            <a:r>
              <a:rPr lang="en-US" dirty="0" err="1"/>
              <a:t>sms</a:t>
            </a:r>
            <a:endParaRPr lang="en-US" dirty="0"/>
          </a:p>
          <a:p>
            <a:r>
              <a:rPr lang="en-US" dirty="0" err="1"/>
              <a:t>FitBit</a:t>
            </a:r>
            <a:r>
              <a:rPr lang="en-US" dirty="0"/>
              <a:t> API to importing participant data</a:t>
            </a:r>
          </a:p>
          <a:p>
            <a:r>
              <a:rPr lang="en-US" dirty="0" err="1"/>
              <a:t>Mailgun</a:t>
            </a:r>
            <a:r>
              <a:rPr lang="en-US" dirty="0"/>
              <a:t> API for email messages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94565-2105-5744-AD86-E3EF780F9E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CCC06-1747-BF40-85CF-86D27ADFD3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DBEE-27D0-B940-AAB7-B9D4BADE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BWEL – FY20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26B21-C661-5F47-83A9-2FE57CF31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 to Ubuntu 18.04 LTS</a:t>
            </a:r>
          </a:p>
          <a:p>
            <a:r>
              <a:rPr lang="en-US" dirty="0"/>
              <a:t>Upgrade Rails from 4.x to 6.x</a:t>
            </a:r>
          </a:p>
          <a:p>
            <a:r>
              <a:rPr lang="en-US" dirty="0"/>
              <a:t>Migrate from </a:t>
            </a:r>
            <a:r>
              <a:rPr lang="en-US" dirty="0" err="1"/>
              <a:t>CoffeeScript</a:t>
            </a:r>
            <a:r>
              <a:rPr lang="en-US" dirty="0"/>
              <a:t> to JavaScript</a:t>
            </a:r>
          </a:p>
          <a:p>
            <a:r>
              <a:rPr lang="en-US" dirty="0"/>
              <a:t>Switch from Ansible* to Capistrano</a:t>
            </a:r>
          </a:p>
          <a:p>
            <a:r>
              <a:rPr lang="en-US" dirty="0"/>
              <a:t>Replace </a:t>
            </a:r>
            <a:r>
              <a:rPr lang="en-US" dirty="0" err="1"/>
              <a:t>websockets</a:t>
            </a:r>
            <a:r>
              <a:rPr lang="en-US" dirty="0"/>
              <a:t>-based  Twilio communication with Twilio REST API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</a:t>
            </a:r>
            <a:r>
              <a:rPr lang="en-US" sz="1800" dirty="0"/>
              <a:t>via </a:t>
            </a:r>
            <a:r>
              <a:rPr lang="en-US" sz="1800" dirty="0" err="1"/>
              <a:t>Taperole</a:t>
            </a:r>
            <a:r>
              <a:rPr lang="en-US" sz="1800" dirty="0"/>
              <a:t> gem developed by Smashing Boxes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94565-2105-5744-AD86-E3EF780F9E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CCC06-1747-BF40-85CF-86D27ADFD3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8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DBEE-27D0-B940-AAB7-B9D4BADE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BWEL – See It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26B21-C661-5F47-83A9-2FE57CF31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We’ll be looking at the QA env to avoid PHI and HIPAA</a:t>
            </a:r>
          </a:p>
          <a:p>
            <a:pPr marL="0" indent="0" algn="ctr">
              <a:buNone/>
            </a:pPr>
            <a:r>
              <a:rPr lang="en-US" dirty="0"/>
              <a:t>issues.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http://bwel-qa.dfcirc.org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94565-2105-5744-AD86-E3EF780F9E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CCC06-1747-BF40-85CF-86D27ADFD3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FCI_IA_Rebrand_colors">
      <a:dk1>
        <a:srgbClr val="0C0C0C"/>
      </a:dk1>
      <a:lt1>
        <a:srgbClr val="FFFFFF"/>
      </a:lt1>
      <a:dk2>
        <a:srgbClr val="11496C"/>
      </a:dk2>
      <a:lt2>
        <a:srgbClr val="FEFFFF"/>
      </a:lt2>
      <a:accent1>
        <a:srgbClr val="4A8E85"/>
      </a:accent1>
      <a:accent2>
        <a:srgbClr val="39C5F3"/>
      </a:accent2>
      <a:accent3>
        <a:srgbClr val="F57BA2"/>
      </a:accent3>
      <a:accent4>
        <a:srgbClr val="A68CD6"/>
      </a:accent4>
      <a:accent5>
        <a:srgbClr val="F89920"/>
      </a:accent5>
      <a:accent6>
        <a:srgbClr val="00ABB9"/>
      </a:accent6>
      <a:hlink>
        <a:srgbClr val="008BC9"/>
      </a:hlink>
      <a:folHlink>
        <a:srgbClr val="C0AFE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EC0F081-6B52-BE4D-9BCA-CE7716261D08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6984</TotalTime>
  <Words>328</Words>
  <Application>Microsoft Macintosh PowerPoint</Application>
  <PresentationFormat>On-screen Show (4:3)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Corbel</vt:lpstr>
      <vt:lpstr>Univers</vt:lpstr>
      <vt:lpstr>Office Theme</vt:lpstr>
      <vt:lpstr>Rails API 101</vt:lpstr>
      <vt:lpstr>Applications</vt:lpstr>
      <vt:lpstr>Today’s Topic</vt:lpstr>
      <vt:lpstr>What is the BWEL study?</vt:lpstr>
      <vt:lpstr>What is the BWEL application?</vt:lpstr>
      <vt:lpstr>BWEL - Technology</vt:lpstr>
      <vt:lpstr>BWEL – Other technologies</vt:lpstr>
      <vt:lpstr>BWEL – FY20 Goals</vt:lpstr>
      <vt:lpstr>BWEL – See It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I&amp;A Presentation Template</dc:title>
  <dc:creator>Lao, Nancy K.</dc:creator>
  <cp:lastModifiedBy>Brad Smith</cp:lastModifiedBy>
  <cp:revision>52</cp:revision>
  <dcterms:created xsi:type="dcterms:W3CDTF">2019-05-17T20:17:56Z</dcterms:created>
  <dcterms:modified xsi:type="dcterms:W3CDTF">2021-01-31T15:11:30Z</dcterms:modified>
</cp:coreProperties>
</file>