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4"/>
      <p:bold r:id="rId5"/>
      <p:italic r:id="rId6"/>
      <p:boldItalic r:id="rId7"/>
    </p:embeddedFont>
    <p:embeddedFont>
      <p:font typeface="Google Sans Medium" panose="020B0503030502040204" pitchFamily="34" charset="0"/>
      <p:regular r:id="rId8"/>
      <p:bold r:id="rId9"/>
      <p:italic r:id="rId10"/>
      <p:boldItalic r:id="rId11"/>
    </p:embeddedFont>
    <p:embeddedFont>
      <p:font typeface="Helvetica Neue Light" panose="02000503000000020004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2"/>
    <p:restoredTop sz="96525"/>
  </p:normalViewPr>
  <p:slideViewPr>
    <p:cSldViewPr snapToGrid="0">
      <p:cViewPr varScale="1">
        <p:scale>
          <a:sx n="144" d="100"/>
          <a:sy n="144" d="100"/>
        </p:scale>
        <p:origin x="184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c44bf8b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c44bf8b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Extract text and values from invoices such as invoice number, supplier name, invoice amount, tax amount, invoice date, due date.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invoice Parser extracts both header and line item fields, such as invoice number, supplier name, invoice amount, tax amount, invoice date, due date, and line item amounts.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-4481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2 1">
  <p:cSld name="TITLE_2_2_1_2">
    <p:bg>
      <p:bgPr>
        <a:solidFill>
          <a:srgbClr val="E1E8D7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>
            <a:spLocks noGrp="1"/>
          </p:cNvSpPr>
          <p:nvPr>
            <p:ph type="ctrTitle"/>
          </p:nvPr>
        </p:nvSpPr>
        <p:spPr>
          <a:xfrm>
            <a:off x="293408" y="1243584"/>
            <a:ext cx="8485500" cy="20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9600"/>
              <a:buFont typeface="Google Sans Medium"/>
              <a:buNone/>
              <a:defRPr sz="96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1"/>
          </p:nvPr>
        </p:nvSpPr>
        <p:spPr>
          <a:xfrm>
            <a:off x="293408" y="35204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5624C"/>
              </a:buClr>
              <a:buSzPts val="3400"/>
              <a:buFont typeface="Google Sans"/>
              <a:buNone/>
              <a:defRPr sz="3400">
                <a:solidFill>
                  <a:srgbClr val="55624C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2"/>
          </p:nvPr>
        </p:nvSpPr>
        <p:spPr>
          <a:xfrm>
            <a:off x="2926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3"/>
          </p:nvPr>
        </p:nvSpPr>
        <p:spPr>
          <a:xfrm>
            <a:off x="22360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4"/>
          </p:nvPr>
        </p:nvSpPr>
        <p:spPr>
          <a:xfrm>
            <a:off x="41794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5"/>
          </p:nvPr>
        </p:nvSpPr>
        <p:spPr>
          <a:xfrm>
            <a:off x="6122802" y="4581025"/>
            <a:ext cx="1638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document-ai#section-2" TargetMode="External"/><Relationship Id="rId3" Type="http://schemas.openxmlformats.org/officeDocument/2006/relationships/hyperlink" Target="https://cloud.google.com/document-ai/docs/file-types" TargetMode="External"/><Relationship Id="rId7" Type="http://schemas.openxmlformats.org/officeDocument/2006/relationships/hyperlink" Target="https://cloud.google.com/translate/docs/langu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loud.google.com/document-ai/docs/processors-list#processor_invoice-processor" TargetMode="External"/><Relationship Id="rId5" Type="http://schemas.openxmlformats.org/officeDocument/2006/relationships/hyperlink" Target="https://cloud.google.com/document-ai/docs/workbench/build-custom-classification-processor" TargetMode="External"/><Relationship Id="rId4" Type="http://schemas.openxmlformats.org/officeDocument/2006/relationships/hyperlink" Target="https://cloud.google.com/document-ai/docs/splitters" TargetMode="External"/><Relationship Id="rId9" Type="http://schemas.openxmlformats.org/officeDocument/2006/relationships/hyperlink" Target="https://cloud.google.com/document-ai/docs/processors-list#expandable-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/>
        </p:nvSpPr>
        <p:spPr>
          <a:xfrm>
            <a:off x="553650" y="1221450"/>
            <a:ext cx="80367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Supports file formats: TIF, GIF, PNG, JPG, JPEG, PDF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74EA7"/>
                </a:solidFill>
              </a:rPr>
              <a:t>DocAI</a:t>
            </a:r>
            <a:r>
              <a:rPr lang="en" sz="1200" dirty="0">
                <a:solidFill>
                  <a:srgbClr val="674EA7"/>
                </a:solidFill>
              </a:rPr>
              <a:t> - Invoice parser will be able to support all the above formats and some more (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https://cloud.google.com/document-ai/docs/file-types</a:t>
            </a:r>
            <a:r>
              <a:rPr lang="en" sz="1200" dirty="0">
                <a:solidFill>
                  <a:srgbClr val="674EA7"/>
                </a:solidFill>
              </a:rPr>
              <a:t>)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74EA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Multiple Page Support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74EA7"/>
                </a:solidFill>
              </a:rPr>
              <a:t>DocAI</a:t>
            </a:r>
            <a:r>
              <a:rPr lang="en" sz="1200" dirty="0">
                <a:solidFill>
                  <a:srgbClr val="674EA7"/>
                </a:solidFill>
              </a:rPr>
              <a:t> Workbench custom splitter/classifier API  will be able to split (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Document splitters behavior | Document AI | Google Cloud</a:t>
            </a:r>
            <a:r>
              <a:rPr lang="en" sz="1200" dirty="0">
                <a:solidFill>
                  <a:srgbClr val="674EA7"/>
                </a:solidFill>
              </a:rPr>
              <a:t>) and classify a multi-page document 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Classifier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74EA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Multi-Lingual Support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4EA7"/>
                </a:solidFill>
              </a:rPr>
              <a:t>OOB Invoice Parser will supports 14 </a:t>
            </a:r>
            <a:r>
              <a:rPr lang="en" sz="1200" u="sng" dirty="0">
                <a:solidFill>
                  <a:schemeClr val="hlink"/>
                </a:solidFill>
                <a:hlinkClick r:id="rId6"/>
              </a:rPr>
              <a:t>languages</a:t>
            </a:r>
            <a:r>
              <a:rPr lang="en" sz="1200" dirty="0">
                <a:solidFill>
                  <a:srgbClr val="674EA7"/>
                </a:solidFill>
              </a:rPr>
              <a:t>, you add additional languages using by uptraining. You can also use translation hub which supports 200+ </a:t>
            </a:r>
            <a:r>
              <a:rPr lang="en" sz="1200" u="sng" dirty="0">
                <a:solidFill>
                  <a:schemeClr val="hlink"/>
                </a:solidFill>
                <a:hlinkClick r:id="rId7"/>
              </a:rPr>
              <a:t>languages</a:t>
            </a:r>
            <a:endParaRPr sz="1200" dirty="0">
              <a:solidFill>
                <a:srgbClr val="674EA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74EA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Provides coordinates for all the attributes being extracted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74EA7"/>
                </a:solidFill>
              </a:rPr>
              <a:t>Json</a:t>
            </a:r>
            <a:r>
              <a:rPr lang="en" sz="1200" dirty="0">
                <a:solidFill>
                  <a:srgbClr val="674EA7"/>
                </a:solidFill>
              </a:rPr>
              <a:t> extracted from the Doc AI - Invoice Parser provides contributes of all the attributes -</a:t>
            </a:r>
            <a:r>
              <a:rPr lang="en" sz="1200" dirty="0">
                <a:solidFill>
                  <a:srgbClr val="70AD47"/>
                </a:solidFill>
              </a:rPr>
              <a:t> </a:t>
            </a:r>
            <a:r>
              <a:rPr lang="en" sz="1200" u="sng" dirty="0">
                <a:solidFill>
                  <a:schemeClr val="hlink"/>
                </a:solidFill>
                <a:hlinkClick r:id="rId8"/>
              </a:rPr>
              <a:t>here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0AD47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200"/>
              <a:buFont typeface="Noto Sans Symbols"/>
              <a:buAutoNum type="arabicPeriod"/>
            </a:pPr>
            <a:r>
              <a:rPr lang="en" sz="1200" dirty="0">
                <a:solidFill>
                  <a:srgbClr val="70AD47"/>
                </a:solidFill>
              </a:rPr>
              <a:t>Structured data extraction and entry from images and documents</a:t>
            </a:r>
            <a:endParaRPr sz="1200" dirty="0">
              <a:solidFill>
                <a:srgbClr val="70AD4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74EA7"/>
                </a:solidFill>
              </a:rPr>
              <a:t>Doc AI - Invoice Parser extracts following </a:t>
            </a:r>
            <a:r>
              <a:rPr lang="en" sz="1200" u="sng" dirty="0">
                <a:solidFill>
                  <a:schemeClr val="hlink"/>
                </a:solidFill>
                <a:hlinkClick r:id="rId9"/>
              </a:rPr>
              <a:t>fields</a:t>
            </a:r>
            <a:endParaRPr sz="12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519250" y="184625"/>
            <a:ext cx="700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Invoice OCR: GEP’s requirements</a:t>
            </a:r>
            <a:endParaRPr sz="30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10183</TotalTime>
  <Words>216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Roboto</vt:lpstr>
      <vt:lpstr>Arial</vt:lpstr>
      <vt:lpstr>Helvetica Neue Light</vt:lpstr>
      <vt:lpstr>Noto Sans Symbols</vt:lpstr>
      <vt:lpstr>Google Sans</vt:lpstr>
      <vt:lpstr>Google Sans Medium</vt:lpstr>
      <vt:lpstr>Google GBO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Smitha Venkat</cp:lastModifiedBy>
  <cp:revision>5</cp:revision>
  <dcterms:modified xsi:type="dcterms:W3CDTF">2024-03-04T19:43:59Z</dcterms:modified>
</cp:coreProperties>
</file>