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bdea9f066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bdea9f06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ic">
  <p:cSld name="CUSTOM_8_2_1_1_1_1_1_2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4294967295" type="title"/>
          </p:nvPr>
        </p:nvSpPr>
        <p:spPr>
          <a:xfrm>
            <a:off x="152400" y="152400"/>
            <a:ext cx="52923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Design the VPC Architecture for the Workloads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6" name="Google Shape;56;p14"/>
          <p:cNvSpPr txBox="1"/>
          <p:nvPr>
            <p:ph idx="4294967295" type="body"/>
          </p:nvPr>
        </p:nvSpPr>
        <p:spPr>
          <a:xfrm>
            <a:off x="304800" y="671850"/>
            <a:ext cx="2575800" cy="3467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Identify how many GCP Projects and VPC networks are required for your workloads.</a:t>
            </a:r>
            <a:r>
              <a:rPr b="1" lang="en" sz="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 number of Projects and VPC networks depends on factors such as:</a:t>
            </a:r>
            <a:endParaRPr sz="7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5890" lvl="0" marL="32004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Arial"/>
              <a:buChar char="✓"/>
            </a:pPr>
            <a:r>
              <a:rPr lang="en" sz="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 need for layer 7 traffic inspection of network traffic using third-party VM appliances</a:t>
            </a:r>
            <a:endParaRPr sz="7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5890" lvl="0" marL="32004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Arial"/>
              <a:buChar char="✓"/>
            </a:pPr>
            <a:r>
              <a:rPr lang="en" sz="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 need for mitigation of data exfiltration (using VPC Service Control perimeters)</a:t>
            </a:r>
            <a:endParaRPr sz="7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5890" lvl="0" marL="32004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Arial"/>
              <a:buChar char="✓"/>
            </a:pPr>
            <a:r>
              <a:rPr lang="en" sz="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 need for central network resource configuration and management</a:t>
            </a:r>
            <a:endParaRPr sz="7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Use the decision tree to select the appropriate workload VPC architecture from the following options:</a:t>
            </a:r>
            <a:endParaRPr sz="7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/>
              </a:rPr>
              <a:t>1. </a:t>
            </a:r>
            <a:r>
              <a:rPr lang="en" sz="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/>
              </a:rPr>
              <a:t>Single Project with Single VPC </a:t>
            </a:r>
            <a:endParaRPr sz="7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/>
              </a:rPr>
              <a:t>2. </a:t>
            </a:r>
            <a:r>
              <a:rPr lang="en" sz="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/>
              </a:rPr>
              <a:t>Single Host Project with Single Shared VPC</a:t>
            </a:r>
            <a:endParaRPr sz="7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/>
              </a:rPr>
              <a:t>3. </a:t>
            </a:r>
            <a:r>
              <a:rPr lang="en" sz="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/>
              </a:rPr>
              <a:t>Single Project with Multiple VPC networks</a:t>
            </a:r>
            <a:endParaRPr sz="7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/>
              </a:rPr>
              <a:t>4. </a:t>
            </a:r>
            <a:r>
              <a:rPr lang="en" sz="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/>
              </a:rPr>
              <a:t>Single Host Project with Multiple Shared VPC networks</a:t>
            </a:r>
            <a:endParaRPr sz="7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/>
              </a:rPr>
              <a:t>5. </a:t>
            </a:r>
            <a:r>
              <a:rPr lang="en" sz="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/>
              </a:rPr>
              <a:t>Multiple Projects with Multiple VPC networks</a:t>
            </a:r>
            <a:endParaRPr sz="7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/>
              </a:rPr>
              <a:t>6. </a:t>
            </a:r>
            <a:r>
              <a:rPr lang="en" sz="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/>
              </a:rPr>
              <a:t>Multiple Host Projects with Multiple Shared VPC networks</a:t>
            </a:r>
            <a:endParaRPr sz="7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/>
          <p:nvPr/>
        </p:nvSpPr>
        <p:spPr>
          <a:xfrm flipH="1">
            <a:off x="8081152" y="480705"/>
            <a:ext cx="448632" cy="164160"/>
          </a:xfrm>
          <a:prstGeom prst="flowChartTerminator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434343"/>
                </a:solidFill>
              </a:rPr>
              <a:t>Start</a:t>
            </a:r>
            <a:endParaRPr sz="650">
              <a:solidFill>
                <a:srgbClr val="434343"/>
              </a:solidFill>
            </a:endParaRPr>
          </a:p>
        </p:txBody>
      </p:sp>
      <p:sp>
        <p:nvSpPr>
          <p:cNvPr id="58" name="Google Shape;58;p14"/>
          <p:cNvSpPr/>
          <p:nvPr/>
        </p:nvSpPr>
        <p:spPr>
          <a:xfrm flipH="1">
            <a:off x="6236800" y="281285"/>
            <a:ext cx="1296375" cy="563000"/>
          </a:xfrm>
          <a:prstGeom prst="flowChartPreparation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434343"/>
                </a:solidFill>
              </a:rPr>
              <a:t>Do you need network isolation between your workload environments?</a:t>
            </a:r>
            <a:endParaRPr sz="650">
              <a:solidFill>
                <a:srgbClr val="434343"/>
              </a:solidFill>
            </a:endParaRPr>
          </a:p>
        </p:txBody>
      </p:sp>
      <p:cxnSp>
        <p:nvCxnSpPr>
          <p:cNvPr id="59" name="Google Shape;59;p14"/>
          <p:cNvCxnSpPr>
            <a:stCxn id="57" idx="3"/>
            <a:endCxn id="58" idx="1"/>
          </p:cNvCxnSpPr>
          <p:nvPr/>
        </p:nvCxnSpPr>
        <p:spPr>
          <a:xfrm flipH="1">
            <a:off x="7533052" y="562785"/>
            <a:ext cx="5481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4"/>
          <p:cNvCxnSpPr>
            <a:stCxn id="58" idx="2"/>
            <a:endCxn id="61" idx="0"/>
          </p:cNvCxnSpPr>
          <p:nvPr/>
        </p:nvCxnSpPr>
        <p:spPr>
          <a:xfrm flipH="1" rot="-5400000">
            <a:off x="6717438" y="1011835"/>
            <a:ext cx="3357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" name="Google Shape;61;p14"/>
          <p:cNvSpPr/>
          <p:nvPr/>
        </p:nvSpPr>
        <p:spPr>
          <a:xfrm flipH="1">
            <a:off x="6200025" y="1179999"/>
            <a:ext cx="1369925" cy="563000"/>
          </a:xfrm>
          <a:prstGeom prst="flowChartPreparation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434343"/>
                </a:solidFill>
              </a:rPr>
              <a:t>Do you want to segregate network admin responsibilities for each VPC network?</a:t>
            </a:r>
            <a:endParaRPr sz="650">
              <a:solidFill>
                <a:srgbClr val="434343"/>
              </a:solidFill>
            </a:endParaRPr>
          </a:p>
        </p:txBody>
      </p:sp>
      <p:cxnSp>
        <p:nvCxnSpPr>
          <p:cNvPr id="62" name="Google Shape;62;p14"/>
          <p:cNvCxnSpPr>
            <a:stCxn id="58" idx="3"/>
            <a:endCxn id="63" idx="0"/>
          </p:cNvCxnSpPr>
          <p:nvPr/>
        </p:nvCxnSpPr>
        <p:spPr>
          <a:xfrm flipH="1">
            <a:off x="4261300" y="562785"/>
            <a:ext cx="1975500" cy="495000"/>
          </a:xfrm>
          <a:prstGeom prst="bentConnector2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4"/>
          <p:cNvSpPr/>
          <p:nvPr/>
        </p:nvSpPr>
        <p:spPr>
          <a:xfrm flipH="1">
            <a:off x="6200025" y="2039548"/>
            <a:ext cx="1369925" cy="563013"/>
          </a:xfrm>
          <a:prstGeom prst="flowChartPreparation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434343"/>
                </a:solidFill>
              </a:rPr>
              <a:t>Do you need inter-VPC layer 7 traffic inspection using network virtual appliances?</a:t>
            </a:r>
            <a:endParaRPr sz="650">
              <a:solidFill>
                <a:srgbClr val="434343"/>
              </a:solidFill>
            </a:endParaRPr>
          </a:p>
        </p:txBody>
      </p:sp>
      <p:cxnSp>
        <p:nvCxnSpPr>
          <p:cNvPr id="65" name="Google Shape;65;p14"/>
          <p:cNvCxnSpPr>
            <a:stCxn id="61" idx="2"/>
            <a:endCxn id="64" idx="0"/>
          </p:cNvCxnSpPr>
          <p:nvPr/>
        </p:nvCxnSpPr>
        <p:spPr>
          <a:xfrm flipH="1" rot="-5400000">
            <a:off x="6737088" y="1890899"/>
            <a:ext cx="296400" cy="600"/>
          </a:xfrm>
          <a:prstGeom prst="bentConnector3">
            <a:avLst>
              <a:gd fmla="val 50025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4"/>
          <p:cNvSpPr/>
          <p:nvPr/>
        </p:nvSpPr>
        <p:spPr>
          <a:xfrm flipH="1">
            <a:off x="7413145" y="2666647"/>
            <a:ext cx="994705" cy="395289"/>
          </a:xfrm>
          <a:prstGeom prst="flowChartProcess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434343"/>
                </a:solidFill>
              </a:rPr>
              <a:t>You need multiple projects to host your VPC networks</a:t>
            </a:r>
            <a:endParaRPr sz="650">
              <a:solidFill>
                <a:srgbClr val="434343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 flipH="1">
            <a:off x="5297345" y="2666795"/>
            <a:ext cx="941979" cy="395289"/>
          </a:xfrm>
          <a:prstGeom prst="flowChartProcess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434343"/>
                </a:solidFill>
              </a:rPr>
              <a:t>You need a single project with Multiple VPC networks</a:t>
            </a:r>
            <a:endParaRPr sz="650">
              <a:solidFill>
                <a:srgbClr val="434343"/>
              </a:solidFill>
            </a:endParaRPr>
          </a:p>
        </p:txBody>
      </p:sp>
      <p:cxnSp>
        <p:nvCxnSpPr>
          <p:cNvPr id="68" name="Google Shape;68;p14"/>
          <p:cNvCxnSpPr>
            <a:stCxn id="64" idx="3"/>
            <a:endCxn id="67" idx="0"/>
          </p:cNvCxnSpPr>
          <p:nvPr/>
        </p:nvCxnSpPr>
        <p:spPr>
          <a:xfrm flipH="1">
            <a:off x="5768325" y="2321054"/>
            <a:ext cx="431700" cy="345600"/>
          </a:xfrm>
          <a:prstGeom prst="bentConnector2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4" idx="1"/>
            <a:endCxn id="66" idx="0"/>
          </p:cNvCxnSpPr>
          <p:nvPr/>
        </p:nvCxnSpPr>
        <p:spPr>
          <a:xfrm>
            <a:off x="7569950" y="2321054"/>
            <a:ext cx="340500" cy="345600"/>
          </a:xfrm>
          <a:prstGeom prst="bentConnector2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 txBox="1"/>
          <p:nvPr/>
        </p:nvSpPr>
        <p:spPr>
          <a:xfrm flipH="1">
            <a:off x="7534371" y="2162400"/>
            <a:ext cx="2163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434343"/>
                </a:solidFill>
              </a:rPr>
              <a:t>No</a:t>
            </a:r>
            <a:endParaRPr sz="650">
              <a:solidFill>
                <a:srgbClr val="434343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 flipH="1">
            <a:off x="7582775" y="1318225"/>
            <a:ext cx="2163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434343"/>
                </a:solidFill>
              </a:rPr>
              <a:t>Yes</a:t>
            </a:r>
            <a:endParaRPr sz="650">
              <a:solidFill>
                <a:srgbClr val="434343"/>
              </a:solidFill>
            </a:endParaRPr>
          </a:p>
        </p:txBody>
      </p:sp>
      <p:cxnSp>
        <p:nvCxnSpPr>
          <p:cNvPr id="72" name="Google Shape;72;p14"/>
          <p:cNvCxnSpPr>
            <a:stCxn id="61" idx="1"/>
            <a:endCxn id="66" idx="0"/>
          </p:cNvCxnSpPr>
          <p:nvPr/>
        </p:nvCxnSpPr>
        <p:spPr>
          <a:xfrm>
            <a:off x="7569950" y="1461499"/>
            <a:ext cx="340500" cy="1205100"/>
          </a:xfrm>
          <a:prstGeom prst="bentConnector2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/>
          <p:nvPr/>
        </p:nvSpPr>
        <p:spPr>
          <a:xfrm flipH="1">
            <a:off x="7355475" y="3287650"/>
            <a:ext cx="1110025" cy="673035"/>
          </a:xfrm>
          <a:prstGeom prst="flowChartPreparation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434343"/>
                </a:solidFill>
              </a:rPr>
              <a:t>Do you have a centralized network/security team that manages infrastructure?</a:t>
            </a:r>
            <a:endParaRPr sz="650">
              <a:solidFill>
                <a:srgbClr val="434343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 flipH="1">
            <a:off x="5213320" y="3287790"/>
            <a:ext cx="1110025" cy="673035"/>
          </a:xfrm>
          <a:prstGeom prst="flowChartPreparation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434343"/>
                </a:solidFill>
              </a:rPr>
              <a:t>Do you have a centralized network/security team that manages infrastructure?</a:t>
            </a:r>
            <a:endParaRPr sz="650">
              <a:solidFill>
                <a:srgbClr val="434343"/>
              </a:solidFill>
            </a:endParaRPr>
          </a:p>
        </p:txBody>
      </p:sp>
      <p:cxnSp>
        <p:nvCxnSpPr>
          <p:cNvPr id="75" name="Google Shape;75;p14"/>
          <p:cNvCxnSpPr>
            <a:stCxn id="66" idx="2"/>
            <a:endCxn id="73" idx="0"/>
          </p:cNvCxnSpPr>
          <p:nvPr/>
        </p:nvCxnSpPr>
        <p:spPr>
          <a:xfrm flipH="1" rot="-5400000">
            <a:off x="7797998" y="3174437"/>
            <a:ext cx="225600" cy="600"/>
          </a:xfrm>
          <a:prstGeom prst="bentConnector3">
            <a:avLst>
              <a:gd fmla="val 50025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>
            <a:stCxn id="67" idx="2"/>
            <a:endCxn id="74" idx="0"/>
          </p:cNvCxnSpPr>
          <p:nvPr/>
        </p:nvCxnSpPr>
        <p:spPr>
          <a:xfrm flipH="1" rot="-5400000">
            <a:off x="5655835" y="3174585"/>
            <a:ext cx="225600" cy="600"/>
          </a:xfrm>
          <a:prstGeom prst="bentConnector3">
            <a:avLst>
              <a:gd fmla="val 50023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/>
          <p:nvPr/>
        </p:nvSpPr>
        <p:spPr>
          <a:xfrm flipH="1">
            <a:off x="8259176" y="4053875"/>
            <a:ext cx="711200" cy="465550"/>
          </a:xfrm>
          <a:prstGeom prst="flowChartProcess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 u="sng">
                <a:solidFill>
                  <a:schemeClr val="hlink"/>
                </a:solidFill>
                <a:hlinkClick/>
              </a:rPr>
              <a:t>Multiple host projects with multiple Shared VPC networks</a:t>
            </a:r>
            <a:endParaRPr sz="650">
              <a:solidFill>
                <a:srgbClr val="434343"/>
              </a:solidFill>
            </a:endParaRPr>
          </a:p>
        </p:txBody>
      </p:sp>
      <p:cxnSp>
        <p:nvCxnSpPr>
          <p:cNvPr id="78" name="Google Shape;78;p14"/>
          <p:cNvCxnSpPr>
            <a:stCxn id="73" idx="1"/>
            <a:endCxn id="77" idx="0"/>
          </p:cNvCxnSpPr>
          <p:nvPr/>
        </p:nvCxnSpPr>
        <p:spPr>
          <a:xfrm>
            <a:off x="8465500" y="3624167"/>
            <a:ext cx="149400" cy="429600"/>
          </a:xfrm>
          <a:prstGeom prst="bentConnector2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4"/>
          <p:cNvSpPr/>
          <p:nvPr/>
        </p:nvSpPr>
        <p:spPr>
          <a:xfrm flipH="1">
            <a:off x="6940267" y="4053860"/>
            <a:ext cx="592374" cy="465567"/>
          </a:xfrm>
          <a:prstGeom prst="flowChartProcess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 u="sng">
                <a:solidFill>
                  <a:schemeClr val="hlink"/>
                </a:solidFill>
                <a:hlinkClick/>
              </a:rPr>
              <a:t>Multiple projects with multiple VPC networks</a:t>
            </a:r>
            <a:endParaRPr sz="650">
              <a:solidFill>
                <a:srgbClr val="434343"/>
              </a:solidFill>
            </a:endParaRPr>
          </a:p>
        </p:txBody>
      </p:sp>
      <p:cxnSp>
        <p:nvCxnSpPr>
          <p:cNvPr id="80" name="Google Shape;80;p14"/>
          <p:cNvCxnSpPr>
            <a:stCxn id="73" idx="3"/>
            <a:endCxn id="79" idx="0"/>
          </p:cNvCxnSpPr>
          <p:nvPr/>
        </p:nvCxnSpPr>
        <p:spPr>
          <a:xfrm flipH="1">
            <a:off x="7236375" y="3624167"/>
            <a:ext cx="119100" cy="429600"/>
          </a:xfrm>
          <a:prstGeom prst="bentConnector2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4"/>
          <p:cNvSpPr/>
          <p:nvPr/>
        </p:nvSpPr>
        <p:spPr>
          <a:xfrm flipH="1">
            <a:off x="6107209" y="4053850"/>
            <a:ext cx="711188" cy="465575"/>
          </a:xfrm>
          <a:prstGeom prst="flowChartProcess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 u="sng">
                <a:solidFill>
                  <a:schemeClr val="hlink"/>
                </a:solidFill>
                <a:hlinkClick/>
              </a:rPr>
              <a:t>Single host project with multiple Shared VPC networks</a:t>
            </a:r>
            <a:endParaRPr sz="650">
              <a:solidFill>
                <a:srgbClr val="434343"/>
              </a:solidFill>
            </a:endParaRPr>
          </a:p>
        </p:txBody>
      </p:sp>
      <p:cxnSp>
        <p:nvCxnSpPr>
          <p:cNvPr id="82" name="Google Shape;82;p14"/>
          <p:cNvCxnSpPr>
            <a:stCxn id="74" idx="1"/>
            <a:endCxn id="81" idx="0"/>
          </p:cNvCxnSpPr>
          <p:nvPr/>
        </p:nvCxnSpPr>
        <p:spPr>
          <a:xfrm>
            <a:off x="6323345" y="3624307"/>
            <a:ext cx="139500" cy="429600"/>
          </a:xfrm>
          <a:prstGeom prst="bentConnector2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4"/>
          <p:cNvSpPr/>
          <p:nvPr/>
        </p:nvSpPr>
        <p:spPr>
          <a:xfrm flipH="1">
            <a:off x="4759706" y="4053865"/>
            <a:ext cx="663485" cy="465570"/>
          </a:xfrm>
          <a:prstGeom prst="flowChartProcess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 u="sng">
                <a:solidFill>
                  <a:schemeClr val="hlink"/>
                </a:solidFill>
                <a:hlinkClick/>
              </a:rPr>
              <a:t>Single project with multiple VPC networks</a:t>
            </a:r>
            <a:endParaRPr sz="650">
              <a:solidFill>
                <a:srgbClr val="434343"/>
              </a:solidFill>
            </a:endParaRPr>
          </a:p>
        </p:txBody>
      </p:sp>
      <p:cxnSp>
        <p:nvCxnSpPr>
          <p:cNvPr id="84" name="Google Shape;84;p14"/>
          <p:cNvCxnSpPr>
            <a:stCxn id="74" idx="3"/>
            <a:endCxn id="83" idx="0"/>
          </p:cNvCxnSpPr>
          <p:nvPr/>
        </p:nvCxnSpPr>
        <p:spPr>
          <a:xfrm flipH="1">
            <a:off x="5091520" y="3624307"/>
            <a:ext cx="121800" cy="429600"/>
          </a:xfrm>
          <a:prstGeom prst="bentConnector2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4"/>
          <p:cNvSpPr/>
          <p:nvPr/>
        </p:nvSpPr>
        <p:spPr>
          <a:xfrm flipH="1">
            <a:off x="3763995" y="1057785"/>
            <a:ext cx="994700" cy="673175"/>
          </a:xfrm>
          <a:prstGeom prst="flowChartPreparation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434343"/>
                </a:solidFill>
              </a:rPr>
              <a:t>Do you have a centralized network/security team that manages infrastructure?</a:t>
            </a:r>
            <a:endParaRPr sz="650">
              <a:solidFill>
                <a:srgbClr val="434343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 flipH="1">
            <a:off x="4014502" y="4053860"/>
            <a:ext cx="616399" cy="465567"/>
          </a:xfrm>
          <a:prstGeom prst="flowChartProcess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 u="sng">
                <a:solidFill>
                  <a:schemeClr val="hlink"/>
                </a:solidFill>
                <a:hlinkClick/>
              </a:rPr>
              <a:t>Single host project with single Shared VPC</a:t>
            </a:r>
            <a:endParaRPr sz="650">
              <a:solidFill>
                <a:srgbClr val="434343"/>
              </a:solidFill>
            </a:endParaRPr>
          </a:p>
        </p:txBody>
      </p:sp>
      <p:cxnSp>
        <p:nvCxnSpPr>
          <p:cNvPr id="86" name="Google Shape;86;p14"/>
          <p:cNvCxnSpPr>
            <a:stCxn id="63" idx="1"/>
            <a:endCxn id="85" idx="0"/>
          </p:cNvCxnSpPr>
          <p:nvPr/>
        </p:nvCxnSpPr>
        <p:spPr>
          <a:xfrm flipH="1">
            <a:off x="4322795" y="1394373"/>
            <a:ext cx="435900" cy="2659500"/>
          </a:xfrm>
          <a:prstGeom prst="bentConnector4">
            <a:avLst>
              <a:gd fmla="val -54628" name="adj1"/>
              <a:gd fmla="val 56328" name="adj2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4"/>
          <p:cNvSpPr/>
          <p:nvPr/>
        </p:nvSpPr>
        <p:spPr>
          <a:xfrm flipH="1">
            <a:off x="3261300" y="4053860"/>
            <a:ext cx="528374" cy="465567"/>
          </a:xfrm>
          <a:prstGeom prst="flowChartProcess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 u="sng">
                <a:solidFill>
                  <a:schemeClr val="hlink"/>
                </a:solidFill>
                <a:hlinkClick/>
              </a:rPr>
              <a:t>Single project with single VPC</a:t>
            </a:r>
            <a:endParaRPr sz="650">
              <a:solidFill>
                <a:srgbClr val="434343"/>
              </a:solidFill>
            </a:endParaRPr>
          </a:p>
        </p:txBody>
      </p:sp>
      <p:cxnSp>
        <p:nvCxnSpPr>
          <p:cNvPr id="88" name="Google Shape;88;p14"/>
          <p:cNvCxnSpPr>
            <a:stCxn id="63" idx="3"/>
            <a:endCxn id="87" idx="0"/>
          </p:cNvCxnSpPr>
          <p:nvPr/>
        </p:nvCxnSpPr>
        <p:spPr>
          <a:xfrm flipH="1">
            <a:off x="3525495" y="1394373"/>
            <a:ext cx="238500" cy="2659500"/>
          </a:xfrm>
          <a:prstGeom prst="bentConnector2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4"/>
          <p:cNvSpPr txBox="1"/>
          <p:nvPr/>
        </p:nvSpPr>
        <p:spPr>
          <a:xfrm flipH="1">
            <a:off x="6011581" y="414308"/>
            <a:ext cx="2163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434343"/>
                </a:solidFill>
              </a:rPr>
              <a:t>No</a:t>
            </a:r>
            <a:endParaRPr sz="650">
              <a:solidFill>
                <a:srgbClr val="434343"/>
              </a:solidFill>
            </a:endParaRPr>
          </a:p>
        </p:txBody>
      </p:sp>
      <p:sp>
        <p:nvSpPr>
          <p:cNvPr id="90" name="Google Shape;90;p14"/>
          <p:cNvSpPr txBox="1"/>
          <p:nvPr/>
        </p:nvSpPr>
        <p:spPr>
          <a:xfrm flipH="1">
            <a:off x="6889824" y="878050"/>
            <a:ext cx="2163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434343"/>
                </a:solidFill>
              </a:rPr>
              <a:t>Yes</a:t>
            </a:r>
            <a:endParaRPr sz="650">
              <a:solidFill>
                <a:srgbClr val="434343"/>
              </a:solidFill>
            </a:endParaRPr>
          </a:p>
        </p:txBody>
      </p:sp>
      <p:sp>
        <p:nvSpPr>
          <p:cNvPr id="91" name="Google Shape;91;p14"/>
          <p:cNvSpPr txBox="1"/>
          <p:nvPr/>
        </p:nvSpPr>
        <p:spPr>
          <a:xfrm flipH="1">
            <a:off x="6025589" y="2155995"/>
            <a:ext cx="2163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434343"/>
                </a:solidFill>
              </a:rPr>
              <a:t>Yes</a:t>
            </a:r>
            <a:endParaRPr sz="650">
              <a:solidFill>
                <a:srgbClr val="434343"/>
              </a:solidFill>
            </a:endParaRPr>
          </a:p>
        </p:txBody>
      </p:sp>
      <p:sp>
        <p:nvSpPr>
          <p:cNvPr id="92" name="Google Shape;92;p14"/>
          <p:cNvSpPr txBox="1"/>
          <p:nvPr/>
        </p:nvSpPr>
        <p:spPr>
          <a:xfrm flipH="1">
            <a:off x="8427875" y="3483494"/>
            <a:ext cx="2163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434343"/>
                </a:solidFill>
              </a:rPr>
              <a:t>Yes</a:t>
            </a:r>
            <a:endParaRPr sz="650">
              <a:solidFill>
                <a:srgbClr val="434343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 flipH="1">
            <a:off x="7173855" y="3483494"/>
            <a:ext cx="2163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434343"/>
                </a:solidFill>
              </a:rPr>
              <a:t>No</a:t>
            </a:r>
            <a:endParaRPr sz="650">
              <a:solidFill>
                <a:srgbClr val="434343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 flipH="1">
            <a:off x="6288628" y="3483494"/>
            <a:ext cx="2163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434343"/>
                </a:solidFill>
              </a:rPr>
              <a:t>Yes</a:t>
            </a:r>
            <a:endParaRPr sz="650">
              <a:solidFill>
                <a:srgbClr val="434343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 flipH="1">
            <a:off x="5016218" y="3483494"/>
            <a:ext cx="2163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434343"/>
                </a:solidFill>
              </a:rPr>
              <a:t>No</a:t>
            </a:r>
            <a:endParaRPr sz="650">
              <a:solidFill>
                <a:srgbClr val="434343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 flipH="1">
            <a:off x="4730484" y="1241570"/>
            <a:ext cx="2163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434343"/>
                </a:solidFill>
              </a:rPr>
              <a:t>Yes</a:t>
            </a:r>
            <a:endParaRPr sz="650">
              <a:solidFill>
                <a:srgbClr val="434343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 flipH="1">
            <a:off x="3563031" y="1241570"/>
            <a:ext cx="2163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434343"/>
                </a:solidFill>
              </a:rPr>
              <a:t>No</a:t>
            </a:r>
            <a:endParaRPr sz="650">
              <a:solidFill>
                <a:srgbClr val="434343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 flipH="1">
            <a:off x="6657206" y="1755429"/>
            <a:ext cx="2163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434343"/>
                </a:solidFill>
              </a:rPr>
              <a:t>No</a:t>
            </a:r>
            <a:endParaRPr sz="650">
              <a:solidFill>
                <a:srgbClr val="434343"/>
              </a:solidFill>
            </a:endParaRPr>
          </a:p>
        </p:txBody>
      </p:sp>
      <p:sp>
        <p:nvSpPr>
          <p:cNvPr id="99" name="Google Shape;99;p14"/>
          <p:cNvSpPr txBox="1"/>
          <p:nvPr/>
        </p:nvSpPr>
        <p:spPr>
          <a:xfrm flipH="1">
            <a:off x="3365725" y="4538605"/>
            <a:ext cx="3195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65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 flipH="1">
            <a:off x="4162941" y="4538605"/>
            <a:ext cx="3195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65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 flipH="1">
            <a:off x="4931690" y="4538605"/>
            <a:ext cx="3195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65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 flipH="1">
            <a:off x="6301286" y="4538605"/>
            <a:ext cx="3195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65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 flipH="1">
            <a:off x="7076700" y="4538605"/>
            <a:ext cx="3195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65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 flipH="1">
            <a:off x="8431156" y="4538605"/>
            <a:ext cx="3195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65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