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 Medium"/>
      <p:regular r:id="rId12"/>
      <p:bold r:id="rId13"/>
      <p:italic r:id="rId14"/>
      <p:boldItalic r:id="rId15"/>
    </p:embeddedFont>
    <p:embeddedFont>
      <p:font typeface="Google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4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FE18D5-7D9E-468D-9186-DCF76BE43DF8}">
  <a:tblStyle styleId="{5CFE18D5-7D9E-468D-9186-DCF76BE43D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Medium-bold.fntdata"/><Relationship Id="rId12" Type="http://schemas.openxmlformats.org/officeDocument/2006/relationships/font" Target="fonts/GoogleSansMedium-regular.fntdata"/><Relationship Id="rId15" Type="http://schemas.openxmlformats.org/officeDocument/2006/relationships/font" Target="fonts/GoogleSansMedium-boldItalic.fntdata"/><Relationship Id="rId14" Type="http://schemas.openxmlformats.org/officeDocument/2006/relationships/font" Target="fonts/GoogleSansMedium-italic.fntdata"/><Relationship Id="rId17" Type="http://schemas.openxmlformats.org/officeDocument/2006/relationships/font" Target="fonts/GoogleSans-bold.fntdata"/><Relationship Id="rId16" Type="http://schemas.openxmlformats.org/officeDocument/2006/relationships/font" Target="fonts/GoogleSans-regular.fntdata"/><Relationship Id="rId19" Type="http://schemas.openxmlformats.org/officeDocument/2006/relationships/font" Target="fonts/GoogleSans-boldItalic.fntdata"/><Relationship Id="rId18" Type="http://schemas.openxmlformats.org/officeDocument/2006/relationships/font" Target="fonts/Google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90f072b2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590f072b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">
  <p:cSld name="CUSTOM_6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1536250"/>
            <a:ext cx="5459100" cy="2069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94" y="460254"/>
            <a:ext cx="1370957" cy="26062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5725" y="3688350"/>
            <a:ext cx="2004000" cy="999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Quote">
  <p:cSld name="CUSTOM_3_1_1_1_1_1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1536250"/>
            <a:ext cx="6153900" cy="207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457200" y="3688250"/>
            <a:ext cx="4076700" cy="999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Large graphic">
  <p:cSld name="CUSTOM_3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1536250"/>
            <a:ext cx="2688300" cy="996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1800"/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2606050"/>
            <a:ext cx="2688300" cy="208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pic>
        <p:nvPicPr>
          <p:cNvPr id="64" name="Google Shape;6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lain">
  <p:cSld name="CUSTOM_3_1_1_1_1_1_1_1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Dark break">
  <p:cSld name="CUSTOM_3_1_1_1_1_1_1_1_1_1_1_1">
    <p:bg>
      <p:bgPr>
        <a:solidFill>
          <a:srgbClr val="20212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57175" y="1535400"/>
            <a:ext cx="5459100" cy="207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Dark content">
  <p:cSld name="CUSTOM_3_1_1_1_1_1_1_1_1_1_1_1_2">
    <p:bg>
      <p:bgPr>
        <a:solidFill>
          <a:srgbClr val="20212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1536250"/>
            <a:ext cx="4077000" cy="315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>
                <a:solidFill>
                  <a:srgbClr val="FFFFFF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>
                <a:solidFill>
                  <a:srgbClr val="FFFFFF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>
                <a:solidFill>
                  <a:srgbClr val="FFFFFF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76" name="Google Shape;7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Blank">
  <p:cSld name="CUSTOM_4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7259100" y="4748011"/>
            <a:ext cx="1580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1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  <a:endParaRPr b="0" i="0" sz="6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625" y="4669975"/>
            <a:ext cx="1311199" cy="234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 1">
  <p:cSld name="CUSTOM_9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 b="3704" l="0" r="0" t="1192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 amt="80000"/>
          </a:blip>
          <a:srcRect b="248" l="504" r="504" t="25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/>
          <p:nvPr/>
        </p:nvSpPr>
        <p:spPr>
          <a:xfrm>
            <a:off x="1404466" y="287762"/>
            <a:ext cx="4477500" cy="4477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4844234" y="229799"/>
            <a:ext cx="2895300" cy="2895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1923825" y="1973025"/>
            <a:ext cx="2920500" cy="187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1923825" y="1229725"/>
            <a:ext cx="2753400" cy="59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2" type="subTitle"/>
          </p:nvPr>
        </p:nvSpPr>
        <p:spPr>
          <a:xfrm>
            <a:off x="5078200" y="1097175"/>
            <a:ext cx="2458500" cy="102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0"/>
          <p:cNvSpPr txBox="1"/>
          <p:nvPr/>
        </p:nvSpPr>
        <p:spPr>
          <a:xfrm>
            <a:off x="5967287" y="700110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5270436" y="2764033"/>
            <a:ext cx="1086300" cy="10863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Logo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here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20"/>
          <p:cNvSpPr txBox="1"/>
          <p:nvPr>
            <p:ph idx="3" type="subTitle"/>
          </p:nvPr>
        </p:nvSpPr>
        <p:spPr>
          <a:xfrm>
            <a:off x="5203600" y="2153300"/>
            <a:ext cx="2207700" cy="43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i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i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i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i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i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i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i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i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i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Break">
  <p:cSld name="CUSTOM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175" y="1536250"/>
            <a:ext cx="6153900" cy="2076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ption 3 - Titles Only 1">
  <p:cSld name="Content Option 3 - Titles Only 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Hero image 1">
  <p:cSld name="CUSTOM_3_1_1_1_1_1_1_1_1_1_1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5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06" name="Google Shape;106;p25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07" name="Google Shape;107;p25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5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5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" name="Google Shape;111;p25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12" name="Google Shape;112;p25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" name="Google Shape;113;p25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14" name="Google Shape;114;p25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25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25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25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25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4571950" y="4515350"/>
            <a:ext cx="3810000" cy="3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 rtl="0" algn="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rtl="0" algn="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 algn="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 algn="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 algn="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 algn="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 algn="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 algn="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 algn="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Header">
  <p:cSld name="CUSTOM_2_3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761950" y="4571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22" name="Google Shape;122;p2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23" name="Google Shape;123;p2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24" name="Google Shape;124;p2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2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29" name="Google Shape;129;p2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" name="Google Shape;130;p26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31" name="Google Shape;131;p2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2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2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2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2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Header 1">
  <p:cSld name="CUSTOM_2_3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761950" y="4571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38" name="Google Shape;138;p27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9" name="Google Shape;139;p27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40" name="Google Shape;140;p27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7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7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7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27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45" name="Google Shape;145;p27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" name="Google Shape;146;p27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7" name="Google Shape;147;p27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27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27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27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27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Title left/middle">
  <p:cSld name="CUSTOM_2_4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175" y="1536250"/>
            <a:ext cx="2688300" cy="2076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Statement">
  <p:cSld name="CUSTOM_2_4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175" y="1536250"/>
            <a:ext cx="5459100" cy="315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Callout">
  <p:cSld name="CUSTOM_2_3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175" y="2606050"/>
            <a:ext cx="4077000" cy="208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457175" y="1536250"/>
            <a:ext cx="4077000" cy="99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Two columns">
  <p:cSld name="CUSTOM_2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92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921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921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921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921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921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921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921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4610125" y="1536250"/>
            <a:ext cx="4077000" cy="315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92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921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921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921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921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921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921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921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pic>
        <p:nvPicPr>
          <p:cNvPr id="39" name="Google Shape;3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Three columns">
  <p:cSld name="CUSTOM_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57175" y="1536250"/>
            <a:ext cx="2688300" cy="315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3227825" y="1536250"/>
            <a:ext cx="2688300" cy="315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5998550" y="1536250"/>
            <a:ext cx="2688300" cy="315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Four columns">
  <p:cSld name="CUSTOM_3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536250"/>
            <a:ext cx="2000400" cy="315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2533941" y="1536250"/>
            <a:ext cx="2000400" cy="315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4610318" y="1536250"/>
            <a:ext cx="2000400" cy="315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4" type="body"/>
          </p:nvPr>
        </p:nvSpPr>
        <p:spPr>
          <a:xfrm>
            <a:off x="6686700" y="1536250"/>
            <a:ext cx="2000400" cy="315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pic>
        <p:nvPicPr>
          <p:cNvPr id="54" name="Google Shape;5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175" y="460250"/>
            <a:ext cx="6153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175" y="1536250"/>
            <a:ext cx="61539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92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921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921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921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921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921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921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921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0">
          <p15:clr>
            <a:schemeClr val="accent1"/>
          </p15:clr>
        </p15:guide>
        <p15:guide id="2" orient="horz" pos="920">
          <p15:clr>
            <a:schemeClr val="accent1"/>
          </p15:clr>
        </p15:guide>
        <p15:guide id="3" orient="horz" pos="968">
          <p15:clr>
            <a:schemeClr val="accent1"/>
          </p15:clr>
        </p15:guide>
        <p15:guide id="4" orient="horz" pos="1596">
          <p15:clr>
            <a:schemeClr val="accent1"/>
          </p15:clr>
        </p15:guide>
        <p15:guide id="5" orient="horz" pos="1642">
          <p15:clr>
            <a:schemeClr val="accent1"/>
          </p15:clr>
        </p15:guide>
        <p15:guide id="6" orient="horz" pos="2275">
          <p15:clr>
            <a:schemeClr val="accent1"/>
          </p15:clr>
        </p15:guide>
        <p15:guide id="7" orient="horz" pos="2323">
          <p15:clr>
            <a:schemeClr val="accent1"/>
          </p15:clr>
        </p15:guide>
        <p15:guide id="8" pos="288">
          <p15:clr>
            <a:schemeClr val="accent1"/>
          </p15:clr>
        </p15:guide>
        <p15:guide id="9" pos="1549">
          <p15:clr>
            <a:schemeClr val="accent1"/>
          </p15:clr>
        </p15:guide>
        <p15:guide id="10" pos="1596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3">
          <p15:clr>
            <a:schemeClr val="accent2"/>
          </p15:clr>
        </p15:guide>
        <p15:guide id="13" pos="2856">
          <p15:clr>
            <a:schemeClr val="accent1"/>
          </p15:clr>
        </p15:guide>
        <p15:guide id="14" pos="2904">
          <p15:clr>
            <a:schemeClr val="accent1"/>
          </p15:clr>
        </p15:guide>
        <p15:guide id="15" pos="3727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64">
          <p15:clr>
            <a:schemeClr val="accent1"/>
          </p15:clr>
        </p15:guide>
        <p15:guide id="18" pos="4211">
          <p15:clr>
            <a:schemeClr val="accent1"/>
          </p15:clr>
        </p15:guide>
        <p15:guide id="19" pos="5472">
          <p15:clr>
            <a:schemeClr val="accent1"/>
          </p15:clr>
        </p15:guide>
        <p15:guide id="20" orient="horz" pos="2953">
          <p15:clr>
            <a:schemeClr val="accent1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765000" y="296650"/>
            <a:ext cx="7822500" cy="570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GCP Learning Series for Genpact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050" y="296650"/>
            <a:ext cx="732700" cy="73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28"/>
          <p:cNvGraphicFramePr/>
          <p:nvPr/>
        </p:nvGraphicFramePr>
        <p:xfrm>
          <a:off x="651843" y="112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{5CFE18D5-7D9E-468D-9186-DCF76BE43DF8}</a:tableStyleId>
              </a:tblPr>
              <a:tblGrid>
                <a:gridCol w="1930400"/>
                <a:gridCol w="1930400"/>
                <a:gridCol w="1997700"/>
                <a:gridCol w="1863125"/>
              </a:tblGrid>
              <a:tr h="33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App Modernization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Site</a:t>
                      </a: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Reliability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&amp; Analytics (I)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GCP AI Overview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Apr 27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May 4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May 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Jun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1625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Intro to App Mod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Kubernetes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Anthos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PowerMe Story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Best practices - DevOps and SRE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DORA and CAMP 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Genpact story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Unified Data Platform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BigQuery Deep-dive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Dataplex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AI Overview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Vertex AI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ML Ops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Access to GCP labs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Apr 27 - May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Access to GCP labs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May 4 - May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Access to GCP labs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May 19 - May 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Access to GCP labs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Jun 2 - Jun 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Office hours (30 min):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Apr 28 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May 2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Office hours (30 min):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May 6 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May 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Office hours (30 min):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May 20 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May 24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Office hours (30 min):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Jun 3  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Jun 7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8"/>
          <p:cNvSpPr txBox="1"/>
          <p:nvPr/>
        </p:nvSpPr>
        <p:spPr>
          <a:xfrm>
            <a:off x="575650" y="813750"/>
            <a:ext cx="65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—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2556850" y="813750"/>
            <a:ext cx="65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—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4461850" y="813750"/>
            <a:ext cx="65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—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443050" y="813750"/>
            <a:ext cx="65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—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6624" y="4430423"/>
            <a:ext cx="551475" cy="40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2925" y="4430423"/>
            <a:ext cx="529790" cy="39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2350" y="4430423"/>
            <a:ext cx="638333" cy="34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ainer-Engine.png" id="166" name="Google Shape;166;p28"/>
          <p:cNvPicPr preferRelativeResize="0"/>
          <p:nvPr/>
        </p:nvPicPr>
        <p:blipFill rotWithShape="1">
          <a:blip r:embed="rId7">
            <a:alphaModFix/>
          </a:blip>
          <a:srcRect b="5076" l="0" r="0" t="5076"/>
          <a:stretch/>
        </p:blipFill>
        <p:spPr>
          <a:xfrm>
            <a:off x="1077138" y="4430423"/>
            <a:ext cx="345000" cy="3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oud 2020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