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tif" ContentType="image/tiff"/>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theme/themeOverride1.xml" ContentType="application/vnd.openxmlformats-officedocument.themeOverride+xml"/>
  <Override PartName="/ppt/drawings/drawing1.xml" ContentType="application/vnd.openxmlformats-officedocument.drawingml.chartshapes+xml"/>
  <Override PartName="/ppt/embeddings/oleObject1.bin" ContentType="application/vnd.openxmlformats-officedocument.oleObject"/>
  <Override PartName="/ppt/embeddings/oleObject2.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205400" cy="32405638"/>
  <p:notesSz cx="6858000" cy="9144000"/>
  <p:defaultTextStyle>
    <a:defPPr>
      <a:defRPr lang="en-US"/>
    </a:defPPr>
    <a:lvl1pPr marL="0" algn="l" defTabSz="2159448" rtl="0" eaLnBrk="1" latinLnBrk="0" hangingPunct="1">
      <a:defRPr sz="8500" kern="1200">
        <a:solidFill>
          <a:schemeClr val="tx1"/>
        </a:solidFill>
        <a:latin typeface="+mn-lt"/>
        <a:ea typeface="+mn-ea"/>
        <a:cs typeface="+mn-cs"/>
      </a:defRPr>
    </a:lvl1pPr>
    <a:lvl2pPr marL="2159448" algn="l" defTabSz="2159448" rtl="0" eaLnBrk="1" latinLnBrk="0" hangingPunct="1">
      <a:defRPr sz="8500" kern="1200">
        <a:solidFill>
          <a:schemeClr val="tx1"/>
        </a:solidFill>
        <a:latin typeface="+mn-lt"/>
        <a:ea typeface="+mn-ea"/>
        <a:cs typeface="+mn-cs"/>
      </a:defRPr>
    </a:lvl2pPr>
    <a:lvl3pPr marL="4318896" algn="l" defTabSz="2159448" rtl="0" eaLnBrk="1" latinLnBrk="0" hangingPunct="1">
      <a:defRPr sz="8500" kern="1200">
        <a:solidFill>
          <a:schemeClr val="tx1"/>
        </a:solidFill>
        <a:latin typeface="+mn-lt"/>
        <a:ea typeface="+mn-ea"/>
        <a:cs typeface="+mn-cs"/>
      </a:defRPr>
    </a:lvl3pPr>
    <a:lvl4pPr marL="6478344" algn="l" defTabSz="2159448" rtl="0" eaLnBrk="1" latinLnBrk="0" hangingPunct="1">
      <a:defRPr sz="8500" kern="1200">
        <a:solidFill>
          <a:schemeClr val="tx1"/>
        </a:solidFill>
        <a:latin typeface="+mn-lt"/>
        <a:ea typeface="+mn-ea"/>
        <a:cs typeface="+mn-cs"/>
      </a:defRPr>
    </a:lvl4pPr>
    <a:lvl5pPr marL="8637801" algn="l" defTabSz="2159448" rtl="0" eaLnBrk="1" latinLnBrk="0" hangingPunct="1">
      <a:defRPr sz="8500" kern="1200">
        <a:solidFill>
          <a:schemeClr val="tx1"/>
        </a:solidFill>
        <a:latin typeface="+mn-lt"/>
        <a:ea typeface="+mn-ea"/>
        <a:cs typeface="+mn-cs"/>
      </a:defRPr>
    </a:lvl5pPr>
    <a:lvl6pPr marL="10797249" algn="l" defTabSz="2159448" rtl="0" eaLnBrk="1" latinLnBrk="0" hangingPunct="1">
      <a:defRPr sz="8500" kern="1200">
        <a:solidFill>
          <a:schemeClr val="tx1"/>
        </a:solidFill>
        <a:latin typeface="+mn-lt"/>
        <a:ea typeface="+mn-ea"/>
        <a:cs typeface="+mn-cs"/>
      </a:defRPr>
    </a:lvl6pPr>
    <a:lvl7pPr marL="12956697" algn="l" defTabSz="2159448" rtl="0" eaLnBrk="1" latinLnBrk="0" hangingPunct="1">
      <a:defRPr sz="8500" kern="1200">
        <a:solidFill>
          <a:schemeClr val="tx1"/>
        </a:solidFill>
        <a:latin typeface="+mn-lt"/>
        <a:ea typeface="+mn-ea"/>
        <a:cs typeface="+mn-cs"/>
      </a:defRPr>
    </a:lvl7pPr>
    <a:lvl8pPr marL="15116144" algn="l" defTabSz="2159448" rtl="0" eaLnBrk="1" latinLnBrk="0" hangingPunct="1">
      <a:defRPr sz="8500" kern="1200">
        <a:solidFill>
          <a:schemeClr val="tx1"/>
        </a:solidFill>
        <a:latin typeface="+mn-lt"/>
        <a:ea typeface="+mn-ea"/>
        <a:cs typeface="+mn-cs"/>
      </a:defRPr>
    </a:lvl8pPr>
    <a:lvl9pPr marL="17275592" algn="l" defTabSz="2159448" rtl="0" eaLnBrk="1" latinLnBrk="0" hangingPunct="1">
      <a:defRPr sz="8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B2D"/>
    <a:srgbClr val="3E4333"/>
    <a:srgbClr val="152500"/>
    <a:srgbClr val="1E3401"/>
    <a:srgbClr val="294702"/>
    <a:srgbClr val="223A00"/>
    <a:srgbClr val="1C3000"/>
    <a:srgbClr val="B56F0F"/>
    <a:srgbClr val="B37E10"/>
    <a:srgbClr val="C4C4C4"/>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25" d="100"/>
          <a:sy n="25" d="100"/>
        </p:scale>
        <p:origin x="-2176" y="-488"/>
      </p:cViewPr>
      <p:guideLst>
        <p:guide orient="horz" pos="10207"/>
        <p:guide pos="1360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file:///F:\MasterGISSheet2.xlsx" TargetMode="External"/><Relationship Id="rId3"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1100"/>
            </a:pPr>
            <a:r>
              <a:rPr lang="en-US" sz="1100"/>
              <a:t>Per Capita Emissions with</a:t>
            </a:r>
            <a:r>
              <a:rPr lang="en-US" sz="1100" baseline="0"/>
              <a:t> and without Large Point Sources</a:t>
            </a:r>
            <a:endParaRPr lang="en-US" sz="1100"/>
          </a:p>
        </c:rich>
      </c:tx>
      <c:layout>
        <c:manualLayout>
          <c:xMode val="edge"/>
          <c:yMode val="edge"/>
          <c:x val="0.279558693906717"/>
          <c:y val="0.0"/>
        </c:manualLayout>
      </c:layout>
      <c:overlay val="1"/>
    </c:title>
    <c:autoTitleDeleted val="0"/>
    <c:view3D>
      <c:rotX val="15"/>
      <c:rotY val="20"/>
      <c:rAngAx val="1"/>
    </c:view3D>
    <c:floor>
      <c:thickness val="0"/>
    </c:floor>
    <c:sideWall>
      <c:thickness val="0"/>
    </c:sideWall>
    <c:backWall>
      <c:thickness val="0"/>
    </c:backWall>
    <c:plotArea>
      <c:layout>
        <c:manualLayout>
          <c:layoutTarget val="inner"/>
          <c:xMode val="edge"/>
          <c:yMode val="edge"/>
          <c:x val="0.0719570630594253"/>
          <c:y val="0.0800445314213317"/>
          <c:w val="0.912378356551585"/>
          <c:h val="0.709449278695718"/>
        </c:manualLayout>
      </c:layout>
      <c:bar3DChart>
        <c:barDir val="col"/>
        <c:grouping val="clustered"/>
        <c:varyColors val="0"/>
        <c:ser>
          <c:idx val="0"/>
          <c:order val="0"/>
          <c:tx>
            <c:v>CO2 per capita (metric tons per person)</c:v>
          </c:tx>
          <c:spPr>
            <a:solidFill>
              <a:srgbClr val="10253F"/>
            </a:solidFill>
            <a:ln>
              <a:solidFill>
                <a:schemeClr val="bg1">
                  <a:lumMod val="65000"/>
                </a:schemeClr>
              </a:solidFill>
            </a:ln>
          </c:spPr>
          <c:invertIfNegative val="0"/>
          <c:cat>
            <c:strRef>
              <c:f>Data!$A$2:$A$51</c:f>
              <c:strCache>
                <c:ptCount val="50"/>
                <c:pt idx="0">
                  <c:v>Wyoming</c:v>
                </c:pt>
                <c:pt idx="1">
                  <c:v>North Dakota</c:v>
                </c:pt>
                <c:pt idx="2">
                  <c:v>Alaska</c:v>
                </c:pt>
                <c:pt idx="3">
                  <c:v>West Virginia</c:v>
                </c:pt>
                <c:pt idx="4">
                  <c:v>Louisiana</c:v>
                </c:pt>
                <c:pt idx="5">
                  <c:v>Montana</c:v>
                </c:pt>
                <c:pt idx="6">
                  <c:v>Kentucky</c:v>
                </c:pt>
                <c:pt idx="7">
                  <c:v>Indiana</c:v>
                </c:pt>
                <c:pt idx="8">
                  <c:v>New Mexico</c:v>
                </c:pt>
                <c:pt idx="9">
                  <c:v>Oklahoma</c:v>
                </c:pt>
                <c:pt idx="10">
                  <c:v>Iowa</c:v>
                </c:pt>
                <c:pt idx="11">
                  <c:v>Kansas</c:v>
                </c:pt>
                <c:pt idx="12">
                  <c:v>Nebraska</c:v>
                </c:pt>
                <c:pt idx="13">
                  <c:v>Alabama</c:v>
                </c:pt>
                <c:pt idx="14">
                  <c:v>Texas</c:v>
                </c:pt>
                <c:pt idx="15">
                  <c:v>Utah</c:v>
                </c:pt>
                <c:pt idx="16">
                  <c:v>Missouri</c:v>
                </c:pt>
                <c:pt idx="17">
                  <c:v>Arkansas</c:v>
                </c:pt>
                <c:pt idx="18">
                  <c:v>Ohio</c:v>
                </c:pt>
                <c:pt idx="19">
                  <c:v>Mississippi</c:v>
                </c:pt>
                <c:pt idx="20">
                  <c:v>Pennsylvania</c:v>
                </c:pt>
                <c:pt idx="21">
                  <c:v>Colorado</c:v>
                </c:pt>
                <c:pt idx="22">
                  <c:v>South Dakota</c:v>
                </c:pt>
                <c:pt idx="23">
                  <c:v>South Carolina</c:v>
                </c:pt>
                <c:pt idx="24">
                  <c:v>Minnesota</c:v>
                </c:pt>
                <c:pt idx="25">
                  <c:v>Illinois</c:v>
                </c:pt>
                <c:pt idx="26">
                  <c:v>Wisconsin</c:v>
                </c:pt>
                <c:pt idx="27">
                  <c:v>Georgia</c:v>
                </c:pt>
                <c:pt idx="28">
                  <c:v>Michigan</c:v>
                </c:pt>
                <c:pt idx="29">
                  <c:v>Tennessee</c:v>
                </c:pt>
                <c:pt idx="30">
                  <c:v>Nevada</c:v>
                </c:pt>
                <c:pt idx="31">
                  <c:v>Hawaii</c:v>
                </c:pt>
                <c:pt idx="32">
                  <c:v>Arizona</c:v>
                </c:pt>
                <c:pt idx="33">
                  <c:v>North Carolina</c:v>
                </c:pt>
                <c:pt idx="34">
                  <c:v>Maine</c:v>
                </c:pt>
                <c:pt idx="35">
                  <c:v>Virginia</c:v>
                </c:pt>
                <c:pt idx="36">
                  <c:v>Delaware</c:v>
                </c:pt>
                <c:pt idx="37">
                  <c:v>New Hampshire</c:v>
                </c:pt>
                <c:pt idx="38">
                  <c:v>New Jersey</c:v>
                </c:pt>
                <c:pt idx="39">
                  <c:v>Maryland</c:v>
                </c:pt>
                <c:pt idx="40">
                  <c:v>Florida</c:v>
                </c:pt>
                <c:pt idx="41">
                  <c:v>Washington</c:v>
                </c:pt>
                <c:pt idx="42">
                  <c:v>Massachusetts</c:v>
                </c:pt>
                <c:pt idx="43">
                  <c:v>Oregon</c:v>
                </c:pt>
                <c:pt idx="44">
                  <c:v>Rhode Island</c:v>
                </c:pt>
                <c:pt idx="45">
                  <c:v>Connecticut</c:v>
                </c:pt>
                <c:pt idx="46">
                  <c:v>California</c:v>
                </c:pt>
                <c:pt idx="47">
                  <c:v>Vermont</c:v>
                </c:pt>
                <c:pt idx="48">
                  <c:v>Idaho</c:v>
                </c:pt>
                <c:pt idx="49">
                  <c:v>New York</c:v>
                </c:pt>
              </c:strCache>
            </c:strRef>
          </c:cat>
          <c:val>
            <c:numRef>
              <c:f>Data!$D$2:$D$51</c:f>
              <c:numCache>
                <c:formatCode>General</c:formatCode>
                <c:ptCount val="50"/>
                <c:pt idx="0">
                  <c:v>117.0082165305364</c:v>
                </c:pt>
                <c:pt idx="1">
                  <c:v>79.51754791955355</c:v>
                </c:pt>
                <c:pt idx="2">
                  <c:v>54.28795943744569</c:v>
                </c:pt>
                <c:pt idx="3">
                  <c:v>48.94868545863464</c:v>
                </c:pt>
                <c:pt idx="4">
                  <c:v>45.38721115424289</c:v>
                </c:pt>
                <c:pt idx="5">
                  <c:v>33.3825962440275</c:v>
                </c:pt>
                <c:pt idx="6">
                  <c:v>33.3111590152798</c:v>
                </c:pt>
                <c:pt idx="7">
                  <c:v>32.45614536453704</c:v>
                </c:pt>
                <c:pt idx="8">
                  <c:v>29.11718942919376</c:v>
                </c:pt>
                <c:pt idx="9">
                  <c:v>28.44478139539385</c:v>
                </c:pt>
                <c:pt idx="10">
                  <c:v>27.84835398122664</c:v>
                </c:pt>
                <c:pt idx="11">
                  <c:v>26.59496887740193</c:v>
                </c:pt>
                <c:pt idx="12">
                  <c:v>26.02514593438718</c:v>
                </c:pt>
                <c:pt idx="13">
                  <c:v>25.44143179970064</c:v>
                </c:pt>
                <c:pt idx="14">
                  <c:v>25.21537916673575</c:v>
                </c:pt>
                <c:pt idx="15">
                  <c:v>23.32963110111184</c:v>
                </c:pt>
                <c:pt idx="16">
                  <c:v>21.97512788526118</c:v>
                </c:pt>
                <c:pt idx="17">
                  <c:v>21.33146232299325</c:v>
                </c:pt>
                <c:pt idx="18">
                  <c:v>20.58735710398556</c:v>
                </c:pt>
                <c:pt idx="19">
                  <c:v>20.4545916140722</c:v>
                </c:pt>
                <c:pt idx="20">
                  <c:v>19.51470619003094</c:v>
                </c:pt>
                <c:pt idx="21">
                  <c:v>18.65735890340398</c:v>
                </c:pt>
                <c:pt idx="22">
                  <c:v>18.28518380381368</c:v>
                </c:pt>
                <c:pt idx="23">
                  <c:v>17.69780368400047</c:v>
                </c:pt>
                <c:pt idx="24">
                  <c:v>17.66985475507701</c:v>
                </c:pt>
                <c:pt idx="25">
                  <c:v>17.51044870983913</c:v>
                </c:pt>
                <c:pt idx="26">
                  <c:v>17.09335640925624</c:v>
                </c:pt>
                <c:pt idx="27">
                  <c:v>16.62252315569009</c:v>
                </c:pt>
                <c:pt idx="28">
                  <c:v>16.48688338922874</c:v>
                </c:pt>
                <c:pt idx="29">
                  <c:v>15.92774433441531</c:v>
                </c:pt>
                <c:pt idx="30">
                  <c:v>15.02911072055865</c:v>
                </c:pt>
                <c:pt idx="31">
                  <c:v>14.57776250150732</c:v>
                </c:pt>
                <c:pt idx="32">
                  <c:v>14.34778720307032</c:v>
                </c:pt>
                <c:pt idx="33">
                  <c:v>14.17227567400735</c:v>
                </c:pt>
                <c:pt idx="34">
                  <c:v>14.0739246320889</c:v>
                </c:pt>
                <c:pt idx="35">
                  <c:v>13.4900862103746</c:v>
                </c:pt>
                <c:pt idx="36">
                  <c:v>13.37332946396838</c:v>
                </c:pt>
                <c:pt idx="37">
                  <c:v>13.08483881397302</c:v>
                </c:pt>
                <c:pt idx="38">
                  <c:v>12.68097759225813</c:v>
                </c:pt>
                <c:pt idx="39">
                  <c:v>12.52583046956052</c:v>
                </c:pt>
                <c:pt idx="40">
                  <c:v>12.2098195260699</c:v>
                </c:pt>
                <c:pt idx="41">
                  <c:v>11.62752203248667</c:v>
                </c:pt>
                <c:pt idx="42">
                  <c:v>10.77450232358035</c:v>
                </c:pt>
                <c:pt idx="43">
                  <c:v>10.75936769284957</c:v>
                </c:pt>
                <c:pt idx="44">
                  <c:v>10.69740320528</c:v>
                </c:pt>
                <c:pt idx="45">
                  <c:v>10.38727761283376</c:v>
                </c:pt>
                <c:pt idx="46">
                  <c:v>10.17126272102859</c:v>
                </c:pt>
                <c:pt idx="47">
                  <c:v>10.15359533616783</c:v>
                </c:pt>
                <c:pt idx="48">
                  <c:v>9.936500229914114</c:v>
                </c:pt>
                <c:pt idx="49">
                  <c:v>8.98054777797668</c:v>
                </c:pt>
              </c:numCache>
            </c:numRef>
          </c:val>
        </c:ser>
        <c:ser>
          <c:idx val="1"/>
          <c:order val="1"/>
          <c:tx>
            <c:strRef>
              <c:f>Data!$E$1</c:f>
              <c:strCache>
                <c:ptCount val="1"/>
                <c:pt idx="0">
                  <c:v>Per Cap w/o LPS</c:v>
                </c:pt>
              </c:strCache>
            </c:strRef>
          </c:tx>
          <c:spPr>
            <a:solidFill>
              <a:srgbClr val="953735"/>
            </a:solidFill>
            <a:ln>
              <a:solidFill>
                <a:schemeClr val="bg1">
                  <a:lumMod val="65000"/>
                </a:schemeClr>
              </a:solidFill>
            </a:ln>
          </c:spPr>
          <c:invertIfNegative val="0"/>
          <c:cat>
            <c:strRef>
              <c:f>Data!$A$2:$A$51</c:f>
              <c:strCache>
                <c:ptCount val="50"/>
                <c:pt idx="0">
                  <c:v>Wyoming</c:v>
                </c:pt>
                <c:pt idx="1">
                  <c:v>North Dakota</c:v>
                </c:pt>
                <c:pt idx="2">
                  <c:v>Alaska</c:v>
                </c:pt>
                <c:pt idx="3">
                  <c:v>West Virginia</c:v>
                </c:pt>
                <c:pt idx="4">
                  <c:v>Louisiana</c:v>
                </c:pt>
                <c:pt idx="5">
                  <c:v>Montana</c:v>
                </c:pt>
                <c:pt idx="6">
                  <c:v>Kentucky</c:v>
                </c:pt>
                <c:pt idx="7">
                  <c:v>Indiana</c:v>
                </c:pt>
                <c:pt idx="8">
                  <c:v>New Mexico</c:v>
                </c:pt>
                <c:pt idx="9">
                  <c:v>Oklahoma</c:v>
                </c:pt>
                <c:pt idx="10">
                  <c:v>Iowa</c:v>
                </c:pt>
                <c:pt idx="11">
                  <c:v>Kansas</c:v>
                </c:pt>
                <c:pt idx="12">
                  <c:v>Nebraska</c:v>
                </c:pt>
                <c:pt idx="13">
                  <c:v>Alabama</c:v>
                </c:pt>
                <c:pt idx="14">
                  <c:v>Texas</c:v>
                </c:pt>
                <c:pt idx="15">
                  <c:v>Utah</c:v>
                </c:pt>
                <c:pt idx="16">
                  <c:v>Missouri</c:v>
                </c:pt>
                <c:pt idx="17">
                  <c:v>Arkansas</c:v>
                </c:pt>
                <c:pt idx="18">
                  <c:v>Ohio</c:v>
                </c:pt>
                <c:pt idx="19">
                  <c:v>Mississippi</c:v>
                </c:pt>
                <c:pt idx="20">
                  <c:v>Pennsylvania</c:v>
                </c:pt>
                <c:pt idx="21">
                  <c:v>Colorado</c:v>
                </c:pt>
                <c:pt idx="22">
                  <c:v>South Dakota</c:v>
                </c:pt>
                <c:pt idx="23">
                  <c:v>South Carolina</c:v>
                </c:pt>
                <c:pt idx="24">
                  <c:v>Minnesota</c:v>
                </c:pt>
                <c:pt idx="25">
                  <c:v>Illinois</c:v>
                </c:pt>
                <c:pt idx="26">
                  <c:v>Wisconsin</c:v>
                </c:pt>
                <c:pt idx="27">
                  <c:v>Georgia</c:v>
                </c:pt>
                <c:pt idx="28">
                  <c:v>Michigan</c:v>
                </c:pt>
                <c:pt idx="29">
                  <c:v>Tennessee</c:v>
                </c:pt>
                <c:pt idx="30">
                  <c:v>Nevada</c:v>
                </c:pt>
                <c:pt idx="31">
                  <c:v>Hawaii</c:v>
                </c:pt>
                <c:pt idx="32">
                  <c:v>Arizona</c:v>
                </c:pt>
                <c:pt idx="33">
                  <c:v>North Carolina</c:v>
                </c:pt>
                <c:pt idx="34">
                  <c:v>Maine</c:v>
                </c:pt>
                <c:pt idx="35">
                  <c:v>Virginia</c:v>
                </c:pt>
                <c:pt idx="36">
                  <c:v>Delaware</c:v>
                </c:pt>
                <c:pt idx="37">
                  <c:v>New Hampshire</c:v>
                </c:pt>
                <c:pt idx="38">
                  <c:v>New Jersey</c:v>
                </c:pt>
                <c:pt idx="39">
                  <c:v>Maryland</c:v>
                </c:pt>
                <c:pt idx="40">
                  <c:v>Florida</c:v>
                </c:pt>
                <c:pt idx="41">
                  <c:v>Washington</c:v>
                </c:pt>
                <c:pt idx="42">
                  <c:v>Massachusetts</c:v>
                </c:pt>
                <c:pt idx="43">
                  <c:v>Oregon</c:v>
                </c:pt>
                <c:pt idx="44">
                  <c:v>Rhode Island</c:v>
                </c:pt>
                <c:pt idx="45">
                  <c:v>Connecticut</c:v>
                </c:pt>
                <c:pt idx="46">
                  <c:v>California</c:v>
                </c:pt>
                <c:pt idx="47">
                  <c:v>Vermont</c:v>
                </c:pt>
                <c:pt idx="48">
                  <c:v>Idaho</c:v>
                </c:pt>
                <c:pt idx="49">
                  <c:v>New York</c:v>
                </c:pt>
              </c:strCache>
            </c:strRef>
          </c:cat>
          <c:val>
            <c:numRef>
              <c:f>Data!$E$2:$E$51</c:f>
              <c:numCache>
                <c:formatCode>General</c:formatCode>
                <c:ptCount val="50"/>
                <c:pt idx="0">
                  <c:v>9.91</c:v>
                </c:pt>
                <c:pt idx="1">
                  <c:v>22.87</c:v>
                </c:pt>
                <c:pt idx="2">
                  <c:v>30.85</c:v>
                </c:pt>
                <c:pt idx="3">
                  <c:v>11.4</c:v>
                </c:pt>
                <c:pt idx="4">
                  <c:v>22.26</c:v>
                </c:pt>
                <c:pt idx="5">
                  <c:v>10.77</c:v>
                </c:pt>
                <c:pt idx="6">
                  <c:v>10.1</c:v>
                </c:pt>
                <c:pt idx="7">
                  <c:v>9.39</c:v>
                </c:pt>
                <c:pt idx="8">
                  <c:v>9.55</c:v>
                </c:pt>
                <c:pt idx="9">
                  <c:v>10.03</c:v>
                </c:pt>
                <c:pt idx="10">
                  <c:v>9.57</c:v>
                </c:pt>
                <c:pt idx="11">
                  <c:v>10.1</c:v>
                </c:pt>
                <c:pt idx="12">
                  <c:v>9.92</c:v>
                </c:pt>
                <c:pt idx="13">
                  <c:v>7.21</c:v>
                </c:pt>
                <c:pt idx="14">
                  <c:v>11.27</c:v>
                </c:pt>
                <c:pt idx="15">
                  <c:v>8.61</c:v>
                </c:pt>
                <c:pt idx="16">
                  <c:v>7.85</c:v>
                </c:pt>
                <c:pt idx="17">
                  <c:v>9.210000000000001</c:v>
                </c:pt>
                <c:pt idx="18">
                  <c:v>8.68</c:v>
                </c:pt>
                <c:pt idx="19">
                  <c:v>9.6</c:v>
                </c:pt>
                <c:pt idx="20">
                  <c:v>8.540000000000001</c:v>
                </c:pt>
                <c:pt idx="21">
                  <c:v>9.47</c:v>
                </c:pt>
                <c:pt idx="22">
                  <c:v>11.3</c:v>
                </c:pt>
                <c:pt idx="23">
                  <c:v>7.67</c:v>
                </c:pt>
                <c:pt idx="24">
                  <c:v>8.92</c:v>
                </c:pt>
                <c:pt idx="25">
                  <c:v>7.92</c:v>
                </c:pt>
                <c:pt idx="26">
                  <c:v>7.94</c:v>
                </c:pt>
                <c:pt idx="27">
                  <c:v>8.68</c:v>
                </c:pt>
                <c:pt idx="28">
                  <c:v>7.3</c:v>
                </c:pt>
                <c:pt idx="29">
                  <c:v>8.36</c:v>
                </c:pt>
                <c:pt idx="30">
                  <c:v>6.81</c:v>
                </c:pt>
                <c:pt idx="31">
                  <c:v>6.8</c:v>
                </c:pt>
                <c:pt idx="32">
                  <c:v>5.81</c:v>
                </c:pt>
                <c:pt idx="33">
                  <c:v>6.95</c:v>
                </c:pt>
                <c:pt idx="34">
                  <c:v>9.76</c:v>
                </c:pt>
                <c:pt idx="35">
                  <c:v>8.229999999999998</c:v>
                </c:pt>
                <c:pt idx="36">
                  <c:v>7.96</c:v>
                </c:pt>
                <c:pt idx="37">
                  <c:v>8.639999999999998</c:v>
                </c:pt>
                <c:pt idx="38">
                  <c:v>10.32</c:v>
                </c:pt>
                <c:pt idx="39">
                  <c:v>6.689999999999999</c:v>
                </c:pt>
                <c:pt idx="40">
                  <c:v>5.98</c:v>
                </c:pt>
                <c:pt idx="41">
                  <c:v>7.81</c:v>
                </c:pt>
                <c:pt idx="42">
                  <c:v>7.94</c:v>
                </c:pt>
                <c:pt idx="43">
                  <c:v>7.25</c:v>
                </c:pt>
                <c:pt idx="44">
                  <c:v>7.26</c:v>
                </c:pt>
                <c:pt idx="45">
                  <c:v>7.55</c:v>
                </c:pt>
                <c:pt idx="46">
                  <c:v>7.17</c:v>
                </c:pt>
                <c:pt idx="47">
                  <c:v>9.460000000000002</c:v>
                </c:pt>
                <c:pt idx="48">
                  <c:v>8.56</c:v>
                </c:pt>
                <c:pt idx="49">
                  <c:v>6.43</c:v>
                </c:pt>
              </c:numCache>
            </c:numRef>
          </c:val>
        </c:ser>
        <c:dLbls>
          <c:showLegendKey val="0"/>
          <c:showVal val="0"/>
          <c:showCatName val="0"/>
          <c:showSerName val="0"/>
          <c:showPercent val="0"/>
          <c:showBubbleSize val="0"/>
        </c:dLbls>
        <c:gapWidth val="50"/>
        <c:shape val="box"/>
        <c:axId val="2140802040"/>
        <c:axId val="2141094152"/>
        <c:axId val="0"/>
      </c:bar3DChart>
      <c:catAx>
        <c:axId val="2140802040"/>
        <c:scaling>
          <c:orientation val="minMax"/>
        </c:scaling>
        <c:delete val="0"/>
        <c:axPos val="b"/>
        <c:title>
          <c:tx>
            <c:rich>
              <a:bodyPr/>
              <a:lstStyle/>
              <a:p>
                <a:pPr>
                  <a:defRPr sz="800"/>
                </a:pPr>
                <a:r>
                  <a:rPr lang="en-US" sz="800"/>
                  <a:t>State</a:t>
                </a:r>
              </a:p>
            </c:rich>
          </c:tx>
          <c:layout>
            <c:manualLayout>
              <c:xMode val="edge"/>
              <c:yMode val="edge"/>
              <c:x val="0.527999697153241"/>
              <c:y val="0.954709812417674"/>
            </c:manualLayout>
          </c:layout>
          <c:overlay val="0"/>
        </c:title>
        <c:majorTickMark val="out"/>
        <c:minorTickMark val="none"/>
        <c:tickLblPos val="nextTo"/>
        <c:txPr>
          <a:bodyPr rot="-3300000"/>
          <a:lstStyle/>
          <a:p>
            <a:pPr>
              <a:defRPr sz="700"/>
            </a:pPr>
            <a:endParaRPr lang="en-US"/>
          </a:p>
        </c:txPr>
        <c:crossAx val="2141094152"/>
        <c:crosses val="autoZero"/>
        <c:auto val="1"/>
        <c:lblAlgn val="ctr"/>
        <c:lblOffset val="100"/>
        <c:tickLblSkip val="1"/>
        <c:noMultiLvlLbl val="0"/>
      </c:catAx>
      <c:valAx>
        <c:axId val="2141094152"/>
        <c:scaling>
          <c:orientation val="minMax"/>
        </c:scaling>
        <c:delete val="0"/>
        <c:axPos val="l"/>
        <c:majorGridlines>
          <c:spPr>
            <a:ln>
              <a:solidFill>
                <a:schemeClr val="tx1"/>
              </a:solidFill>
            </a:ln>
          </c:spPr>
        </c:majorGridlines>
        <c:title>
          <c:tx>
            <c:rich>
              <a:bodyPr rot="-5400000" vert="horz"/>
              <a:lstStyle/>
              <a:p>
                <a:pPr>
                  <a:defRPr sz="800"/>
                </a:pPr>
                <a:r>
                  <a:rPr lang="en-US" sz="800"/>
                  <a:t>CO</a:t>
                </a:r>
                <a:r>
                  <a:rPr lang="en-US" sz="800" baseline="-25000"/>
                  <a:t>2</a:t>
                </a:r>
                <a:r>
                  <a:rPr lang="en-US" sz="800"/>
                  <a:t> (metric tons per person)</a:t>
                </a:r>
              </a:p>
            </c:rich>
          </c:tx>
          <c:layout>
            <c:manualLayout>
              <c:xMode val="edge"/>
              <c:yMode val="edge"/>
              <c:x val="0.000120970455616125"/>
              <c:y val="0.327136928533215"/>
            </c:manualLayout>
          </c:layout>
          <c:overlay val="0"/>
        </c:title>
        <c:numFmt formatCode="General" sourceLinked="1"/>
        <c:majorTickMark val="out"/>
        <c:minorTickMark val="none"/>
        <c:tickLblPos val="nextTo"/>
        <c:txPr>
          <a:bodyPr/>
          <a:lstStyle/>
          <a:p>
            <a:pPr>
              <a:defRPr sz="800"/>
            </a:pPr>
            <a:endParaRPr lang="en-US"/>
          </a:p>
        </c:txPr>
        <c:crossAx val="2140802040"/>
        <c:crosses val="autoZero"/>
        <c:crossBetween val="between"/>
      </c:valAx>
      <c:spPr>
        <a:solidFill>
          <a:schemeClr val="bg1"/>
        </a:solidFill>
      </c:spPr>
    </c:plotArea>
    <c:legend>
      <c:legendPos val="r"/>
      <c:layout>
        <c:manualLayout>
          <c:xMode val="edge"/>
          <c:yMode val="edge"/>
          <c:x val="0.798627767682886"/>
          <c:y val="0.0811622868589005"/>
          <c:w val="0.142069116360455"/>
          <c:h val="0.224477172328668"/>
        </c:manualLayout>
      </c:layout>
      <c:overlay val="0"/>
      <c:spPr>
        <a:solidFill>
          <a:schemeClr val="bg1"/>
        </a:solidFill>
      </c:spPr>
      <c:txPr>
        <a:bodyPr/>
        <a:lstStyle/>
        <a:p>
          <a:pPr>
            <a:defRPr sz="700"/>
          </a:pPr>
          <a:endParaRPr lang="en-US"/>
        </a:p>
      </c:txPr>
    </c:legend>
    <c:plotVisOnly val="1"/>
    <c:dispBlanksAs val="gap"/>
    <c:showDLblsOverMax val="0"/>
  </c:chart>
  <c:spPr>
    <a:solidFill>
      <a:schemeClr val="bg1">
        <a:lumMod val="75000"/>
      </a:schemeClr>
    </a:solidFill>
  </c:spPr>
  <c:externalData r:id="rId2">
    <c:autoUpdate val="0"/>
  </c:externalData>
  <c:userShapes r:id="rId3"/>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 Id="rId2" Type="http://schemas.openxmlformats.org/officeDocument/2006/relationships/image" Target="../media/image2.emf"/></Relationships>
</file>

<file path=ppt/drawings/drawing1.xml><?xml version="1.0" encoding="utf-8"?>
<c:userShapes xmlns:c="http://schemas.openxmlformats.org/drawingml/2006/chart">
  <cdr:relSizeAnchor xmlns:cdr="http://schemas.openxmlformats.org/drawingml/2006/chartDrawing">
    <cdr:from>
      <cdr:x>0.82448</cdr:x>
      <cdr:y>0.11851</cdr:y>
    </cdr:from>
    <cdr:to>
      <cdr:x>0.99426</cdr:x>
      <cdr:y>0.33613</cdr:y>
    </cdr:to>
    <cdr:sp macro="" textlink="">
      <cdr:nvSpPr>
        <cdr:cNvPr id="2" name="TextBox 1"/>
        <cdr:cNvSpPr txBox="1"/>
      </cdr:nvSpPr>
      <cdr:spPr>
        <a:xfrm xmlns:a="http://schemas.openxmlformats.org/drawingml/2006/main">
          <a:off x="7886265" y="454523"/>
          <a:ext cx="1623969" cy="834641"/>
        </a:xfrm>
        <a:prstGeom xmlns:a="http://schemas.openxmlformats.org/drawingml/2006/main" prst="rect">
          <a:avLst/>
        </a:prstGeom>
        <a:solidFill xmlns:a="http://schemas.openxmlformats.org/drawingml/2006/main">
          <a:schemeClr val="bg1"/>
        </a:solidFill>
      </cdr:spPr>
      <cdr:txBody>
        <a:bodyPr xmlns:a="http://schemas.openxmlformats.org/drawingml/2006/main" vertOverflow="clip" wrap="square" rtlCol="0"/>
        <a:lstStyle xmlns:a="http://schemas.openxmlformats.org/drawingml/2006/main"/>
        <a:p xmlns:a="http://schemas.openxmlformats.org/drawingml/2006/main">
          <a:pPr>
            <a:lnSpc>
              <a:spcPct val="100000"/>
            </a:lnSpc>
          </a:pPr>
          <a:r>
            <a:rPr lang="en-US" sz="700" dirty="0"/>
            <a:t>CO</a:t>
          </a:r>
          <a:r>
            <a:rPr lang="en-US" sz="700" baseline="-25000" dirty="0"/>
            <a:t>2</a:t>
          </a:r>
          <a:r>
            <a:rPr lang="en-US" sz="700" baseline="0" dirty="0"/>
            <a:t> per capita with large point sources</a:t>
          </a:r>
        </a:p>
        <a:p xmlns:a="http://schemas.openxmlformats.org/drawingml/2006/main">
          <a:pPr>
            <a:lnSpc>
              <a:spcPct val="100000"/>
            </a:lnSpc>
          </a:pPr>
          <a:endParaRPr lang="en-US" sz="700" baseline="0" dirty="0"/>
        </a:p>
        <a:p xmlns:a="http://schemas.openxmlformats.org/drawingml/2006/main">
          <a:pPr>
            <a:lnSpc>
              <a:spcPct val="100000"/>
            </a:lnSpc>
          </a:pPr>
          <a:endParaRPr lang="en-US" sz="700" baseline="0" dirty="0"/>
        </a:p>
        <a:p xmlns:a="http://schemas.openxmlformats.org/drawingml/2006/main">
          <a:pPr>
            <a:lnSpc>
              <a:spcPct val="100000"/>
            </a:lnSpc>
          </a:pPr>
          <a:r>
            <a:rPr lang="en-US" sz="700" baseline="0" dirty="0"/>
            <a:t>CO</a:t>
          </a:r>
          <a:r>
            <a:rPr lang="en-US" sz="700" baseline="-25000" dirty="0"/>
            <a:t>2</a:t>
          </a:r>
          <a:r>
            <a:rPr lang="en-US" sz="700" baseline="0" dirty="0"/>
            <a:t> per capita without large point sources</a:t>
          </a:r>
          <a:endParaRPr lang="en-US" sz="7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C128DA-23D9-444E-9CF3-CE80282C5493}" type="datetimeFigureOut">
              <a:rPr lang="en-US" smtClean="0"/>
              <a:t>4/9/15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33A174-2F51-6943-BEC2-1E95E1BED12F}" type="slidenum">
              <a:rPr lang="en-US" smtClean="0"/>
              <a:t>‹#›</a:t>
            </a:fld>
            <a:endParaRPr lang="en-US"/>
          </a:p>
        </p:txBody>
      </p:sp>
    </p:spTree>
    <p:extLst>
      <p:ext uri="{BB962C8B-B14F-4D97-AF65-F5344CB8AC3E}">
        <p14:creationId xmlns:p14="http://schemas.microsoft.com/office/powerpoint/2010/main" val="451315016"/>
      </p:ext>
    </p:extLst>
  </p:cSld>
  <p:clrMap bg1="lt1" tx1="dk1" bg2="lt2" tx2="dk2" accent1="accent1" accent2="accent2" accent3="accent3" accent4="accent4" accent5="accent5" accent6="accent6" hlink="hlink" folHlink="folHlink"/>
  <p:notesStyle>
    <a:lvl1pPr marL="0" algn="l" defTabSz="457030" rtl="0" eaLnBrk="1" latinLnBrk="0" hangingPunct="1">
      <a:defRPr sz="1400" kern="1200">
        <a:solidFill>
          <a:schemeClr val="tx1"/>
        </a:solidFill>
        <a:latin typeface="+mn-lt"/>
        <a:ea typeface="+mn-ea"/>
        <a:cs typeface="+mn-cs"/>
      </a:defRPr>
    </a:lvl1pPr>
    <a:lvl2pPr marL="457030" algn="l" defTabSz="457030" rtl="0" eaLnBrk="1" latinLnBrk="0" hangingPunct="1">
      <a:defRPr sz="1400" kern="1200">
        <a:solidFill>
          <a:schemeClr val="tx1"/>
        </a:solidFill>
        <a:latin typeface="+mn-lt"/>
        <a:ea typeface="+mn-ea"/>
        <a:cs typeface="+mn-cs"/>
      </a:defRPr>
    </a:lvl2pPr>
    <a:lvl3pPr marL="914051" algn="l" defTabSz="457030" rtl="0" eaLnBrk="1" latinLnBrk="0" hangingPunct="1">
      <a:defRPr sz="1400" kern="1200">
        <a:solidFill>
          <a:schemeClr val="tx1"/>
        </a:solidFill>
        <a:latin typeface="+mn-lt"/>
        <a:ea typeface="+mn-ea"/>
        <a:cs typeface="+mn-cs"/>
      </a:defRPr>
    </a:lvl3pPr>
    <a:lvl4pPr marL="1371082" algn="l" defTabSz="457030" rtl="0" eaLnBrk="1" latinLnBrk="0" hangingPunct="1">
      <a:defRPr sz="1400" kern="1200">
        <a:solidFill>
          <a:schemeClr val="tx1"/>
        </a:solidFill>
        <a:latin typeface="+mn-lt"/>
        <a:ea typeface="+mn-ea"/>
        <a:cs typeface="+mn-cs"/>
      </a:defRPr>
    </a:lvl4pPr>
    <a:lvl5pPr marL="1828103" algn="l" defTabSz="457030" rtl="0" eaLnBrk="1" latinLnBrk="0" hangingPunct="1">
      <a:defRPr sz="1400" kern="1200">
        <a:solidFill>
          <a:schemeClr val="tx1"/>
        </a:solidFill>
        <a:latin typeface="+mn-lt"/>
        <a:ea typeface="+mn-ea"/>
        <a:cs typeface="+mn-cs"/>
      </a:defRPr>
    </a:lvl5pPr>
    <a:lvl6pPr marL="2285133" algn="l" defTabSz="457030" rtl="0" eaLnBrk="1" latinLnBrk="0" hangingPunct="1">
      <a:defRPr sz="1400" kern="1200">
        <a:solidFill>
          <a:schemeClr val="tx1"/>
        </a:solidFill>
        <a:latin typeface="+mn-lt"/>
        <a:ea typeface="+mn-ea"/>
        <a:cs typeface="+mn-cs"/>
      </a:defRPr>
    </a:lvl6pPr>
    <a:lvl7pPr marL="2742158" algn="l" defTabSz="457030" rtl="0" eaLnBrk="1" latinLnBrk="0" hangingPunct="1">
      <a:defRPr sz="1400" kern="1200">
        <a:solidFill>
          <a:schemeClr val="tx1"/>
        </a:solidFill>
        <a:latin typeface="+mn-lt"/>
        <a:ea typeface="+mn-ea"/>
        <a:cs typeface="+mn-cs"/>
      </a:defRPr>
    </a:lvl7pPr>
    <a:lvl8pPr marL="3199184" algn="l" defTabSz="457030" rtl="0" eaLnBrk="1" latinLnBrk="0" hangingPunct="1">
      <a:defRPr sz="1400" kern="1200">
        <a:solidFill>
          <a:schemeClr val="tx1"/>
        </a:solidFill>
        <a:latin typeface="+mn-lt"/>
        <a:ea typeface="+mn-ea"/>
        <a:cs typeface="+mn-cs"/>
      </a:defRPr>
    </a:lvl8pPr>
    <a:lvl9pPr marL="3656210" algn="l" defTabSz="457030" rtl="0" eaLnBrk="1" latinLnBrk="0" hangingPunct="1">
      <a:defRPr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40405" y="10066763"/>
            <a:ext cx="36724590" cy="6946209"/>
          </a:xfrm>
        </p:spPr>
        <p:txBody>
          <a:bodyPr/>
          <a:lstStyle/>
          <a:p>
            <a:r>
              <a:rPr lang="en-US" smtClean="0"/>
              <a:t>Click to edit Master title style</a:t>
            </a:r>
            <a:endParaRPr lang="en-US"/>
          </a:p>
        </p:txBody>
      </p:sp>
      <p:sp>
        <p:nvSpPr>
          <p:cNvPr id="3" name="Subtitle 2"/>
          <p:cNvSpPr>
            <a:spLocks noGrp="1"/>
          </p:cNvSpPr>
          <p:nvPr>
            <p:ph type="subTitle" idx="1"/>
          </p:nvPr>
        </p:nvSpPr>
        <p:spPr>
          <a:xfrm>
            <a:off x="6480810" y="18363195"/>
            <a:ext cx="30243780" cy="8281441"/>
          </a:xfrm>
        </p:spPr>
        <p:txBody>
          <a:bodyPr/>
          <a:lstStyle>
            <a:lvl1pPr marL="0" indent="0" algn="ctr">
              <a:buNone/>
              <a:defRPr>
                <a:solidFill>
                  <a:schemeClr val="tx1">
                    <a:tint val="75000"/>
                  </a:schemeClr>
                </a:solidFill>
              </a:defRPr>
            </a:lvl1pPr>
            <a:lvl2pPr marL="2159448" indent="0" algn="ctr">
              <a:buNone/>
              <a:defRPr>
                <a:solidFill>
                  <a:schemeClr val="tx1">
                    <a:tint val="75000"/>
                  </a:schemeClr>
                </a:solidFill>
              </a:defRPr>
            </a:lvl2pPr>
            <a:lvl3pPr marL="4318896" indent="0" algn="ctr">
              <a:buNone/>
              <a:defRPr>
                <a:solidFill>
                  <a:schemeClr val="tx1">
                    <a:tint val="75000"/>
                  </a:schemeClr>
                </a:solidFill>
              </a:defRPr>
            </a:lvl3pPr>
            <a:lvl4pPr marL="6478344" indent="0" algn="ctr">
              <a:buNone/>
              <a:defRPr>
                <a:solidFill>
                  <a:schemeClr val="tx1">
                    <a:tint val="75000"/>
                  </a:schemeClr>
                </a:solidFill>
              </a:defRPr>
            </a:lvl4pPr>
            <a:lvl5pPr marL="8637801" indent="0" algn="ctr">
              <a:buNone/>
              <a:defRPr>
                <a:solidFill>
                  <a:schemeClr val="tx1">
                    <a:tint val="75000"/>
                  </a:schemeClr>
                </a:solidFill>
              </a:defRPr>
            </a:lvl5pPr>
            <a:lvl6pPr marL="10797249" indent="0" algn="ctr">
              <a:buNone/>
              <a:defRPr>
                <a:solidFill>
                  <a:schemeClr val="tx1">
                    <a:tint val="75000"/>
                  </a:schemeClr>
                </a:solidFill>
              </a:defRPr>
            </a:lvl6pPr>
            <a:lvl7pPr marL="12956697" indent="0" algn="ctr">
              <a:buNone/>
              <a:defRPr>
                <a:solidFill>
                  <a:schemeClr val="tx1">
                    <a:tint val="75000"/>
                  </a:schemeClr>
                </a:solidFill>
              </a:defRPr>
            </a:lvl7pPr>
            <a:lvl8pPr marL="15116144" indent="0" algn="ctr">
              <a:buNone/>
              <a:defRPr>
                <a:solidFill>
                  <a:schemeClr val="tx1">
                    <a:tint val="75000"/>
                  </a:schemeClr>
                </a:solidFill>
              </a:defRPr>
            </a:lvl8pPr>
            <a:lvl9pPr marL="1727559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2ADAFE-B18F-5E4B-B9E8-DD0A20ACE256}" type="datetimeFigureOut">
              <a:rPr lang="en-US" smtClean="0"/>
              <a:t>4/9/15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67F9B7-3163-B847-A803-9BB445246822}" type="slidenum">
              <a:rPr lang="en-US" smtClean="0"/>
              <a:t>‹#›</a:t>
            </a:fld>
            <a:endParaRPr lang="en-US"/>
          </a:p>
        </p:txBody>
      </p:sp>
    </p:spTree>
    <p:extLst>
      <p:ext uri="{BB962C8B-B14F-4D97-AF65-F5344CB8AC3E}">
        <p14:creationId xmlns:p14="http://schemas.microsoft.com/office/powerpoint/2010/main" val="3615218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2ADAFE-B18F-5E4B-B9E8-DD0A20ACE256}" type="datetimeFigureOut">
              <a:rPr lang="en-US" smtClean="0"/>
              <a:t>4/9/15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67F9B7-3163-B847-A803-9BB445246822}" type="slidenum">
              <a:rPr lang="en-US" smtClean="0"/>
              <a:t>‹#›</a:t>
            </a:fld>
            <a:endParaRPr lang="en-US"/>
          </a:p>
        </p:txBody>
      </p:sp>
    </p:spTree>
    <p:extLst>
      <p:ext uri="{BB962C8B-B14F-4D97-AF65-F5344CB8AC3E}">
        <p14:creationId xmlns:p14="http://schemas.microsoft.com/office/powerpoint/2010/main" val="3661761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8008510" y="6128571"/>
            <a:ext cx="45928243" cy="13065773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208779" y="6128571"/>
            <a:ext cx="137079630" cy="13065773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2ADAFE-B18F-5E4B-B9E8-DD0A20ACE256}" type="datetimeFigureOut">
              <a:rPr lang="en-US" smtClean="0"/>
              <a:t>4/9/15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67F9B7-3163-B847-A803-9BB445246822}" type="slidenum">
              <a:rPr lang="en-US" smtClean="0"/>
              <a:t>‹#›</a:t>
            </a:fld>
            <a:endParaRPr lang="en-US"/>
          </a:p>
        </p:txBody>
      </p:sp>
    </p:spTree>
    <p:extLst>
      <p:ext uri="{BB962C8B-B14F-4D97-AF65-F5344CB8AC3E}">
        <p14:creationId xmlns:p14="http://schemas.microsoft.com/office/powerpoint/2010/main" val="3873902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2ADAFE-B18F-5E4B-B9E8-DD0A20ACE256}" type="datetimeFigureOut">
              <a:rPr lang="en-US" smtClean="0"/>
              <a:t>4/9/15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67F9B7-3163-B847-A803-9BB445246822}" type="slidenum">
              <a:rPr lang="en-US" smtClean="0"/>
              <a:t>‹#›</a:t>
            </a:fld>
            <a:endParaRPr lang="en-US"/>
          </a:p>
        </p:txBody>
      </p:sp>
    </p:spTree>
    <p:extLst>
      <p:ext uri="{BB962C8B-B14F-4D97-AF65-F5344CB8AC3E}">
        <p14:creationId xmlns:p14="http://schemas.microsoft.com/office/powerpoint/2010/main" val="4043525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12929" y="20823625"/>
            <a:ext cx="36724590" cy="6436120"/>
          </a:xfrm>
        </p:spPr>
        <p:txBody>
          <a:bodyPr anchor="t"/>
          <a:lstStyle>
            <a:lvl1pPr algn="l">
              <a:defRPr sz="18900" b="1" cap="all"/>
            </a:lvl1pPr>
          </a:lstStyle>
          <a:p>
            <a:r>
              <a:rPr lang="en-US" smtClean="0"/>
              <a:t>Click to edit Master title style</a:t>
            </a:r>
            <a:endParaRPr lang="en-US"/>
          </a:p>
        </p:txBody>
      </p:sp>
      <p:sp>
        <p:nvSpPr>
          <p:cNvPr id="3" name="Text Placeholder 2"/>
          <p:cNvSpPr>
            <a:spLocks noGrp="1"/>
          </p:cNvSpPr>
          <p:nvPr>
            <p:ph type="body" idx="1"/>
          </p:nvPr>
        </p:nvSpPr>
        <p:spPr>
          <a:xfrm>
            <a:off x="3412929" y="13734904"/>
            <a:ext cx="36724590" cy="7088731"/>
          </a:xfrm>
        </p:spPr>
        <p:txBody>
          <a:bodyPr anchor="b"/>
          <a:lstStyle>
            <a:lvl1pPr marL="0" indent="0">
              <a:buNone/>
              <a:defRPr sz="9500">
                <a:solidFill>
                  <a:schemeClr val="tx1">
                    <a:tint val="75000"/>
                  </a:schemeClr>
                </a:solidFill>
              </a:defRPr>
            </a:lvl1pPr>
            <a:lvl2pPr marL="2159448" indent="0">
              <a:buNone/>
              <a:defRPr sz="8500">
                <a:solidFill>
                  <a:schemeClr val="tx1">
                    <a:tint val="75000"/>
                  </a:schemeClr>
                </a:solidFill>
              </a:defRPr>
            </a:lvl2pPr>
            <a:lvl3pPr marL="4318896" indent="0">
              <a:buNone/>
              <a:defRPr sz="7600">
                <a:solidFill>
                  <a:schemeClr val="tx1">
                    <a:tint val="75000"/>
                  </a:schemeClr>
                </a:solidFill>
              </a:defRPr>
            </a:lvl3pPr>
            <a:lvl4pPr marL="6478344" indent="0">
              <a:buNone/>
              <a:defRPr sz="6600">
                <a:solidFill>
                  <a:schemeClr val="tx1">
                    <a:tint val="75000"/>
                  </a:schemeClr>
                </a:solidFill>
              </a:defRPr>
            </a:lvl4pPr>
            <a:lvl5pPr marL="8637801" indent="0">
              <a:buNone/>
              <a:defRPr sz="6600">
                <a:solidFill>
                  <a:schemeClr val="tx1">
                    <a:tint val="75000"/>
                  </a:schemeClr>
                </a:solidFill>
              </a:defRPr>
            </a:lvl5pPr>
            <a:lvl6pPr marL="10797249" indent="0">
              <a:buNone/>
              <a:defRPr sz="6600">
                <a:solidFill>
                  <a:schemeClr val="tx1">
                    <a:tint val="75000"/>
                  </a:schemeClr>
                </a:solidFill>
              </a:defRPr>
            </a:lvl6pPr>
            <a:lvl7pPr marL="12956697" indent="0">
              <a:buNone/>
              <a:defRPr sz="6600">
                <a:solidFill>
                  <a:schemeClr val="tx1">
                    <a:tint val="75000"/>
                  </a:schemeClr>
                </a:solidFill>
              </a:defRPr>
            </a:lvl7pPr>
            <a:lvl8pPr marL="15116144" indent="0">
              <a:buNone/>
              <a:defRPr sz="6600">
                <a:solidFill>
                  <a:schemeClr val="tx1">
                    <a:tint val="75000"/>
                  </a:schemeClr>
                </a:solidFill>
              </a:defRPr>
            </a:lvl8pPr>
            <a:lvl9pPr marL="17275592"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2ADAFE-B18F-5E4B-B9E8-DD0A20ACE256}" type="datetimeFigureOut">
              <a:rPr lang="en-US" smtClean="0"/>
              <a:t>4/9/15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67F9B7-3163-B847-A803-9BB445246822}" type="slidenum">
              <a:rPr lang="en-US" smtClean="0"/>
              <a:t>‹#›</a:t>
            </a:fld>
            <a:endParaRPr lang="en-US"/>
          </a:p>
        </p:txBody>
      </p:sp>
    </p:spTree>
    <p:extLst>
      <p:ext uri="{BB962C8B-B14F-4D97-AF65-F5344CB8AC3E}">
        <p14:creationId xmlns:p14="http://schemas.microsoft.com/office/powerpoint/2010/main" val="1965021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08778" y="35728719"/>
            <a:ext cx="91503934" cy="101057582"/>
          </a:xfrm>
        </p:spPr>
        <p:txBody>
          <a:bodyPr/>
          <a:lstStyle>
            <a:lvl1pPr>
              <a:defRPr sz="13200"/>
            </a:lvl1pPr>
            <a:lvl2pPr>
              <a:defRPr sz="11300"/>
            </a:lvl2pPr>
            <a:lvl3pPr>
              <a:defRPr sz="9500"/>
            </a:lvl3pPr>
            <a:lvl4pPr>
              <a:defRPr sz="8500"/>
            </a:lvl4pPr>
            <a:lvl5pPr>
              <a:defRPr sz="8500"/>
            </a:lvl5pPr>
            <a:lvl6pPr>
              <a:defRPr sz="8500"/>
            </a:lvl6pPr>
            <a:lvl7pPr>
              <a:defRPr sz="8500"/>
            </a:lvl7pPr>
            <a:lvl8pPr>
              <a:defRPr sz="8500"/>
            </a:lvl8pPr>
            <a:lvl9pPr>
              <a:defRPr sz="8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2432814" y="35728719"/>
            <a:ext cx="91503939" cy="101057582"/>
          </a:xfrm>
        </p:spPr>
        <p:txBody>
          <a:bodyPr/>
          <a:lstStyle>
            <a:lvl1pPr>
              <a:defRPr sz="13200"/>
            </a:lvl1pPr>
            <a:lvl2pPr>
              <a:defRPr sz="11300"/>
            </a:lvl2pPr>
            <a:lvl3pPr>
              <a:defRPr sz="9500"/>
            </a:lvl3pPr>
            <a:lvl4pPr>
              <a:defRPr sz="8500"/>
            </a:lvl4pPr>
            <a:lvl5pPr>
              <a:defRPr sz="8500"/>
            </a:lvl5pPr>
            <a:lvl6pPr>
              <a:defRPr sz="8500"/>
            </a:lvl6pPr>
            <a:lvl7pPr>
              <a:defRPr sz="8500"/>
            </a:lvl7pPr>
            <a:lvl8pPr>
              <a:defRPr sz="8500"/>
            </a:lvl8pPr>
            <a:lvl9pPr>
              <a:defRPr sz="8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2ADAFE-B18F-5E4B-B9E8-DD0A20ACE256}" type="datetimeFigureOut">
              <a:rPr lang="en-US" smtClean="0"/>
              <a:t>4/9/15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67F9B7-3163-B847-A803-9BB445246822}" type="slidenum">
              <a:rPr lang="en-US" smtClean="0"/>
              <a:t>‹#›</a:t>
            </a:fld>
            <a:endParaRPr lang="en-US"/>
          </a:p>
        </p:txBody>
      </p:sp>
    </p:spTree>
    <p:extLst>
      <p:ext uri="{BB962C8B-B14F-4D97-AF65-F5344CB8AC3E}">
        <p14:creationId xmlns:p14="http://schemas.microsoft.com/office/powerpoint/2010/main" val="619974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60270" y="1297728"/>
            <a:ext cx="38884860" cy="540094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60270" y="7253764"/>
            <a:ext cx="19089888" cy="3023024"/>
          </a:xfrm>
        </p:spPr>
        <p:txBody>
          <a:bodyPr anchor="b"/>
          <a:lstStyle>
            <a:lvl1pPr marL="0" indent="0">
              <a:buNone/>
              <a:defRPr sz="11300" b="1"/>
            </a:lvl1pPr>
            <a:lvl2pPr marL="2159448" indent="0">
              <a:buNone/>
              <a:defRPr sz="9500" b="1"/>
            </a:lvl2pPr>
            <a:lvl3pPr marL="4318896" indent="0">
              <a:buNone/>
              <a:defRPr sz="8500" b="1"/>
            </a:lvl3pPr>
            <a:lvl4pPr marL="6478344" indent="0">
              <a:buNone/>
              <a:defRPr sz="7600" b="1"/>
            </a:lvl4pPr>
            <a:lvl5pPr marL="8637801" indent="0">
              <a:buNone/>
              <a:defRPr sz="7600" b="1"/>
            </a:lvl5pPr>
            <a:lvl6pPr marL="10797249" indent="0">
              <a:buNone/>
              <a:defRPr sz="7600" b="1"/>
            </a:lvl6pPr>
            <a:lvl7pPr marL="12956697" indent="0">
              <a:buNone/>
              <a:defRPr sz="7600" b="1"/>
            </a:lvl7pPr>
            <a:lvl8pPr marL="15116144" indent="0">
              <a:buNone/>
              <a:defRPr sz="7600" b="1"/>
            </a:lvl8pPr>
            <a:lvl9pPr marL="17275592" indent="0">
              <a:buNone/>
              <a:defRPr sz="7600" b="1"/>
            </a:lvl9pPr>
          </a:lstStyle>
          <a:p>
            <a:pPr lvl="0"/>
            <a:r>
              <a:rPr lang="en-US" smtClean="0"/>
              <a:t>Click to edit Master text styles</a:t>
            </a:r>
          </a:p>
        </p:txBody>
      </p:sp>
      <p:sp>
        <p:nvSpPr>
          <p:cNvPr id="4" name="Content Placeholder 3"/>
          <p:cNvSpPr>
            <a:spLocks noGrp="1"/>
          </p:cNvSpPr>
          <p:nvPr>
            <p:ph sz="half" idx="2"/>
          </p:nvPr>
        </p:nvSpPr>
        <p:spPr>
          <a:xfrm>
            <a:off x="2160270" y="10276788"/>
            <a:ext cx="19089888" cy="18670751"/>
          </a:xfrm>
        </p:spPr>
        <p:txBody>
          <a:bodyPr/>
          <a:lstStyle>
            <a:lvl1pPr>
              <a:defRPr sz="11300"/>
            </a:lvl1pPr>
            <a:lvl2pPr>
              <a:defRPr sz="9500"/>
            </a:lvl2pPr>
            <a:lvl3pPr>
              <a:defRPr sz="8500"/>
            </a:lvl3pPr>
            <a:lvl4pPr>
              <a:defRPr sz="7600"/>
            </a:lvl4pPr>
            <a:lvl5pPr>
              <a:defRPr sz="7600"/>
            </a:lvl5pPr>
            <a:lvl6pPr>
              <a:defRPr sz="7600"/>
            </a:lvl6pPr>
            <a:lvl7pPr>
              <a:defRPr sz="7600"/>
            </a:lvl7pPr>
            <a:lvl8pPr>
              <a:defRPr sz="7600"/>
            </a:lvl8pPr>
            <a:lvl9pPr>
              <a:defRPr sz="7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1947755" y="7253764"/>
            <a:ext cx="19097387" cy="3023024"/>
          </a:xfrm>
        </p:spPr>
        <p:txBody>
          <a:bodyPr anchor="b"/>
          <a:lstStyle>
            <a:lvl1pPr marL="0" indent="0">
              <a:buNone/>
              <a:defRPr sz="11300" b="1"/>
            </a:lvl1pPr>
            <a:lvl2pPr marL="2159448" indent="0">
              <a:buNone/>
              <a:defRPr sz="9500" b="1"/>
            </a:lvl2pPr>
            <a:lvl3pPr marL="4318896" indent="0">
              <a:buNone/>
              <a:defRPr sz="8500" b="1"/>
            </a:lvl3pPr>
            <a:lvl4pPr marL="6478344" indent="0">
              <a:buNone/>
              <a:defRPr sz="7600" b="1"/>
            </a:lvl4pPr>
            <a:lvl5pPr marL="8637801" indent="0">
              <a:buNone/>
              <a:defRPr sz="7600" b="1"/>
            </a:lvl5pPr>
            <a:lvl6pPr marL="10797249" indent="0">
              <a:buNone/>
              <a:defRPr sz="7600" b="1"/>
            </a:lvl6pPr>
            <a:lvl7pPr marL="12956697" indent="0">
              <a:buNone/>
              <a:defRPr sz="7600" b="1"/>
            </a:lvl7pPr>
            <a:lvl8pPr marL="15116144" indent="0">
              <a:buNone/>
              <a:defRPr sz="7600" b="1"/>
            </a:lvl8pPr>
            <a:lvl9pPr marL="17275592" indent="0">
              <a:buNone/>
              <a:defRPr sz="7600" b="1"/>
            </a:lvl9pPr>
          </a:lstStyle>
          <a:p>
            <a:pPr lvl="0"/>
            <a:r>
              <a:rPr lang="en-US" smtClean="0"/>
              <a:t>Click to edit Master text styles</a:t>
            </a:r>
          </a:p>
        </p:txBody>
      </p:sp>
      <p:sp>
        <p:nvSpPr>
          <p:cNvPr id="6" name="Content Placeholder 5"/>
          <p:cNvSpPr>
            <a:spLocks noGrp="1"/>
          </p:cNvSpPr>
          <p:nvPr>
            <p:ph sz="quarter" idx="4"/>
          </p:nvPr>
        </p:nvSpPr>
        <p:spPr>
          <a:xfrm>
            <a:off x="21947755" y="10276788"/>
            <a:ext cx="19097387" cy="18670751"/>
          </a:xfrm>
        </p:spPr>
        <p:txBody>
          <a:bodyPr/>
          <a:lstStyle>
            <a:lvl1pPr>
              <a:defRPr sz="11300"/>
            </a:lvl1pPr>
            <a:lvl2pPr>
              <a:defRPr sz="9500"/>
            </a:lvl2pPr>
            <a:lvl3pPr>
              <a:defRPr sz="8500"/>
            </a:lvl3pPr>
            <a:lvl4pPr>
              <a:defRPr sz="7600"/>
            </a:lvl4pPr>
            <a:lvl5pPr>
              <a:defRPr sz="7600"/>
            </a:lvl5pPr>
            <a:lvl6pPr>
              <a:defRPr sz="7600"/>
            </a:lvl6pPr>
            <a:lvl7pPr>
              <a:defRPr sz="7600"/>
            </a:lvl7pPr>
            <a:lvl8pPr>
              <a:defRPr sz="7600"/>
            </a:lvl8pPr>
            <a:lvl9pPr>
              <a:defRPr sz="7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2ADAFE-B18F-5E4B-B9E8-DD0A20ACE256}" type="datetimeFigureOut">
              <a:rPr lang="en-US" smtClean="0"/>
              <a:t>4/9/15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67F9B7-3163-B847-A803-9BB445246822}" type="slidenum">
              <a:rPr lang="en-US" smtClean="0"/>
              <a:t>‹#›</a:t>
            </a:fld>
            <a:endParaRPr lang="en-US"/>
          </a:p>
        </p:txBody>
      </p:sp>
    </p:spTree>
    <p:extLst>
      <p:ext uri="{BB962C8B-B14F-4D97-AF65-F5344CB8AC3E}">
        <p14:creationId xmlns:p14="http://schemas.microsoft.com/office/powerpoint/2010/main" val="3205165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2ADAFE-B18F-5E4B-B9E8-DD0A20ACE256}" type="datetimeFigureOut">
              <a:rPr lang="en-US" smtClean="0"/>
              <a:t>4/9/15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67F9B7-3163-B847-A803-9BB445246822}" type="slidenum">
              <a:rPr lang="en-US" smtClean="0"/>
              <a:t>‹#›</a:t>
            </a:fld>
            <a:endParaRPr lang="en-US"/>
          </a:p>
        </p:txBody>
      </p:sp>
    </p:spTree>
    <p:extLst>
      <p:ext uri="{BB962C8B-B14F-4D97-AF65-F5344CB8AC3E}">
        <p14:creationId xmlns:p14="http://schemas.microsoft.com/office/powerpoint/2010/main" val="2689979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ADAFE-B18F-5E4B-B9E8-DD0A20ACE256}" type="datetimeFigureOut">
              <a:rPr lang="en-US" smtClean="0"/>
              <a:t>4/9/15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67F9B7-3163-B847-A803-9BB445246822}" type="slidenum">
              <a:rPr lang="en-US" smtClean="0"/>
              <a:t>‹#›</a:t>
            </a:fld>
            <a:endParaRPr lang="en-US"/>
          </a:p>
        </p:txBody>
      </p:sp>
    </p:spTree>
    <p:extLst>
      <p:ext uri="{BB962C8B-B14F-4D97-AF65-F5344CB8AC3E}">
        <p14:creationId xmlns:p14="http://schemas.microsoft.com/office/powerpoint/2010/main" val="1088703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60282" y="1290225"/>
            <a:ext cx="14214279" cy="5490955"/>
          </a:xfrm>
        </p:spPr>
        <p:txBody>
          <a:bodyPr anchor="b"/>
          <a:lstStyle>
            <a:lvl1pPr algn="l">
              <a:defRPr sz="9500" b="1"/>
            </a:lvl1pPr>
          </a:lstStyle>
          <a:p>
            <a:r>
              <a:rPr lang="en-US" smtClean="0"/>
              <a:t>Click to edit Master title style</a:t>
            </a:r>
            <a:endParaRPr lang="en-US"/>
          </a:p>
        </p:txBody>
      </p:sp>
      <p:sp>
        <p:nvSpPr>
          <p:cNvPr id="3" name="Content Placeholder 2"/>
          <p:cNvSpPr>
            <a:spLocks noGrp="1"/>
          </p:cNvSpPr>
          <p:nvPr>
            <p:ph idx="1"/>
          </p:nvPr>
        </p:nvSpPr>
        <p:spPr>
          <a:xfrm>
            <a:off x="16892111" y="1290236"/>
            <a:ext cx="24153019" cy="27657314"/>
          </a:xfrm>
        </p:spPr>
        <p:txBody>
          <a:bodyPr/>
          <a:lstStyle>
            <a:lvl1pPr>
              <a:defRPr sz="15100"/>
            </a:lvl1pPr>
            <a:lvl2pPr>
              <a:defRPr sz="13200"/>
            </a:lvl2pPr>
            <a:lvl3pPr>
              <a:defRPr sz="11300"/>
            </a:lvl3pPr>
            <a:lvl4pPr>
              <a:defRPr sz="9500"/>
            </a:lvl4pPr>
            <a:lvl5pPr>
              <a:defRPr sz="9500"/>
            </a:lvl5pPr>
            <a:lvl6pPr>
              <a:defRPr sz="9500"/>
            </a:lvl6pPr>
            <a:lvl7pPr>
              <a:defRPr sz="9500"/>
            </a:lvl7pPr>
            <a:lvl8pPr>
              <a:defRPr sz="9500"/>
            </a:lvl8pPr>
            <a:lvl9pPr>
              <a:defRPr sz="9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60282" y="6781192"/>
            <a:ext cx="14214279" cy="22166359"/>
          </a:xfrm>
        </p:spPr>
        <p:txBody>
          <a:bodyPr/>
          <a:lstStyle>
            <a:lvl1pPr marL="0" indent="0">
              <a:buNone/>
              <a:defRPr sz="6600"/>
            </a:lvl1pPr>
            <a:lvl2pPr marL="2159448" indent="0">
              <a:buNone/>
              <a:defRPr sz="5700"/>
            </a:lvl2pPr>
            <a:lvl3pPr marL="4318896" indent="0">
              <a:buNone/>
              <a:defRPr sz="4700"/>
            </a:lvl3pPr>
            <a:lvl4pPr marL="6478344" indent="0">
              <a:buNone/>
              <a:defRPr sz="4300"/>
            </a:lvl4pPr>
            <a:lvl5pPr marL="8637801" indent="0">
              <a:buNone/>
              <a:defRPr sz="4300"/>
            </a:lvl5pPr>
            <a:lvl6pPr marL="10797249" indent="0">
              <a:buNone/>
              <a:defRPr sz="4300"/>
            </a:lvl6pPr>
            <a:lvl7pPr marL="12956697" indent="0">
              <a:buNone/>
              <a:defRPr sz="4300"/>
            </a:lvl7pPr>
            <a:lvl8pPr marL="15116144" indent="0">
              <a:buNone/>
              <a:defRPr sz="4300"/>
            </a:lvl8pPr>
            <a:lvl9pPr marL="17275592"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2ADAFE-B18F-5E4B-B9E8-DD0A20ACE256}" type="datetimeFigureOut">
              <a:rPr lang="en-US" smtClean="0"/>
              <a:t>4/9/15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67F9B7-3163-B847-A803-9BB445246822}" type="slidenum">
              <a:rPr lang="en-US" smtClean="0"/>
              <a:t>‹#›</a:t>
            </a:fld>
            <a:endParaRPr lang="en-US"/>
          </a:p>
        </p:txBody>
      </p:sp>
    </p:spTree>
    <p:extLst>
      <p:ext uri="{BB962C8B-B14F-4D97-AF65-F5344CB8AC3E}">
        <p14:creationId xmlns:p14="http://schemas.microsoft.com/office/powerpoint/2010/main" val="3102400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68561" y="22683947"/>
            <a:ext cx="25923240" cy="2677968"/>
          </a:xfrm>
        </p:spPr>
        <p:txBody>
          <a:bodyPr anchor="b"/>
          <a:lstStyle>
            <a:lvl1pPr algn="l">
              <a:defRPr sz="9500" b="1"/>
            </a:lvl1pPr>
          </a:lstStyle>
          <a:p>
            <a:r>
              <a:rPr lang="en-US" smtClean="0"/>
              <a:t>Click to edit Master title style</a:t>
            </a:r>
            <a:endParaRPr lang="en-US"/>
          </a:p>
        </p:txBody>
      </p:sp>
      <p:sp>
        <p:nvSpPr>
          <p:cNvPr id="3" name="Picture Placeholder 2"/>
          <p:cNvSpPr>
            <a:spLocks noGrp="1"/>
          </p:cNvSpPr>
          <p:nvPr>
            <p:ph type="pic" idx="1"/>
          </p:nvPr>
        </p:nvSpPr>
        <p:spPr>
          <a:xfrm>
            <a:off x="8468561" y="2895504"/>
            <a:ext cx="25923240" cy="19443383"/>
          </a:xfrm>
        </p:spPr>
        <p:txBody>
          <a:bodyPr/>
          <a:lstStyle>
            <a:lvl1pPr marL="0" indent="0">
              <a:buNone/>
              <a:defRPr sz="15100"/>
            </a:lvl1pPr>
            <a:lvl2pPr marL="2159448" indent="0">
              <a:buNone/>
              <a:defRPr sz="13200"/>
            </a:lvl2pPr>
            <a:lvl3pPr marL="4318896" indent="0">
              <a:buNone/>
              <a:defRPr sz="11300"/>
            </a:lvl3pPr>
            <a:lvl4pPr marL="6478344" indent="0">
              <a:buNone/>
              <a:defRPr sz="9500"/>
            </a:lvl4pPr>
            <a:lvl5pPr marL="8637801" indent="0">
              <a:buNone/>
              <a:defRPr sz="9500"/>
            </a:lvl5pPr>
            <a:lvl6pPr marL="10797249" indent="0">
              <a:buNone/>
              <a:defRPr sz="9500"/>
            </a:lvl6pPr>
            <a:lvl7pPr marL="12956697" indent="0">
              <a:buNone/>
              <a:defRPr sz="9500"/>
            </a:lvl7pPr>
            <a:lvl8pPr marL="15116144" indent="0">
              <a:buNone/>
              <a:defRPr sz="9500"/>
            </a:lvl8pPr>
            <a:lvl9pPr marL="17275592" indent="0">
              <a:buNone/>
              <a:defRPr sz="9500"/>
            </a:lvl9pPr>
          </a:lstStyle>
          <a:p>
            <a:endParaRPr lang="en-US"/>
          </a:p>
        </p:txBody>
      </p:sp>
      <p:sp>
        <p:nvSpPr>
          <p:cNvPr id="4" name="Text Placeholder 3"/>
          <p:cNvSpPr>
            <a:spLocks noGrp="1"/>
          </p:cNvSpPr>
          <p:nvPr>
            <p:ph type="body" sz="half" idx="2"/>
          </p:nvPr>
        </p:nvSpPr>
        <p:spPr>
          <a:xfrm>
            <a:off x="8468561" y="25361915"/>
            <a:ext cx="25923240" cy="3803159"/>
          </a:xfrm>
        </p:spPr>
        <p:txBody>
          <a:bodyPr/>
          <a:lstStyle>
            <a:lvl1pPr marL="0" indent="0">
              <a:buNone/>
              <a:defRPr sz="6600"/>
            </a:lvl1pPr>
            <a:lvl2pPr marL="2159448" indent="0">
              <a:buNone/>
              <a:defRPr sz="5700"/>
            </a:lvl2pPr>
            <a:lvl3pPr marL="4318896" indent="0">
              <a:buNone/>
              <a:defRPr sz="4700"/>
            </a:lvl3pPr>
            <a:lvl4pPr marL="6478344" indent="0">
              <a:buNone/>
              <a:defRPr sz="4300"/>
            </a:lvl4pPr>
            <a:lvl5pPr marL="8637801" indent="0">
              <a:buNone/>
              <a:defRPr sz="4300"/>
            </a:lvl5pPr>
            <a:lvl6pPr marL="10797249" indent="0">
              <a:buNone/>
              <a:defRPr sz="4300"/>
            </a:lvl6pPr>
            <a:lvl7pPr marL="12956697" indent="0">
              <a:buNone/>
              <a:defRPr sz="4300"/>
            </a:lvl7pPr>
            <a:lvl8pPr marL="15116144" indent="0">
              <a:buNone/>
              <a:defRPr sz="4300"/>
            </a:lvl8pPr>
            <a:lvl9pPr marL="17275592"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2ADAFE-B18F-5E4B-B9E8-DD0A20ACE256}" type="datetimeFigureOut">
              <a:rPr lang="en-US" smtClean="0"/>
              <a:t>4/9/15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67F9B7-3163-B847-A803-9BB445246822}" type="slidenum">
              <a:rPr lang="en-US" smtClean="0"/>
              <a:t>‹#›</a:t>
            </a:fld>
            <a:endParaRPr lang="en-US"/>
          </a:p>
        </p:txBody>
      </p:sp>
    </p:spTree>
    <p:extLst>
      <p:ext uri="{BB962C8B-B14F-4D97-AF65-F5344CB8AC3E}">
        <p14:creationId xmlns:p14="http://schemas.microsoft.com/office/powerpoint/2010/main" val="270021893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60270" y="1297728"/>
            <a:ext cx="38884860" cy="5400940"/>
          </a:xfrm>
          <a:prstGeom prst="rect">
            <a:avLst/>
          </a:prstGeom>
        </p:spPr>
        <p:txBody>
          <a:bodyPr vert="horz" lIns="431893" tIns="215942" rIns="431893" bIns="215942"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60270" y="7561327"/>
            <a:ext cx="38884860" cy="21386223"/>
          </a:xfrm>
          <a:prstGeom prst="rect">
            <a:avLst/>
          </a:prstGeom>
        </p:spPr>
        <p:txBody>
          <a:bodyPr vert="horz" lIns="431893" tIns="215942" rIns="431893" bIns="21594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60270" y="30035228"/>
            <a:ext cx="10081260" cy="1725300"/>
          </a:xfrm>
          <a:prstGeom prst="rect">
            <a:avLst/>
          </a:prstGeom>
        </p:spPr>
        <p:txBody>
          <a:bodyPr vert="horz" lIns="431893" tIns="215942" rIns="431893" bIns="215942" rtlCol="0" anchor="ctr"/>
          <a:lstStyle>
            <a:lvl1pPr algn="l">
              <a:defRPr sz="5700">
                <a:solidFill>
                  <a:schemeClr val="tx1">
                    <a:tint val="75000"/>
                  </a:schemeClr>
                </a:solidFill>
              </a:defRPr>
            </a:lvl1pPr>
          </a:lstStyle>
          <a:p>
            <a:fld id="{402ADAFE-B18F-5E4B-B9E8-DD0A20ACE256}" type="datetimeFigureOut">
              <a:rPr lang="en-US" smtClean="0"/>
              <a:t>4/9/15</a:t>
            </a:fld>
            <a:endParaRPr lang="en-US"/>
          </a:p>
        </p:txBody>
      </p:sp>
      <p:sp>
        <p:nvSpPr>
          <p:cNvPr id="5" name="Footer Placeholder 4"/>
          <p:cNvSpPr>
            <a:spLocks noGrp="1"/>
          </p:cNvSpPr>
          <p:nvPr>
            <p:ph type="ftr" sz="quarter" idx="3"/>
          </p:nvPr>
        </p:nvSpPr>
        <p:spPr>
          <a:xfrm>
            <a:off x="14761845" y="30035228"/>
            <a:ext cx="13681710" cy="1725300"/>
          </a:xfrm>
          <a:prstGeom prst="rect">
            <a:avLst/>
          </a:prstGeom>
        </p:spPr>
        <p:txBody>
          <a:bodyPr vert="horz" lIns="431893" tIns="215942" rIns="431893" bIns="215942" rtlCol="0" anchor="ctr"/>
          <a:lstStyle>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63870" y="30035228"/>
            <a:ext cx="10081260" cy="1725300"/>
          </a:xfrm>
          <a:prstGeom prst="rect">
            <a:avLst/>
          </a:prstGeom>
        </p:spPr>
        <p:txBody>
          <a:bodyPr vert="horz" lIns="431893" tIns="215942" rIns="431893" bIns="215942" rtlCol="0" anchor="ctr"/>
          <a:lstStyle>
            <a:lvl1pPr algn="r">
              <a:defRPr sz="5700">
                <a:solidFill>
                  <a:schemeClr val="tx1">
                    <a:tint val="75000"/>
                  </a:schemeClr>
                </a:solidFill>
              </a:defRPr>
            </a:lvl1pPr>
          </a:lstStyle>
          <a:p>
            <a:fld id="{CF67F9B7-3163-B847-A803-9BB445246822}" type="slidenum">
              <a:rPr lang="en-US" smtClean="0"/>
              <a:t>‹#›</a:t>
            </a:fld>
            <a:endParaRPr lang="en-US"/>
          </a:p>
        </p:txBody>
      </p:sp>
    </p:spTree>
    <p:extLst>
      <p:ext uri="{BB962C8B-B14F-4D97-AF65-F5344CB8AC3E}">
        <p14:creationId xmlns:p14="http://schemas.microsoft.com/office/powerpoint/2010/main" val="15503189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59448" rtl="0" eaLnBrk="1" latinLnBrk="0" hangingPunct="1">
        <a:spcBef>
          <a:spcPct val="0"/>
        </a:spcBef>
        <a:buNone/>
        <a:defRPr sz="20800" kern="1200">
          <a:solidFill>
            <a:schemeClr val="tx1"/>
          </a:solidFill>
          <a:latin typeface="+mj-lt"/>
          <a:ea typeface="+mj-ea"/>
          <a:cs typeface="+mj-cs"/>
        </a:defRPr>
      </a:lvl1pPr>
    </p:titleStyle>
    <p:bodyStyle>
      <a:lvl1pPr marL="1619588" indent="-1619588" algn="l" defTabSz="2159448" rtl="0" eaLnBrk="1" latinLnBrk="0" hangingPunct="1">
        <a:spcBef>
          <a:spcPct val="20000"/>
        </a:spcBef>
        <a:buFont typeface="Arial"/>
        <a:buChar char="•"/>
        <a:defRPr sz="15100" kern="1200">
          <a:solidFill>
            <a:schemeClr val="tx1"/>
          </a:solidFill>
          <a:latin typeface="+mn-lt"/>
          <a:ea typeface="+mn-ea"/>
          <a:cs typeface="+mn-cs"/>
        </a:defRPr>
      </a:lvl1pPr>
      <a:lvl2pPr marL="3509106" indent="-1349658" algn="l" defTabSz="2159448" rtl="0" eaLnBrk="1" latinLnBrk="0" hangingPunct="1">
        <a:spcBef>
          <a:spcPct val="20000"/>
        </a:spcBef>
        <a:buFont typeface="Arial"/>
        <a:buChar char="–"/>
        <a:defRPr sz="13200" kern="1200">
          <a:solidFill>
            <a:schemeClr val="tx1"/>
          </a:solidFill>
          <a:latin typeface="+mn-lt"/>
          <a:ea typeface="+mn-ea"/>
          <a:cs typeface="+mn-cs"/>
        </a:defRPr>
      </a:lvl2pPr>
      <a:lvl3pPr marL="5398624" indent="-1079729" algn="l" defTabSz="2159448" rtl="0" eaLnBrk="1" latinLnBrk="0" hangingPunct="1">
        <a:spcBef>
          <a:spcPct val="20000"/>
        </a:spcBef>
        <a:buFont typeface="Arial"/>
        <a:buChar char="•"/>
        <a:defRPr sz="11300" kern="1200">
          <a:solidFill>
            <a:schemeClr val="tx1"/>
          </a:solidFill>
          <a:latin typeface="+mn-lt"/>
          <a:ea typeface="+mn-ea"/>
          <a:cs typeface="+mn-cs"/>
        </a:defRPr>
      </a:lvl3pPr>
      <a:lvl4pPr marL="7558072" indent="-1079729" algn="l" defTabSz="2159448" rtl="0" eaLnBrk="1" latinLnBrk="0" hangingPunct="1">
        <a:spcBef>
          <a:spcPct val="20000"/>
        </a:spcBef>
        <a:buFont typeface="Arial"/>
        <a:buChar char="–"/>
        <a:defRPr sz="9500" kern="1200">
          <a:solidFill>
            <a:schemeClr val="tx1"/>
          </a:solidFill>
          <a:latin typeface="+mn-lt"/>
          <a:ea typeface="+mn-ea"/>
          <a:cs typeface="+mn-cs"/>
        </a:defRPr>
      </a:lvl4pPr>
      <a:lvl5pPr marL="9717520" indent="-1079729" algn="l" defTabSz="2159448" rtl="0" eaLnBrk="1" latinLnBrk="0" hangingPunct="1">
        <a:spcBef>
          <a:spcPct val="20000"/>
        </a:spcBef>
        <a:buFont typeface="Arial"/>
        <a:buChar char="»"/>
        <a:defRPr sz="9500" kern="1200">
          <a:solidFill>
            <a:schemeClr val="tx1"/>
          </a:solidFill>
          <a:latin typeface="+mn-lt"/>
          <a:ea typeface="+mn-ea"/>
          <a:cs typeface="+mn-cs"/>
        </a:defRPr>
      </a:lvl5pPr>
      <a:lvl6pPr marL="11876968" indent="-1079729" algn="l" defTabSz="2159448" rtl="0" eaLnBrk="1" latinLnBrk="0" hangingPunct="1">
        <a:spcBef>
          <a:spcPct val="20000"/>
        </a:spcBef>
        <a:buFont typeface="Arial"/>
        <a:buChar char="•"/>
        <a:defRPr sz="9500" kern="1200">
          <a:solidFill>
            <a:schemeClr val="tx1"/>
          </a:solidFill>
          <a:latin typeface="+mn-lt"/>
          <a:ea typeface="+mn-ea"/>
          <a:cs typeface="+mn-cs"/>
        </a:defRPr>
      </a:lvl6pPr>
      <a:lvl7pPr marL="14036416" indent="-1079729" algn="l" defTabSz="2159448" rtl="0" eaLnBrk="1" latinLnBrk="0" hangingPunct="1">
        <a:spcBef>
          <a:spcPct val="20000"/>
        </a:spcBef>
        <a:buFont typeface="Arial"/>
        <a:buChar char="•"/>
        <a:defRPr sz="9500" kern="1200">
          <a:solidFill>
            <a:schemeClr val="tx1"/>
          </a:solidFill>
          <a:latin typeface="+mn-lt"/>
          <a:ea typeface="+mn-ea"/>
          <a:cs typeface="+mn-cs"/>
        </a:defRPr>
      </a:lvl7pPr>
      <a:lvl8pPr marL="16195868" indent="-1079729" algn="l" defTabSz="2159448" rtl="0" eaLnBrk="1" latinLnBrk="0" hangingPunct="1">
        <a:spcBef>
          <a:spcPct val="20000"/>
        </a:spcBef>
        <a:buFont typeface="Arial"/>
        <a:buChar char="•"/>
        <a:defRPr sz="9500" kern="1200">
          <a:solidFill>
            <a:schemeClr val="tx1"/>
          </a:solidFill>
          <a:latin typeface="+mn-lt"/>
          <a:ea typeface="+mn-ea"/>
          <a:cs typeface="+mn-cs"/>
        </a:defRPr>
      </a:lvl8pPr>
      <a:lvl9pPr marL="18355321" indent="-1079729" algn="l" defTabSz="2159448" rtl="0" eaLnBrk="1" latinLnBrk="0" hangingPunct="1">
        <a:spcBef>
          <a:spcPct val="20000"/>
        </a:spcBef>
        <a:buFont typeface="Arial"/>
        <a:buChar char="•"/>
        <a:defRPr sz="9500" kern="1200">
          <a:solidFill>
            <a:schemeClr val="tx1"/>
          </a:solidFill>
          <a:latin typeface="+mn-lt"/>
          <a:ea typeface="+mn-ea"/>
          <a:cs typeface="+mn-cs"/>
        </a:defRPr>
      </a:lvl9pPr>
    </p:bodyStyle>
    <p:otherStyle>
      <a:defPPr>
        <a:defRPr lang="en-US"/>
      </a:defPPr>
      <a:lvl1pPr marL="0" algn="l" defTabSz="2159448" rtl="0" eaLnBrk="1" latinLnBrk="0" hangingPunct="1">
        <a:defRPr sz="8500" kern="1200">
          <a:solidFill>
            <a:schemeClr val="tx1"/>
          </a:solidFill>
          <a:latin typeface="+mn-lt"/>
          <a:ea typeface="+mn-ea"/>
          <a:cs typeface="+mn-cs"/>
        </a:defRPr>
      </a:lvl1pPr>
      <a:lvl2pPr marL="2159448" algn="l" defTabSz="2159448" rtl="0" eaLnBrk="1" latinLnBrk="0" hangingPunct="1">
        <a:defRPr sz="8500" kern="1200">
          <a:solidFill>
            <a:schemeClr val="tx1"/>
          </a:solidFill>
          <a:latin typeface="+mn-lt"/>
          <a:ea typeface="+mn-ea"/>
          <a:cs typeface="+mn-cs"/>
        </a:defRPr>
      </a:lvl2pPr>
      <a:lvl3pPr marL="4318896" algn="l" defTabSz="2159448" rtl="0" eaLnBrk="1" latinLnBrk="0" hangingPunct="1">
        <a:defRPr sz="8500" kern="1200">
          <a:solidFill>
            <a:schemeClr val="tx1"/>
          </a:solidFill>
          <a:latin typeface="+mn-lt"/>
          <a:ea typeface="+mn-ea"/>
          <a:cs typeface="+mn-cs"/>
        </a:defRPr>
      </a:lvl3pPr>
      <a:lvl4pPr marL="6478344" algn="l" defTabSz="2159448" rtl="0" eaLnBrk="1" latinLnBrk="0" hangingPunct="1">
        <a:defRPr sz="8500" kern="1200">
          <a:solidFill>
            <a:schemeClr val="tx1"/>
          </a:solidFill>
          <a:latin typeface="+mn-lt"/>
          <a:ea typeface="+mn-ea"/>
          <a:cs typeface="+mn-cs"/>
        </a:defRPr>
      </a:lvl4pPr>
      <a:lvl5pPr marL="8637801" algn="l" defTabSz="2159448" rtl="0" eaLnBrk="1" latinLnBrk="0" hangingPunct="1">
        <a:defRPr sz="8500" kern="1200">
          <a:solidFill>
            <a:schemeClr val="tx1"/>
          </a:solidFill>
          <a:latin typeface="+mn-lt"/>
          <a:ea typeface="+mn-ea"/>
          <a:cs typeface="+mn-cs"/>
        </a:defRPr>
      </a:lvl5pPr>
      <a:lvl6pPr marL="10797249" algn="l" defTabSz="2159448" rtl="0" eaLnBrk="1" latinLnBrk="0" hangingPunct="1">
        <a:defRPr sz="8500" kern="1200">
          <a:solidFill>
            <a:schemeClr val="tx1"/>
          </a:solidFill>
          <a:latin typeface="+mn-lt"/>
          <a:ea typeface="+mn-ea"/>
          <a:cs typeface="+mn-cs"/>
        </a:defRPr>
      </a:lvl6pPr>
      <a:lvl7pPr marL="12956697" algn="l" defTabSz="2159448" rtl="0" eaLnBrk="1" latinLnBrk="0" hangingPunct="1">
        <a:defRPr sz="8500" kern="1200">
          <a:solidFill>
            <a:schemeClr val="tx1"/>
          </a:solidFill>
          <a:latin typeface="+mn-lt"/>
          <a:ea typeface="+mn-ea"/>
          <a:cs typeface="+mn-cs"/>
        </a:defRPr>
      </a:lvl7pPr>
      <a:lvl8pPr marL="15116144" algn="l" defTabSz="2159448" rtl="0" eaLnBrk="1" latinLnBrk="0" hangingPunct="1">
        <a:defRPr sz="8500" kern="1200">
          <a:solidFill>
            <a:schemeClr val="tx1"/>
          </a:solidFill>
          <a:latin typeface="+mn-lt"/>
          <a:ea typeface="+mn-ea"/>
          <a:cs typeface="+mn-cs"/>
        </a:defRPr>
      </a:lvl8pPr>
      <a:lvl9pPr marL="17275592" algn="l" defTabSz="2159448"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cid:101B51A3-2684-4E27-AEB3-96701BAAF69A@appstate.edu" TargetMode="External"/><Relationship Id="rId20" Type="http://schemas.openxmlformats.org/officeDocument/2006/relationships/oleObject" Target="../embeddings/oleObject1.bin"/><Relationship Id="rId21" Type="http://schemas.openxmlformats.org/officeDocument/2006/relationships/image" Target="../media/image1.emf"/><Relationship Id="rId22" Type="http://schemas.openxmlformats.org/officeDocument/2006/relationships/oleObject" Target="../embeddings/oleObject2.bin"/><Relationship Id="rId23" Type="http://schemas.openxmlformats.org/officeDocument/2006/relationships/image" Target="../media/image2.emf"/><Relationship Id="rId24" Type="http://schemas.openxmlformats.org/officeDocument/2006/relationships/image" Target="../media/image16.png"/><Relationship Id="rId10" Type="http://schemas.openxmlformats.org/officeDocument/2006/relationships/image" Target="../media/image8.jpeg"/><Relationship Id="rId11" Type="http://schemas.openxmlformats.org/officeDocument/2006/relationships/image" Target="cid:1845B7CB-2557-4539-8AF5-2E7CAACD8E5C@appstate.edu" TargetMode="External"/><Relationship Id="rId12" Type="http://schemas.openxmlformats.org/officeDocument/2006/relationships/image" Target="../media/image9.png"/><Relationship Id="rId13" Type="http://schemas.openxmlformats.org/officeDocument/2006/relationships/image" Target="../media/image10.png"/><Relationship Id="rId14" Type="http://schemas.openxmlformats.org/officeDocument/2006/relationships/image" Target="../media/image11.emf"/><Relationship Id="rId15" Type="http://schemas.openxmlformats.org/officeDocument/2006/relationships/image" Target="../media/image12.emf"/><Relationship Id="rId16" Type="http://schemas.openxmlformats.org/officeDocument/2006/relationships/image" Target="../media/image13.tif"/><Relationship Id="rId17" Type="http://schemas.openxmlformats.org/officeDocument/2006/relationships/image" Target="../media/image14.png"/><Relationship Id="rId18" Type="http://schemas.openxmlformats.org/officeDocument/2006/relationships/image" Target="../media/image15.png"/><Relationship Id="rId19" Type="http://schemas.microsoft.com/office/2007/relationships/hdphoto" Target="../media/hdphoto1.wdp"/><Relationship Id="rId1" Type="http://schemas.openxmlformats.org/officeDocument/2006/relationships/vmlDrawing" Target="../drawings/vmlDrawing1.vml"/><Relationship Id="rId2" Type="http://schemas.openxmlformats.org/officeDocument/2006/relationships/slideLayout" Target="../slideLayouts/slideLayout1.xml"/><Relationship Id="rId3" Type="http://schemas.openxmlformats.org/officeDocument/2006/relationships/image" Target="../media/image3.png"/><Relationship Id="rId4" Type="http://schemas.openxmlformats.org/officeDocument/2006/relationships/image" Target="../media/image4.jpeg"/><Relationship Id="rId5" Type="http://schemas.openxmlformats.org/officeDocument/2006/relationships/image" Target="../media/image5.emf"/><Relationship Id="rId6" Type="http://schemas.openxmlformats.org/officeDocument/2006/relationships/image" Target="../media/image6.jpg"/><Relationship Id="rId7" Type="http://schemas.openxmlformats.org/officeDocument/2006/relationships/chart" Target="../charts/chart1.xml"/><Relationship Id="rId8"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75000"/>
              </a:schemeClr>
            </a:gs>
            <a:gs pos="100000">
              <a:schemeClr val="accent3">
                <a:lumMod val="20000"/>
                <a:lumOff val="80000"/>
              </a:schemeClr>
            </a:gs>
          </a:gsLst>
          <a:lin ang="18720000" scaled="0"/>
          <a:tileRect/>
        </a:gradFill>
        <a:effectLst/>
      </p:bgPr>
    </p:bg>
    <p:spTree>
      <p:nvGrpSpPr>
        <p:cNvPr id="1" name=""/>
        <p:cNvGrpSpPr/>
        <p:nvPr/>
      </p:nvGrpSpPr>
      <p:grpSpPr>
        <a:xfrm>
          <a:off x="0" y="0"/>
          <a:ext cx="0" cy="0"/>
          <a:chOff x="0" y="0"/>
          <a:chExt cx="0" cy="0"/>
        </a:xfrm>
      </p:grpSpPr>
      <p:pic>
        <p:nvPicPr>
          <p:cNvPr id="43" name="Picture 42" descr="NCMea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02250" y="22605300"/>
            <a:ext cx="5348931" cy="2900082"/>
          </a:xfrm>
          <a:prstGeom prst="rect">
            <a:avLst/>
          </a:prstGeom>
          <a:ln w="5080">
            <a:solidFill>
              <a:schemeClr val="tx1">
                <a:lumMod val="50000"/>
                <a:lumOff val="50000"/>
              </a:schemeClr>
            </a:solidFill>
          </a:ln>
        </p:spPr>
      </p:pic>
      <p:sp>
        <p:nvSpPr>
          <p:cNvPr id="67" name="Rectangle 66"/>
          <p:cNvSpPr/>
          <p:nvPr/>
        </p:nvSpPr>
        <p:spPr>
          <a:xfrm>
            <a:off x="20040736" y="22666235"/>
            <a:ext cx="5348931" cy="2800660"/>
          </a:xfrm>
          <a:prstGeom prst="rect">
            <a:avLst/>
          </a:prstGeom>
          <a:noFill/>
          <a:ln w="1270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CustomShape 1"/>
          <p:cNvSpPr>
            <a:spLocks noChangeAspect="1" noChangeArrowheads="1"/>
          </p:cNvSpPr>
          <p:nvPr/>
        </p:nvSpPr>
        <p:spPr bwMode="auto">
          <a:xfrm>
            <a:off x="548923" y="24352765"/>
            <a:ext cx="9816910" cy="5997221"/>
          </a:xfrm>
          <a:prstGeom prst="rect">
            <a:avLst/>
          </a:prstGeom>
          <a:blipFill dpi="0" rotWithShape="1">
            <a:blip r:embed="rId4"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405" tIns="45700" rIns="91405" bIns="45700"/>
          <a:lstStyle/>
          <a:p>
            <a:endParaRPr lang="en-US" kern="1200">
              <a:latin typeface="Times"/>
              <a:cs typeface="Times"/>
            </a:endParaRPr>
          </a:p>
        </p:txBody>
      </p:sp>
      <p:sp>
        <p:nvSpPr>
          <p:cNvPr id="63" name="Rectangle 62"/>
          <p:cNvSpPr/>
          <p:nvPr/>
        </p:nvSpPr>
        <p:spPr>
          <a:xfrm>
            <a:off x="515239" y="24272012"/>
            <a:ext cx="9850594" cy="6077974"/>
          </a:xfrm>
          <a:prstGeom prst="rect">
            <a:avLst/>
          </a:prstGeom>
          <a:noFill/>
          <a:ln w="1270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p:cNvSpPr/>
          <p:nvPr/>
        </p:nvSpPr>
        <p:spPr>
          <a:xfrm>
            <a:off x="32512771" y="6140094"/>
            <a:ext cx="10032206" cy="3520017"/>
          </a:xfrm>
          <a:prstGeom prst="rect">
            <a:avLst/>
          </a:prstGeom>
          <a:solidFill>
            <a:schemeClr val="accent3">
              <a:lumMod val="20000"/>
              <a:lumOff val="80000"/>
            </a:schemeClr>
          </a:solidFill>
          <a:ln w="1270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50806" y="0"/>
            <a:ext cx="43199999" cy="4152222"/>
          </a:xfrm>
          <a:prstGeom prst="rect">
            <a:avLst/>
          </a:prstGeom>
          <a:solidFill>
            <a:srgbClr val="373B2D"/>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05" tIns="45700" rIns="91405" bIns="45700" rtlCol="0" anchor="ctr"/>
          <a:lstStyle/>
          <a:p>
            <a:pPr algn="ctr"/>
            <a:r>
              <a:rPr lang="en-US" sz="9500" dirty="0" smtClean="0"/>
              <a:t>Calculating Uncertainty </a:t>
            </a:r>
            <a:r>
              <a:rPr lang="en-US" sz="9500" dirty="0"/>
              <a:t>in Gridded Emissions Products</a:t>
            </a:r>
          </a:p>
          <a:p>
            <a:pPr algn="ctr"/>
            <a:r>
              <a:rPr lang="en-US" sz="6100" dirty="0"/>
              <a:t>Susannah Hogue, Maya </a:t>
            </a:r>
            <a:r>
              <a:rPr lang="en-US" sz="6100" dirty="0" smtClean="0"/>
              <a:t>Hutchins</a:t>
            </a:r>
            <a:r>
              <a:rPr lang="en-US" sz="6100" dirty="0"/>
              <a:t>, Dawn Woodard, </a:t>
            </a:r>
          </a:p>
          <a:p>
            <a:pPr algn="ctr"/>
            <a:r>
              <a:rPr lang="en-US" sz="6100" dirty="0" smtClean="0"/>
              <a:t>Robert </a:t>
            </a:r>
            <a:r>
              <a:rPr lang="en-US" sz="6100" dirty="0"/>
              <a:t>Andres, Eric Marland, Gregg Marland  </a:t>
            </a:r>
            <a:endParaRPr lang="en-US" sz="6100" baseline="30000" dirty="0"/>
          </a:p>
        </p:txBody>
      </p:sp>
      <p:sp>
        <p:nvSpPr>
          <p:cNvPr id="5" name="Rectangle 4"/>
          <p:cNvSpPr/>
          <p:nvPr/>
        </p:nvSpPr>
        <p:spPr>
          <a:xfrm>
            <a:off x="574324" y="6130573"/>
            <a:ext cx="9816909" cy="3529539"/>
          </a:xfrm>
          <a:prstGeom prst="rect">
            <a:avLst/>
          </a:prstGeom>
          <a:solidFill>
            <a:schemeClr val="accent3">
              <a:lumMod val="20000"/>
              <a:lumOff val="80000"/>
            </a:schemeClr>
          </a:solidFill>
          <a:ln w="127000">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lIns="91405" tIns="45700" rIns="91405" bIns="45700" rtlCol="0" anchor="ctr"/>
          <a:lstStyle/>
          <a:p>
            <a:r>
              <a:rPr lang="en-US" sz="4000" dirty="0" smtClean="0">
                <a:solidFill>
                  <a:srgbClr val="000000"/>
                </a:solidFill>
              </a:rPr>
              <a:t>For the improvement of science, improving methods, passing lower levels of uncertainty to downstream models, fine scale attribution, characterizing uncertainty is becoming increasingly important</a:t>
            </a:r>
            <a:endParaRPr lang="en-US" sz="4000" dirty="0">
              <a:solidFill>
                <a:srgbClr val="000000"/>
              </a:solidFill>
            </a:endParaRPr>
          </a:p>
        </p:txBody>
      </p:sp>
      <p:sp>
        <p:nvSpPr>
          <p:cNvPr id="6" name="Rectangle 5"/>
          <p:cNvSpPr/>
          <p:nvPr/>
        </p:nvSpPr>
        <p:spPr>
          <a:xfrm>
            <a:off x="574324" y="4665087"/>
            <a:ext cx="9816909" cy="1465488"/>
          </a:xfrm>
          <a:prstGeom prst="rect">
            <a:avLst/>
          </a:prstGeom>
          <a:solidFill>
            <a:schemeClr val="accent3">
              <a:lumMod val="60000"/>
              <a:lumOff val="40000"/>
            </a:schemeClr>
          </a:solidFill>
          <a:ln w="127000">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lIns="91405" tIns="45700" rIns="91405" bIns="45700" rtlCol="0" anchor="ctr"/>
          <a:lstStyle/>
          <a:p>
            <a:pPr algn="ctr"/>
            <a:r>
              <a:rPr lang="en-US" sz="5400" dirty="0" smtClean="0">
                <a:solidFill>
                  <a:schemeClr val="tx1"/>
                </a:solidFill>
              </a:rPr>
              <a:t>The Importance of Uncertainty</a:t>
            </a:r>
            <a:endParaRPr lang="en-US" sz="5400" dirty="0">
              <a:solidFill>
                <a:schemeClr val="tx1"/>
              </a:solidFill>
            </a:endParaRPr>
          </a:p>
        </p:txBody>
      </p:sp>
      <p:sp>
        <p:nvSpPr>
          <p:cNvPr id="8" name="Rectangle 7"/>
          <p:cNvSpPr/>
          <p:nvPr/>
        </p:nvSpPr>
        <p:spPr>
          <a:xfrm>
            <a:off x="523524" y="22846348"/>
            <a:ext cx="9867709" cy="1440856"/>
          </a:xfrm>
          <a:prstGeom prst="rect">
            <a:avLst/>
          </a:prstGeom>
          <a:solidFill>
            <a:schemeClr val="accent3">
              <a:lumMod val="60000"/>
              <a:lumOff val="40000"/>
            </a:schemeClr>
          </a:solidFill>
          <a:ln w="127000">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lIns="91405" tIns="45700" rIns="91405" bIns="45700" rtlCol="0" anchor="ctr"/>
          <a:lstStyle/>
          <a:p>
            <a:pPr algn="ctr"/>
            <a:r>
              <a:rPr lang="en-US" sz="5400" dirty="0">
                <a:solidFill>
                  <a:schemeClr val="tx1"/>
                </a:solidFill>
              </a:rPr>
              <a:t>The Role of Large Point Sources</a:t>
            </a:r>
          </a:p>
        </p:txBody>
      </p:sp>
      <p:sp>
        <p:nvSpPr>
          <p:cNvPr id="9" name="Rectangle 8"/>
          <p:cNvSpPr/>
          <p:nvPr/>
        </p:nvSpPr>
        <p:spPr>
          <a:xfrm>
            <a:off x="11140994" y="6592864"/>
            <a:ext cx="9295098" cy="6377088"/>
          </a:xfrm>
          <a:prstGeom prst="rect">
            <a:avLst/>
          </a:prstGeom>
          <a:solidFill>
            <a:schemeClr val="accent3">
              <a:lumMod val="20000"/>
              <a:lumOff val="80000"/>
            </a:schemeClr>
          </a:solidFill>
          <a:ln w="127000">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lIns="91405" tIns="45700" rIns="91405" bIns="45700" rtlCol="0" anchor="ctr"/>
          <a:lstStyle/>
          <a:p>
            <a:pPr>
              <a:spcAft>
                <a:spcPts val="600"/>
              </a:spcAft>
              <a:defRPr/>
            </a:pPr>
            <a:endParaRPr lang="en-US" sz="3200" b="1" u="sng" dirty="0" smtClean="0">
              <a:solidFill>
                <a:srgbClr val="000000"/>
              </a:solidFill>
              <a:cs typeface="Times"/>
            </a:endParaRPr>
          </a:p>
          <a:p>
            <a:pPr>
              <a:spcAft>
                <a:spcPts val="600"/>
              </a:spcAft>
              <a:defRPr/>
            </a:pPr>
            <a:r>
              <a:rPr lang="en-US" sz="3200" b="1" u="sng" dirty="0">
                <a:solidFill>
                  <a:srgbClr val="000000"/>
                </a:solidFill>
                <a:cs typeface="Times"/>
              </a:rPr>
              <a:t>Random Sample of 500 random points</a:t>
            </a:r>
            <a:r>
              <a:rPr lang="en-US" sz="3200" dirty="0">
                <a:solidFill>
                  <a:srgbClr val="000000"/>
                </a:solidFill>
                <a:cs typeface="Times"/>
              </a:rPr>
              <a:t>:</a:t>
            </a:r>
          </a:p>
          <a:p>
            <a:pPr>
              <a:spcAft>
                <a:spcPts val="600"/>
              </a:spcAft>
              <a:defRPr/>
            </a:pPr>
            <a:endParaRPr lang="en-US" sz="2000" dirty="0">
              <a:solidFill>
                <a:srgbClr val="000000"/>
              </a:solidFill>
              <a:cs typeface="Times"/>
            </a:endParaRPr>
          </a:p>
          <a:p>
            <a:pPr marL="457200" indent="-457200">
              <a:buFont typeface="Arial" panose="020B0604020202020204" pitchFamily="34" charset="0"/>
              <a:buChar char="•"/>
              <a:defRPr/>
            </a:pPr>
            <a:r>
              <a:rPr lang="en-US" sz="3200" dirty="0">
                <a:solidFill>
                  <a:srgbClr val="000000"/>
                </a:solidFill>
                <a:cs typeface="Times"/>
              </a:rPr>
              <a:t>68% within 2km of water </a:t>
            </a:r>
          </a:p>
          <a:p>
            <a:pPr>
              <a:defRPr/>
            </a:pPr>
            <a:r>
              <a:rPr lang="en-US" sz="3200" dirty="0">
                <a:solidFill>
                  <a:srgbClr val="000000"/>
                </a:solidFill>
                <a:cs typeface="Times"/>
              </a:rPr>
              <a:t>     (compared to 40.67% of state area)</a:t>
            </a:r>
          </a:p>
          <a:p>
            <a:pPr marL="457200" indent="-457200">
              <a:buFont typeface="Arial" panose="020B0604020202020204" pitchFamily="34" charset="0"/>
              <a:buChar char="•"/>
            </a:pPr>
            <a:r>
              <a:rPr lang="en-US" sz="3200" dirty="0">
                <a:solidFill>
                  <a:srgbClr val="000000"/>
                </a:solidFill>
                <a:cs typeface="Times" panose="02020603050405020304" pitchFamily="18" charset="0"/>
              </a:rPr>
              <a:t>Average difference in location: 0.84km</a:t>
            </a:r>
          </a:p>
          <a:p>
            <a:pPr marL="457200" indent="-457200">
              <a:buFont typeface="Arial" panose="020B0604020202020204" pitchFamily="34" charset="0"/>
              <a:buChar char="•"/>
            </a:pPr>
            <a:r>
              <a:rPr lang="en-US" sz="3200" dirty="0">
                <a:solidFill>
                  <a:srgbClr val="000000"/>
                </a:solidFill>
                <a:cs typeface="Times" panose="02020603050405020304" pitchFamily="18" charset="0"/>
              </a:rPr>
              <a:t>Maximum spatial difference: 105.85km </a:t>
            </a:r>
          </a:p>
          <a:p>
            <a:pPr>
              <a:spcAft>
                <a:spcPts val="600"/>
              </a:spcAft>
              <a:defRPr/>
            </a:pPr>
            <a:endParaRPr lang="en-US" sz="2000" b="1" u="sng" dirty="0" smtClean="0">
              <a:solidFill>
                <a:srgbClr val="000000"/>
              </a:solidFill>
              <a:cs typeface="Times"/>
            </a:endParaRPr>
          </a:p>
          <a:p>
            <a:pPr>
              <a:spcAft>
                <a:spcPts val="600"/>
              </a:spcAft>
              <a:defRPr/>
            </a:pPr>
            <a:r>
              <a:rPr lang="en-US" sz="3200" b="1" u="sng" dirty="0" smtClean="0">
                <a:solidFill>
                  <a:srgbClr val="000000"/>
                </a:solidFill>
                <a:cs typeface="Times"/>
              </a:rPr>
              <a:t>Of </a:t>
            </a:r>
            <a:r>
              <a:rPr lang="en-US" sz="3200" b="1" u="sng" dirty="0">
                <a:solidFill>
                  <a:srgbClr val="000000"/>
                </a:solidFill>
                <a:cs typeface="Times"/>
              </a:rPr>
              <a:t>the top 81 emitters in </a:t>
            </a:r>
            <a:r>
              <a:rPr lang="en-US" sz="3200" b="1" u="sng" dirty="0" err="1">
                <a:solidFill>
                  <a:srgbClr val="000000"/>
                </a:solidFill>
                <a:cs typeface="Times"/>
              </a:rPr>
              <a:t>eGRID</a:t>
            </a:r>
            <a:r>
              <a:rPr lang="en-US" sz="3200" b="1" u="sng" dirty="0">
                <a:solidFill>
                  <a:srgbClr val="000000"/>
                </a:solidFill>
                <a:cs typeface="Times"/>
              </a:rPr>
              <a:t>:</a:t>
            </a:r>
          </a:p>
          <a:p>
            <a:pPr marL="571281" indent="-571281">
              <a:buFont typeface="Arial"/>
              <a:buChar char="•"/>
              <a:defRPr/>
            </a:pPr>
            <a:r>
              <a:rPr lang="en-US" sz="3200" dirty="0" smtClean="0">
                <a:solidFill>
                  <a:srgbClr val="000000"/>
                </a:solidFill>
                <a:cs typeface="Times"/>
              </a:rPr>
              <a:t>60</a:t>
            </a:r>
            <a:r>
              <a:rPr lang="en-US" sz="3200" dirty="0">
                <a:solidFill>
                  <a:srgbClr val="000000"/>
                </a:solidFill>
                <a:cs typeface="Times"/>
              </a:rPr>
              <a:t>% are farther than 1km </a:t>
            </a:r>
            <a:r>
              <a:rPr lang="en-US" sz="3200" dirty="0" smtClean="0">
                <a:solidFill>
                  <a:srgbClr val="000000"/>
                </a:solidFill>
                <a:cs typeface="Times"/>
              </a:rPr>
              <a:t>from the </a:t>
            </a:r>
          </a:p>
          <a:p>
            <a:pPr>
              <a:defRPr/>
            </a:pPr>
            <a:r>
              <a:rPr lang="en-US" sz="3200" dirty="0" smtClean="0">
                <a:solidFill>
                  <a:srgbClr val="000000"/>
                </a:solidFill>
                <a:cs typeface="Times"/>
              </a:rPr>
              <a:t>     actual location</a:t>
            </a:r>
            <a:endParaRPr lang="en-US" sz="3200" dirty="0">
              <a:solidFill>
                <a:srgbClr val="000000"/>
              </a:solidFill>
              <a:cs typeface="Times"/>
            </a:endParaRPr>
          </a:p>
          <a:p>
            <a:pPr marL="571281" indent="-571281">
              <a:buFont typeface="Arial"/>
              <a:buChar char="•"/>
              <a:defRPr/>
            </a:pPr>
            <a:r>
              <a:rPr lang="en-US" sz="3200" dirty="0">
                <a:solidFill>
                  <a:srgbClr val="000000"/>
                </a:solidFill>
                <a:cs typeface="Times"/>
              </a:rPr>
              <a:t>Mean difference in location: 7.94km</a:t>
            </a:r>
          </a:p>
          <a:p>
            <a:pPr marL="571281" indent="-571281">
              <a:buFont typeface="Arial"/>
              <a:buChar char="•"/>
              <a:defRPr/>
            </a:pPr>
            <a:r>
              <a:rPr lang="en-US" sz="3200" dirty="0">
                <a:solidFill>
                  <a:srgbClr val="000000"/>
                </a:solidFill>
                <a:cs typeface="Times"/>
              </a:rPr>
              <a:t>Maximum spatial difference: 121.83km</a:t>
            </a:r>
          </a:p>
          <a:p>
            <a:pPr marL="571281" indent="-571281">
              <a:buFont typeface="Arial"/>
              <a:buChar char="•"/>
            </a:pPr>
            <a:endParaRPr lang="en-US" sz="3800" dirty="0">
              <a:solidFill>
                <a:schemeClr val="tx1"/>
              </a:solidFill>
            </a:endParaRPr>
          </a:p>
        </p:txBody>
      </p:sp>
      <p:sp>
        <p:nvSpPr>
          <p:cNvPr id="10" name="Rectangle 9"/>
          <p:cNvSpPr/>
          <p:nvPr/>
        </p:nvSpPr>
        <p:spPr>
          <a:xfrm>
            <a:off x="11140994" y="4665087"/>
            <a:ext cx="9295098" cy="1927776"/>
          </a:xfrm>
          <a:prstGeom prst="rect">
            <a:avLst/>
          </a:prstGeom>
          <a:solidFill>
            <a:schemeClr val="accent3">
              <a:lumMod val="60000"/>
              <a:lumOff val="40000"/>
            </a:schemeClr>
          </a:solidFill>
          <a:ln w="127000">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lIns="91405" tIns="45700" rIns="91405" bIns="45700" rtlCol="0" anchor="ctr"/>
          <a:lstStyle/>
          <a:p>
            <a:pPr algn="ctr"/>
            <a:r>
              <a:rPr lang="en-US" sz="5400" dirty="0" smtClean="0">
                <a:solidFill>
                  <a:schemeClr val="tx1"/>
                </a:solidFill>
              </a:rPr>
              <a:t>Spatial Uncertainty </a:t>
            </a:r>
            <a:r>
              <a:rPr lang="en-US" sz="5400" dirty="0">
                <a:solidFill>
                  <a:schemeClr val="tx1"/>
                </a:solidFill>
              </a:rPr>
              <a:t>in Large Point Sources</a:t>
            </a:r>
          </a:p>
        </p:txBody>
      </p:sp>
      <p:pic>
        <p:nvPicPr>
          <p:cNvPr id="11" name="Picture 10" descr="ASU_logo-eps-converted-to.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682227" y="2521981"/>
            <a:ext cx="5229718" cy="1343079"/>
          </a:xfrm>
          <a:prstGeom prst="rect">
            <a:avLst/>
          </a:prstGeom>
        </p:spPr>
      </p:pic>
      <p:sp>
        <p:nvSpPr>
          <p:cNvPr id="34" name="Rectangle 33"/>
          <p:cNvSpPr/>
          <p:nvPr/>
        </p:nvSpPr>
        <p:spPr>
          <a:xfrm>
            <a:off x="574324" y="16495306"/>
            <a:ext cx="9816909" cy="1495248"/>
          </a:xfrm>
          <a:prstGeom prst="rect">
            <a:avLst/>
          </a:prstGeom>
          <a:solidFill>
            <a:schemeClr val="accent3">
              <a:lumMod val="60000"/>
              <a:lumOff val="40000"/>
            </a:schemeClr>
          </a:solidFill>
          <a:ln w="127000">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lIns="91405" tIns="45700" rIns="91405" bIns="45700" rtlCol="0" anchor="ctr"/>
          <a:lstStyle/>
          <a:p>
            <a:pPr algn="ctr"/>
            <a:r>
              <a:rPr lang="en-US" sz="5400" dirty="0" smtClean="0">
                <a:solidFill>
                  <a:schemeClr val="tx1"/>
                </a:solidFill>
              </a:rPr>
              <a:t>The Components of Uncertainty</a:t>
            </a:r>
            <a:endParaRPr lang="en-US" sz="5400" dirty="0">
              <a:solidFill>
                <a:schemeClr val="tx1"/>
              </a:solidFill>
            </a:endParaRPr>
          </a:p>
        </p:txBody>
      </p:sp>
      <p:sp>
        <p:nvSpPr>
          <p:cNvPr id="3" name="TextBox 2"/>
          <p:cNvSpPr txBox="1"/>
          <p:nvPr/>
        </p:nvSpPr>
        <p:spPr>
          <a:xfrm>
            <a:off x="289395" y="1958585"/>
            <a:ext cx="4536605" cy="2092840"/>
          </a:xfrm>
          <a:prstGeom prst="rect">
            <a:avLst/>
          </a:prstGeom>
          <a:noFill/>
        </p:spPr>
        <p:txBody>
          <a:bodyPr wrap="square" lIns="91405" tIns="45700" rIns="91405" bIns="45700" rtlCol="0">
            <a:spAutoFit/>
          </a:bodyPr>
          <a:lstStyle/>
          <a:p>
            <a:r>
              <a:rPr lang="en-US" dirty="0" smtClean="0">
                <a:solidFill>
                  <a:schemeClr val="bg1"/>
                </a:solidFill>
              </a:rPr>
              <a:t>      </a:t>
            </a:r>
            <a:r>
              <a:rPr lang="en-US" sz="7200" dirty="0">
                <a:solidFill>
                  <a:schemeClr val="bg1"/>
                </a:solidFill>
              </a:rPr>
              <a:t>RIEE</a:t>
            </a:r>
          </a:p>
          <a:p>
            <a:r>
              <a:rPr lang="en-US" sz="2000" dirty="0">
                <a:solidFill>
                  <a:schemeClr val="bg1"/>
                </a:solidFill>
              </a:rPr>
              <a:t>Research Institute for Environment, </a:t>
            </a:r>
          </a:p>
          <a:p>
            <a:r>
              <a:rPr lang="en-US" sz="2000" dirty="0">
                <a:solidFill>
                  <a:schemeClr val="bg1"/>
                </a:solidFill>
              </a:rPr>
              <a:t>Energy, and Economics</a:t>
            </a:r>
          </a:p>
        </p:txBody>
      </p:sp>
      <p:sp>
        <p:nvSpPr>
          <p:cNvPr id="122" name="Rectangle 121"/>
          <p:cNvSpPr/>
          <p:nvPr/>
        </p:nvSpPr>
        <p:spPr>
          <a:xfrm>
            <a:off x="21082936" y="6023335"/>
            <a:ext cx="10739085" cy="5352938"/>
          </a:xfrm>
          <a:prstGeom prst="rect">
            <a:avLst/>
          </a:prstGeom>
          <a:solidFill>
            <a:schemeClr val="accent3">
              <a:lumMod val="20000"/>
              <a:lumOff val="80000"/>
            </a:schemeClr>
          </a:solidFill>
          <a:ln w="127000">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lIns="91405" tIns="45700" rIns="91405" bIns="45700" rtlCol="0" anchor="ctr"/>
          <a:lstStyle/>
          <a:p>
            <a:r>
              <a:rPr lang="en-US" sz="3600" dirty="0" smtClean="0">
                <a:solidFill>
                  <a:schemeClr val="tx1"/>
                </a:solidFill>
              </a:rPr>
              <a:t>Population </a:t>
            </a:r>
            <a:r>
              <a:rPr lang="en-US" sz="3600" dirty="0">
                <a:solidFill>
                  <a:schemeClr val="tx1"/>
                </a:solidFill>
              </a:rPr>
              <a:t>density data from </a:t>
            </a:r>
            <a:r>
              <a:rPr lang="en-US" sz="3600" dirty="0" err="1" smtClean="0">
                <a:solidFill>
                  <a:schemeClr val="tx1"/>
                </a:solidFill>
              </a:rPr>
              <a:t>LandScan</a:t>
            </a:r>
            <a:r>
              <a:rPr lang="en-US" sz="3600" smtClean="0">
                <a:solidFill>
                  <a:schemeClr val="tx1"/>
                </a:solidFill>
              </a:rPr>
              <a:t> (ORNL</a:t>
            </a:r>
            <a:r>
              <a:rPr lang="en-US" sz="3600" dirty="0" smtClean="0">
                <a:solidFill>
                  <a:schemeClr val="tx1"/>
                </a:solidFill>
              </a:rPr>
              <a:t>) is used as </a:t>
            </a:r>
            <a:r>
              <a:rPr lang="en-US" sz="3600" dirty="0">
                <a:solidFill>
                  <a:schemeClr val="tx1"/>
                </a:solidFill>
              </a:rPr>
              <a:t>a proxy for emissions.  A recent collaborative effort has also separated out large point sources (LPS).</a:t>
            </a:r>
          </a:p>
          <a:p>
            <a:pPr marL="571281" indent="-571281">
              <a:buFont typeface="Arial"/>
              <a:buChar char="•"/>
            </a:pPr>
            <a:r>
              <a:rPr lang="en-US" sz="3600" dirty="0">
                <a:solidFill>
                  <a:schemeClr val="tx1"/>
                </a:solidFill>
              </a:rPr>
              <a:t>Magnitude Uncertainty for LPS</a:t>
            </a:r>
          </a:p>
          <a:p>
            <a:pPr marL="571281" indent="-571281">
              <a:buFont typeface="Arial"/>
              <a:buChar char="•"/>
            </a:pPr>
            <a:r>
              <a:rPr lang="en-US" sz="3600" dirty="0">
                <a:solidFill>
                  <a:schemeClr val="tx1"/>
                </a:solidFill>
              </a:rPr>
              <a:t>Spatial Uncertainty for LPS</a:t>
            </a:r>
          </a:p>
          <a:p>
            <a:pPr marL="571281" indent="-571281">
              <a:buFont typeface="Arial"/>
              <a:buChar char="•"/>
            </a:pPr>
            <a:r>
              <a:rPr lang="en-US" sz="3600" dirty="0" smtClean="0">
                <a:solidFill>
                  <a:schemeClr val="tx1"/>
                </a:solidFill>
              </a:rPr>
              <a:t>Magnitude </a:t>
            </a:r>
            <a:r>
              <a:rPr lang="en-US" sz="3600" dirty="0">
                <a:solidFill>
                  <a:schemeClr val="tx1"/>
                </a:solidFill>
              </a:rPr>
              <a:t>Uncertainty </a:t>
            </a:r>
            <a:r>
              <a:rPr lang="en-US" sz="3600" dirty="0" smtClean="0">
                <a:solidFill>
                  <a:schemeClr val="tx1"/>
                </a:solidFill>
              </a:rPr>
              <a:t>in </a:t>
            </a:r>
            <a:r>
              <a:rPr lang="en-US" sz="3600" dirty="0" err="1" smtClean="0">
                <a:solidFill>
                  <a:schemeClr val="tx1"/>
                </a:solidFill>
              </a:rPr>
              <a:t>LandScan</a:t>
            </a:r>
            <a:r>
              <a:rPr lang="en-US" sz="3600" dirty="0" smtClean="0">
                <a:solidFill>
                  <a:schemeClr val="tx1"/>
                </a:solidFill>
              </a:rPr>
              <a:t> (estimate)</a:t>
            </a:r>
            <a:endParaRPr lang="en-US" sz="3600" dirty="0">
              <a:solidFill>
                <a:schemeClr val="tx1"/>
              </a:solidFill>
            </a:endParaRPr>
          </a:p>
          <a:p>
            <a:pPr marL="571281" indent="-571281">
              <a:buFont typeface="Arial"/>
              <a:buChar char="•"/>
            </a:pPr>
            <a:r>
              <a:rPr lang="en-US" sz="3600" dirty="0">
                <a:solidFill>
                  <a:schemeClr val="tx1"/>
                </a:solidFill>
              </a:rPr>
              <a:t>Spatial Uncertainty in </a:t>
            </a:r>
            <a:r>
              <a:rPr lang="en-US" sz="3600" dirty="0" err="1" smtClean="0">
                <a:solidFill>
                  <a:schemeClr val="tx1"/>
                </a:solidFill>
              </a:rPr>
              <a:t>LandScan</a:t>
            </a:r>
            <a:r>
              <a:rPr lang="en-US" sz="3600" dirty="0" smtClean="0">
                <a:solidFill>
                  <a:schemeClr val="tx1"/>
                </a:solidFill>
              </a:rPr>
              <a:t> (estimate)</a:t>
            </a:r>
            <a:endParaRPr lang="en-US" sz="3600" dirty="0">
              <a:solidFill>
                <a:schemeClr val="tx1"/>
              </a:solidFill>
            </a:endParaRPr>
          </a:p>
          <a:p>
            <a:pPr marL="571281" indent="-571281">
              <a:buFont typeface="Arial"/>
              <a:buChar char="•"/>
            </a:pPr>
            <a:r>
              <a:rPr lang="en-US" sz="3600" dirty="0">
                <a:solidFill>
                  <a:schemeClr val="tx1"/>
                </a:solidFill>
              </a:rPr>
              <a:t>Proxy Error in Population Density for </a:t>
            </a:r>
            <a:r>
              <a:rPr lang="en-US" sz="3600" dirty="0" smtClean="0">
                <a:solidFill>
                  <a:schemeClr val="tx1"/>
                </a:solidFill>
              </a:rPr>
              <a:t>Emissions</a:t>
            </a:r>
            <a:endParaRPr lang="en-US" sz="3600" dirty="0">
              <a:solidFill>
                <a:schemeClr val="tx1"/>
              </a:solidFill>
            </a:endParaRPr>
          </a:p>
        </p:txBody>
      </p:sp>
      <p:sp>
        <p:nvSpPr>
          <p:cNvPr id="123" name="Rectangle 122"/>
          <p:cNvSpPr/>
          <p:nvPr/>
        </p:nvSpPr>
        <p:spPr>
          <a:xfrm>
            <a:off x="21082937" y="4711790"/>
            <a:ext cx="10739084" cy="1311545"/>
          </a:xfrm>
          <a:prstGeom prst="rect">
            <a:avLst/>
          </a:prstGeom>
          <a:solidFill>
            <a:schemeClr val="accent3">
              <a:lumMod val="60000"/>
              <a:lumOff val="40000"/>
            </a:schemeClr>
          </a:solidFill>
          <a:ln w="127000">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lIns="91405" tIns="45700" rIns="91405" bIns="45700" rtlCol="0" anchor="ctr"/>
          <a:lstStyle/>
          <a:p>
            <a:pPr algn="ctr"/>
            <a:r>
              <a:rPr lang="en-US" sz="5400" dirty="0" smtClean="0">
                <a:solidFill>
                  <a:schemeClr val="tx1"/>
                </a:solidFill>
              </a:rPr>
              <a:t>CDIAC Test Case</a:t>
            </a:r>
            <a:endParaRPr lang="en-US" sz="5400" dirty="0">
              <a:solidFill>
                <a:schemeClr val="tx1"/>
              </a:solidFill>
            </a:endParaRPr>
          </a:p>
        </p:txBody>
      </p:sp>
      <p:pic>
        <p:nvPicPr>
          <p:cNvPr id="2" name="Picture 1" descr="LOGO-RIEEE.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3100" y="2361221"/>
            <a:ext cx="1023009" cy="868209"/>
          </a:xfrm>
          <a:prstGeom prst="rect">
            <a:avLst/>
          </a:prstGeom>
        </p:spPr>
      </p:pic>
      <p:graphicFrame>
        <p:nvGraphicFramePr>
          <p:cNvPr id="28" name="Chart 27"/>
          <p:cNvGraphicFramePr/>
          <p:nvPr>
            <p:extLst>
              <p:ext uri="{D42A27DB-BD31-4B8C-83A1-F6EECF244321}">
                <p14:modId xmlns:p14="http://schemas.microsoft.com/office/powerpoint/2010/main" val="1331109007"/>
              </p:ext>
            </p:extLst>
          </p:nvPr>
        </p:nvGraphicFramePr>
        <p:xfrm>
          <a:off x="32742210" y="11817212"/>
          <a:ext cx="9565138" cy="3835315"/>
        </p:xfrm>
        <a:graphic>
          <a:graphicData uri="http://schemas.openxmlformats.org/drawingml/2006/chart">
            <c:chart xmlns:c="http://schemas.openxmlformats.org/drawingml/2006/chart" xmlns:r="http://schemas.openxmlformats.org/officeDocument/2006/relationships" r:id="rId7"/>
          </a:graphicData>
        </a:graphic>
      </p:graphicFrame>
      <p:pic>
        <p:nvPicPr>
          <p:cNvPr id="31" name="Picture 30" descr="cid:101B51A3-2684-4E27-AEB3-96701BAAF69A@appstate.edu"/>
          <p:cNvPicPr/>
          <p:nvPr/>
        </p:nvPicPr>
        <p:blipFill>
          <a:blip r:embed="rId8" r:link="rId9">
            <a:extLst>
              <a:ext uri="{28A0092B-C50C-407E-A947-70E740481C1C}">
                <a14:useLocalDpi xmlns:a14="http://schemas.microsoft.com/office/drawing/2010/main" val="0"/>
              </a:ext>
            </a:extLst>
          </a:blip>
          <a:srcRect/>
          <a:stretch>
            <a:fillRect/>
          </a:stretch>
        </p:blipFill>
        <p:spPr bwMode="auto">
          <a:xfrm>
            <a:off x="289395" y="29081575"/>
            <a:ext cx="4739804" cy="2999960"/>
          </a:xfrm>
          <a:prstGeom prst="rect">
            <a:avLst/>
          </a:prstGeom>
          <a:noFill/>
          <a:ln w="25400">
            <a:solidFill>
              <a:schemeClr val="tx1"/>
            </a:solidFill>
          </a:ln>
        </p:spPr>
      </p:pic>
      <p:pic>
        <p:nvPicPr>
          <p:cNvPr id="35" name="Picture 34" descr="cid:1845B7CB-2557-4539-8AF5-2E7CAACD8E5C@appstate.edu"/>
          <p:cNvPicPr/>
          <p:nvPr/>
        </p:nvPicPr>
        <p:blipFill>
          <a:blip r:embed="rId10" r:link="rId11">
            <a:extLst>
              <a:ext uri="{28A0092B-C50C-407E-A947-70E740481C1C}">
                <a14:useLocalDpi xmlns:a14="http://schemas.microsoft.com/office/drawing/2010/main" val="0"/>
              </a:ext>
            </a:extLst>
          </a:blip>
          <a:srcRect/>
          <a:stretch>
            <a:fillRect/>
          </a:stretch>
        </p:blipFill>
        <p:spPr bwMode="auto">
          <a:xfrm>
            <a:off x="5932255" y="29081575"/>
            <a:ext cx="4702226" cy="2999960"/>
          </a:xfrm>
          <a:prstGeom prst="rect">
            <a:avLst/>
          </a:prstGeom>
          <a:noFill/>
          <a:ln w="25400">
            <a:solidFill>
              <a:schemeClr val="tx1"/>
            </a:solidFill>
          </a:ln>
        </p:spPr>
      </p:pic>
      <p:pic>
        <p:nvPicPr>
          <p:cNvPr id="42" name="Picture 41" descr="CDIAC_New.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129478" y="14294337"/>
            <a:ext cx="8697846" cy="6081298"/>
          </a:xfrm>
          <a:prstGeom prst="rect">
            <a:avLst/>
          </a:prstGeom>
        </p:spPr>
      </p:pic>
      <p:pic>
        <p:nvPicPr>
          <p:cNvPr id="44" name="Picture 43" descr="NCPSUM.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5074030" y="23043626"/>
            <a:ext cx="5926852" cy="3213423"/>
          </a:xfrm>
          <a:prstGeom prst="rect">
            <a:avLst/>
          </a:prstGeom>
          <a:ln w="5080">
            <a:solidFill>
              <a:schemeClr val="tx1">
                <a:lumMod val="50000"/>
                <a:lumOff val="50000"/>
              </a:schemeClr>
            </a:solidFill>
          </a:ln>
        </p:spPr>
      </p:pic>
      <p:pic>
        <p:nvPicPr>
          <p:cNvPr id="45" name="Picture 44" descr="Figure4a.pdf"/>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035417" y="12942225"/>
            <a:ext cx="3539305" cy="4580274"/>
          </a:xfrm>
          <a:prstGeom prst="rect">
            <a:avLst/>
          </a:prstGeom>
        </p:spPr>
      </p:pic>
      <p:pic>
        <p:nvPicPr>
          <p:cNvPr id="46" name="Picture 45" descr="Figure5.pdf"/>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035417" y="17393586"/>
            <a:ext cx="9679958" cy="3395327"/>
          </a:xfrm>
          <a:prstGeom prst="rect">
            <a:avLst/>
          </a:prstGeom>
        </p:spPr>
      </p:pic>
      <p:pic>
        <p:nvPicPr>
          <p:cNvPr id="48" name="Picture 47"/>
          <p:cNvPicPr/>
          <p:nvPr/>
        </p:nvPicPr>
        <p:blipFill>
          <a:blip r:embed="rId16">
            <a:extLst>
              <a:ext uri="{28A0092B-C50C-407E-A947-70E740481C1C}">
                <a14:useLocalDpi xmlns:a14="http://schemas.microsoft.com/office/drawing/2010/main" val="0"/>
              </a:ext>
            </a:extLst>
          </a:blip>
          <a:stretch>
            <a:fillRect/>
          </a:stretch>
        </p:blipFill>
        <p:spPr>
          <a:xfrm>
            <a:off x="555082" y="10144562"/>
            <a:ext cx="6699134" cy="5927052"/>
          </a:xfrm>
          <a:prstGeom prst="rect">
            <a:avLst/>
          </a:prstGeom>
        </p:spPr>
      </p:pic>
      <p:sp>
        <p:nvSpPr>
          <p:cNvPr id="49" name="Rectangle 48"/>
          <p:cNvSpPr/>
          <p:nvPr/>
        </p:nvSpPr>
        <p:spPr>
          <a:xfrm>
            <a:off x="574324" y="17965155"/>
            <a:ext cx="9816909" cy="4304245"/>
          </a:xfrm>
          <a:prstGeom prst="rect">
            <a:avLst/>
          </a:prstGeom>
          <a:solidFill>
            <a:schemeClr val="accent3">
              <a:lumMod val="20000"/>
              <a:lumOff val="80000"/>
            </a:schemeClr>
          </a:solidFill>
          <a:ln w="127000">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lIns="91405" tIns="45700" rIns="91405" bIns="45700" rtlCol="0" anchor="ctr"/>
          <a:lstStyle/>
          <a:p>
            <a:r>
              <a:rPr lang="en-US" sz="3600" dirty="0" smtClean="0">
                <a:solidFill>
                  <a:srgbClr val="000000"/>
                </a:solidFill>
              </a:rPr>
              <a:t>Uncertainty can be broken down in its components which are then analyzed in parts.  </a:t>
            </a:r>
          </a:p>
          <a:p>
            <a:pPr marL="571500" indent="-571500">
              <a:buFontTx/>
              <a:buChar char="-"/>
            </a:pPr>
            <a:r>
              <a:rPr lang="en-US" sz="3600" dirty="0" smtClean="0">
                <a:solidFill>
                  <a:srgbClr val="000000"/>
                </a:solidFill>
              </a:rPr>
              <a:t>Spatial and Magnitude Uncertainty in measured components</a:t>
            </a:r>
          </a:p>
          <a:p>
            <a:pPr marL="571500" indent="-571500">
              <a:buFontTx/>
              <a:buChar char="-"/>
            </a:pPr>
            <a:r>
              <a:rPr lang="en-US" sz="3600" dirty="0">
                <a:solidFill>
                  <a:srgbClr val="000000"/>
                </a:solidFill>
              </a:rPr>
              <a:t>Spatial and Magnitude Uncertainty in </a:t>
            </a:r>
            <a:r>
              <a:rPr lang="en-US" sz="3600" dirty="0" smtClean="0">
                <a:solidFill>
                  <a:srgbClr val="000000"/>
                </a:solidFill>
              </a:rPr>
              <a:t>measured proxies</a:t>
            </a:r>
          </a:p>
          <a:p>
            <a:pPr marL="571500" indent="-571500">
              <a:buFontTx/>
              <a:buChar char="-"/>
            </a:pPr>
            <a:r>
              <a:rPr lang="en-US" sz="3600" dirty="0" smtClean="0">
                <a:solidFill>
                  <a:srgbClr val="000000"/>
                </a:solidFill>
              </a:rPr>
              <a:t>Uncertainties in the proxy approximation</a:t>
            </a:r>
          </a:p>
        </p:txBody>
      </p:sp>
      <p:sp>
        <p:nvSpPr>
          <p:cNvPr id="12" name="TextBox 11"/>
          <p:cNvSpPr txBox="1"/>
          <p:nvPr/>
        </p:nvSpPr>
        <p:spPr>
          <a:xfrm>
            <a:off x="7364687" y="10269748"/>
            <a:ext cx="3280486" cy="5693867"/>
          </a:xfrm>
          <a:prstGeom prst="rect">
            <a:avLst/>
          </a:prstGeom>
          <a:noFill/>
        </p:spPr>
        <p:txBody>
          <a:bodyPr wrap="square" rtlCol="0">
            <a:spAutoFit/>
          </a:bodyPr>
          <a:lstStyle/>
          <a:p>
            <a:r>
              <a:rPr lang="en-US" sz="2800" dirty="0" smtClean="0"/>
              <a:t>These data products use different approaches to estimate emissions.  All have merit.  Ease of use, purpose, format, portability, and accessibility all contribute to the use of the different data products.  </a:t>
            </a:r>
            <a:r>
              <a:rPr lang="en-US" sz="2800" dirty="0"/>
              <a:t>T</a:t>
            </a:r>
            <a:r>
              <a:rPr lang="en-US" sz="2800" dirty="0" smtClean="0"/>
              <a:t>he differences however are apparent.</a:t>
            </a:r>
            <a:endParaRPr lang="en-US" sz="2800" dirty="0"/>
          </a:p>
        </p:txBody>
      </p:sp>
      <p:sp>
        <p:nvSpPr>
          <p:cNvPr id="50" name="Rectangle 49"/>
          <p:cNvSpPr/>
          <p:nvPr/>
        </p:nvSpPr>
        <p:spPr>
          <a:xfrm>
            <a:off x="32511294" y="4725986"/>
            <a:ext cx="10032206" cy="1427773"/>
          </a:xfrm>
          <a:prstGeom prst="rect">
            <a:avLst/>
          </a:prstGeom>
          <a:solidFill>
            <a:schemeClr val="accent3">
              <a:lumMod val="60000"/>
              <a:lumOff val="40000"/>
            </a:schemeClr>
          </a:solidFill>
          <a:ln w="127000">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lIns="91405" tIns="45700" rIns="91405" bIns="45700" rtlCol="0" anchor="ctr"/>
          <a:lstStyle/>
          <a:p>
            <a:pPr algn="ctr"/>
            <a:r>
              <a:rPr lang="en-US" sz="5400" dirty="0" smtClean="0">
                <a:solidFill>
                  <a:schemeClr val="tx1"/>
                </a:solidFill>
              </a:rPr>
              <a:t>Evidence of Proxy Error</a:t>
            </a:r>
            <a:endParaRPr lang="en-US" sz="5400" dirty="0">
              <a:solidFill>
                <a:schemeClr val="tx1"/>
              </a:solidFill>
            </a:endParaRPr>
          </a:p>
        </p:txBody>
      </p:sp>
      <p:sp>
        <p:nvSpPr>
          <p:cNvPr id="13" name="TextBox 12"/>
          <p:cNvSpPr txBox="1"/>
          <p:nvPr/>
        </p:nvSpPr>
        <p:spPr>
          <a:xfrm>
            <a:off x="19854148" y="28365602"/>
            <a:ext cx="13250515" cy="2862322"/>
          </a:xfrm>
          <a:prstGeom prst="rect">
            <a:avLst/>
          </a:prstGeom>
          <a:noFill/>
        </p:spPr>
        <p:txBody>
          <a:bodyPr wrap="square" rtlCol="0">
            <a:spAutoFit/>
          </a:bodyPr>
          <a:lstStyle/>
          <a:p>
            <a:r>
              <a:rPr lang="en-US" sz="3000" dirty="0" err="1" smtClean="0"/>
              <a:t>LandScan</a:t>
            </a:r>
            <a:r>
              <a:rPr lang="en-US" sz="3000" dirty="0" smtClean="0"/>
              <a:t> uncertainty has yet been released, so we have used some primitive conservative estimates to establish a baseline.  Magnitude uncertainty is estimated based on uncertainty estimates from the US Census Bureau at 0.01% and Spatial uncertainty is estimated by evaluating variations from local shifts in the gridded product.  As the published resolution of </a:t>
            </a:r>
            <a:r>
              <a:rPr lang="en-US" sz="3000" dirty="0" err="1" smtClean="0"/>
              <a:t>LandScan</a:t>
            </a:r>
            <a:r>
              <a:rPr lang="en-US" sz="3000" dirty="0" smtClean="0"/>
              <a:t> is 1km, we over estimate the uncertainty with shifts of 0.005 degrees (Just over 0.5km).</a:t>
            </a:r>
            <a:endParaRPr lang="en-US" sz="3000" dirty="0"/>
          </a:p>
        </p:txBody>
      </p:sp>
      <p:sp>
        <p:nvSpPr>
          <p:cNvPr id="51" name="Rectangle 50"/>
          <p:cNvSpPr/>
          <p:nvPr/>
        </p:nvSpPr>
        <p:spPr>
          <a:xfrm>
            <a:off x="32588265" y="16990263"/>
            <a:ext cx="9955234" cy="5191680"/>
          </a:xfrm>
          <a:prstGeom prst="rect">
            <a:avLst/>
          </a:prstGeom>
          <a:solidFill>
            <a:schemeClr val="accent3">
              <a:lumMod val="20000"/>
              <a:lumOff val="80000"/>
            </a:schemeClr>
          </a:solidFill>
          <a:ln w="127000">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lIns="91405" tIns="45700" rIns="91405" bIns="45700" rtlCol="0" anchor="ctr"/>
          <a:lstStyle/>
          <a:p>
            <a:r>
              <a:rPr lang="en-US" sz="3200" dirty="0" smtClean="0">
                <a:solidFill>
                  <a:schemeClr val="tx1"/>
                </a:solidFill>
              </a:rPr>
              <a:t>The proxy error has been computed by relating the variation in per capita emissions at the state level around the national mean to the expected variation at the grid cell level.  This relation follows the relation</a:t>
            </a:r>
          </a:p>
          <a:p>
            <a:endParaRPr lang="en-US" sz="3200" dirty="0" smtClean="0">
              <a:solidFill>
                <a:schemeClr val="tx1"/>
              </a:solidFill>
            </a:endParaRPr>
          </a:p>
          <a:p>
            <a:pPr algn="ctr"/>
            <a:r>
              <a:rPr lang="en-US" sz="3200" dirty="0" err="1" smtClean="0">
                <a:solidFill>
                  <a:schemeClr val="tx1"/>
                </a:solidFill>
              </a:rPr>
              <a:t>Var</a:t>
            </a:r>
            <a:r>
              <a:rPr lang="en-US" sz="3200" baseline="-25000" dirty="0" err="1" smtClean="0">
                <a:solidFill>
                  <a:schemeClr val="tx1"/>
                </a:solidFill>
              </a:rPr>
              <a:t>state</a:t>
            </a:r>
            <a:r>
              <a:rPr lang="en-US" sz="3200" dirty="0" smtClean="0">
                <a:solidFill>
                  <a:schemeClr val="tx1"/>
                </a:solidFill>
                <a:latin typeface="Wingdings"/>
                <a:ea typeface="Wingdings"/>
                <a:cs typeface="Wingdings"/>
                <a:sym typeface="Wingdings"/>
              </a:rPr>
              <a:t></a:t>
            </a:r>
            <a:r>
              <a:rPr lang="en-US" sz="3200" dirty="0" smtClean="0">
                <a:solidFill>
                  <a:schemeClr val="tx1"/>
                </a:solidFill>
              </a:rPr>
              <a:t> N = </a:t>
            </a:r>
            <a:r>
              <a:rPr lang="en-US" sz="3200" dirty="0" err="1" smtClean="0">
                <a:solidFill>
                  <a:schemeClr val="tx1"/>
                </a:solidFill>
              </a:rPr>
              <a:t>Var</a:t>
            </a:r>
            <a:r>
              <a:rPr lang="en-US" sz="3200" baseline="-25000" dirty="0" err="1" smtClean="0">
                <a:solidFill>
                  <a:schemeClr val="tx1"/>
                </a:solidFill>
              </a:rPr>
              <a:t>cell</a:t>
            </a:r>
            <a:endParaRPr lang="en-US" sz="3200" baseline="-25000" dirty="0" smtClean="0">
              <a:solidFill>
                <a:schemeClr val="tx1"/>
              </a:solidFill>
            </a:endParaRPr>
          </a:p>
          <a:p>
            <a:pPr algn="ctr"/>
            <a:endParaRPr lang="en-US" sz="3200" baseline="-25000" dirty="0">
              <a:solidFill>
                <a:schemeClr val="tx1"/>
              </a:solidFill>
            </a:endParaRPr>
          </a:p>
          <a:p>
            <a:r>
              <a:rPr lang="en-US" sz="3200" dirty="0" smtClean="0">
                <a:solidFill>
                  <a:schemeClr val="tx1"/>
                </a:solidFill>
              </a:rPr>
              <a:t>where N is the average number of cells per state.  We also treat ND and LA separately to reduce uncertainty in the rest of the country.</a:t>
            </a:r>
            <a:endParaRPr lang="en-US" sz="3200" dirty="0">
              <a:solidFill>
                <a:schemeClr val="tx1"/>
              </a:solidFill>
            </a:endParaRPr>
          </a:p>
        </p:txBody>
      </p:sp>
      <p:sp>
        <p:nvSpPr>
          <p:cNvPr id="52" name="TextBox 51"/>
          <p:cNvSpPr txBox="1"/>
          <p:nvPr/>
        </p:nvSpPr>
        <p:spPr>
          <a:xfrm>
            <a:off x="25670195" y="20810991"/>
            <a:ext cx="6205901" cy="2062103"/>
          </a:xfrm>
          <a:prstGeom prst="rect">
            <a:avLst/>
          </a:prstGeom>
          <a:noFill/>
        </p:spPr>
        <p:txBody>
          <a:bodyPr wrap="square" rtlCol="0">
            <a:spAutoFit/>
          </a:bodyPr>
          <a:lstStyle/>
          <a:p>
            <a:r>
              <a:rPr lang="en-US" sz="3200" dirty="0" smtClean="0"/>
              <a:t>Simulated means and PSUM are shown here. Magnitude uncertainty is assumed to be 10.62% (based on Quick 2014).</a:t>
            </a:r>
            <a:endParaRPr lang="en-US" sz="3200" dirty="0"/>
          </a:p>
        </p:txBody>
      </p:sp>
      <p:sp>
        <p:nvSpPr>
          <p:cNvPr id="14" name="TextBox 13"/>
          <p:cNvSpPr txBox="1"/>
          <p:nvPr/>
        </p:nvSpPr>
        <p:spPr>
          <a:xfrm>
            <a:off x="32625782" y="6400428"/>
            <a:ext cx="9784761" cy="2862322"/>
          </a:xfrm>
          <a:prstGeom prst="rect">
            <a:avLst/>
          </a:prstGeom>
          <a:noFill/>
        </p:spPr>
        <p:txBody>
          <a:bodyPr wrap="square" rtlCol="0">
            <a:spAutoFit/>
          </a:bodyPr>
          <a:lstStyle/>
          <a:p>
            <a:r>
              <a:rPr lang="en-US" sz="3600" dirty="0" smtClean="0"/>
              <a:t>Lack of agreement at small spatial scales, potential saturation at high population or high night lights levels for some methodologies, and banding in comparisons at low light levels suggest issues with the proxy for emissions.</a:t>
            </a:r>
            <a:endParaRPr lang="en-US" sz="3600" dirty="0"/>
          </a:p>
        </p:txBody>
      </p:sp>
      <p:sp>
        <p:nvSpPr>
          <p:cNvPr id="15" name="TextBox 14"/>
          <p:cNvSpPr txBox="1"/>
          <p:nvPr/>
        </p:nvSpPr>
        <p:spPr>
          <a:xfrm>
            <a:off x="14820976" y="13670381"/>
            <a:ext cx="5524238" cy="3046988"/>
          </a:xfrm>
          <a:prstGeom prst="rect">
            <a:avLst/>
          </a:prstGeom>
          <a:noFill/>
        </p:spPr>
        <p:txBody>
          <a:bodyPr wrap="square" rtlCol="0">
            <a:spAutoFit/>
          </a:bodyPr>
          <a:lstStyle/>
          <a:p>
            <a:r>
              <a:rPr lang="en-US" sz="3200" dirty="0" smtClean="0"/>
              <a:t>Simulated means are calculated by Monte Carlo simulation based on sample data on the distance between the reported and actual locations of large point sources.  </a:t>
            </a:r>
            <a:endParaRPr lang="en-US" sz="3200" dirty="0"/>
          </a:p>
        </p:txBody>
      </p:sp>
      <p:sp>
        <p:nvSpPr>
          <p:cNvPr id="16" name="TextBox 15"/>
          <p:cNvSpPr txBox="1"/>
          <p:nvPr/>
        </p:nvSpPr>
        <p:spPr>
          <a:xfrm>
            <a:off x="11189514" y="21345712"/>
            <a:ext cx="8596902" cy="2062103"/>
          </a:xfrm>
          <a:prstGeom prst="rect">
            <a:avLst/>
          </a:prstGeom>
          <a:noFill/>
        </p:spPr>
        <p:txBody>
          <a:bodyPr wrap="square" rtlCol="0">
            <a:spAutoFit/>
          </a:bodyPr>
          <a:lstStyle/>
          <a:p>
            <a:r>
              <a:rPr lang="en-US" sz="3200" dirty="0" smtClean="0"/>
              <a:t>The point source uncertainty measure (PSUM) is then calculated based on the square difference between the simulated means and the reported emissions value for each power plant.</a:t>
            </a:r>
            <a:endParaRPr lang="en-US" sz="3200" dirty="0"/>
          </a:p>
        </p:txBody>
      </p:sp>
      <p:pic>
        <p:nvPicPr>
          <p:cNvPr id="54" name="Picture 53"/>
          <p:cNvPicPr>
            <a:picLocks noChangeAspect="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40528345" y="212747"/>
            <a:ext cx="2422086" cy="2074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20"/>
          <p:cNvSpPr txBox="1"/>
          <p:nvPr/>
        </p:nvSpPr>
        <p:spPr>
          <a:xfrm>
            <a:off x="20667008" y="31565934"/>
            <a:ext cx="21876491" cy="646331"/>
          </a:xfrm>
          <a:prstGeom prst="rect">
            <a:avLst/>
          </a:prstGeom>
          <a:noFill/>
        </p:spPr>
        <p:txBody>
          <a:bodyPr wrap="square" rtlCol="0">
            <a:spAutoFit/>
          </a:bodyPr>
          <a:lstStyle/>
          <a:p>
            <a:r>
              <a:rPr lang="en-US" sz="3600" b="1" dirty="0"/>
              <a:t>T</a:t>
            </a:r>
            <a:r>
              <a:rPr lang="en-US" sz="3600" b="1" dirty="0" smtClean="0"/>
              <a:t>his research were supported, in part, by NASA Funding, NNH11ZDA001N-CMS and a NASA Student Space Grant</a:t>
            </a:r>
            <a:endParaRPr lang="en-US" sz="3600" b="1" dirty="0"/>
          </a:p>
        </p:txBody>
      </p:sp>
      <p:sp>
        <p:nvSpPr>
          <p:cNvPr id="23" name="TextBox 22"/>
          <p:cNvSpPr txBox="1"/>
          <p:nvPr/>
        </p:nvSpPr>
        <p:spPr>
          <a:xfrm>
            <a:off x="33072410" y="15727333"/>
            <a:ext cx="9554034" cy="1077218"/>
          </a:xfrm>
          <a:prstGeom prst="rect">
            <a:avLst/>
          </a:prstGeom>
          <a:noFill/>
        </p:spPr>
        <p:txBody>
          <a:bodyPr wrap="square" rtlCol="0">
            <a:spAutoFit/>
          </a:bodyPr>
          <a:lstStyle/>
          <a:p>
            <a:r>
              <a:rPr lang="en-US" sz="3200" dirty="0"/>
              <a:t>S</a:t>
            </a:r>
            <a:r>
              <a:rPr lang="en-US" sz="3200" dirty="0" smtClean="0"/>
              <a:t>eparate treatment of large point sources drastically reduces the variability in per capita emissions values.</a:t>
            </a:r>
            <a:endParaRPr lang="en-US" sz="3200" dirty="0"/>
          </a:p>
        </p:txBody>
      </p:sp>
      <p:sp>
        <p:nvSpPr>
          <p:cNvPr id="64" name="Rectangle 63"/>
          <p:cNvSpPr/>
          <p:nvPr/>
        </p:nvSpPr>
        <p:spPr>
          <a:xfrm>
            <a:off x="11065609" y="13473699"/>
            <a:ext cx="3463106" cy="3439590"/>
          </a:xfrm>
          <a:prstGeom prst="rect">
            <a:avLst/>
          </a:prstGeom>
          <a:noFill/>
          <a:ln w="635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p:nvSpPr>
        <p:spPr>
          <a:xfrm>
            <a:off x="11035417" y="17362143"/>
            <a:ext cx="9679958" cy="3388284"/>
          </a:xfrm>
          <a:prstGeom prst="rect">
            <a:avLst/>
          </a:prstGeom>
          <a:noFill/>
          <a:ln w="635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25074030" y="23127869"/>
            <a:ext cx="5926852" cy="3086872"/>
          </a:xfrm>
          <a:prstGeom prst="rect">
            <a:avLst/>
          </a:prstGeom>
          <a:noFill/>
          <a:ln w="1270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5" name="Picture 54"/>
          <p:cNvPicPr>
            <a:picLocks noChangeAspect="1"/>
          </p:cNvPicPr>
          <p:nvPr/>
        </p:nvPicPr>
        <p:blipFill>
          <a:blip r:embed="rId18">
            <a:extLst>
              <a:ext uri="{BEBA8EAE-BF5A-486C-A8C5-ECC9F3942E4B}">
                <a14:imgProps xmlns:a14="http://schemas.microsoft.com/office/drawing/2010/main">
                  <a14:imgLayer r:embed="rId19">
                    <a14:imgEffect>
                      <a14:brightnessContrast bright="100000"/>
                    </a14:imgEffect>
                  </a14:imgLayer>
                </a14:imgProps>
              </a:ext>
            </a:extLst>
          </a:blip>
          <a:stretch>
            <a:fillRect/>
          </a:stretch>
        </p:blipFill>
        <p:spPr>
          <a:xfrm>
            <a:off x="341192" y="136547"/>
            <a:ext cx="3570408" cy="1834931"/>
          </a:xfrm>
          <a:prstGeom prst="rect">
            <a:avLst/>
          </a:prstGeom>
        </p:spPr>
      </p:pic>
      <p:graphicFrame>
        <p:nvGraphicFramePr>
          <p:cNvPr id="18" name="Object 17"/>
          <p:cNvGraphicFramePr>
            <a:graphicFrameLocks noChangeAspect="1"/>
          </p:cNvGraphicFramePr>
          <p:nvPr>
            <p:extLst>
              <p:ext uri="{D42A27DB-BD31-4B8C-83A1-F6EECF244321}">
                <p14:modId xmlns:p14="http://schemas.microsoft.com/office/powerpoint/2010/main" val="2254380226"/>
              </p:ext>
            </p:extLst>
          </p:nvPr>
        </p:nvGraphicFramePr>
        <p:xfrm>
          <a:off x="12525674" y="26458933"/>
          <a:ext cx="5983287" cy="1190625"/>
        </p:xfrm>
        <a:graphic>
          <a:graphicData uri="http://schemas.openxmlformats.org/presentationml/2006/ole">
            <mc:AlternateContent xmlns:mc="http://schemas.openxmlformats.org/markup-compatibility/2006">
              <mc:Choice xmlns:v="urn:schemas-microsoft-com:vml" Requires="v">
                <p:oleObj spid="_x0000_s1067" name="Equation" r:id="rId20" imgW="2806700" imgH="558800" progId="Equation.3">
                  <p:embed/>
                </p:oleObj>
              </mc:Choice>
              <mc:Fallback>
                <p:oleObj name="Equation" r:id="rId20" imgW="2806700" imgH="558800" progId="Equation.3">
                  <p:embed/>
                  <p:pic>
                    <p:nvPicPr>
                      <p:cNvPr id="0" name=""/>
                      <p:cNvPicPr/>
                      <p:nvPr/>
                    </p:nvPicPr>
                    <p:blipFill>
                      <a:blip r:embed="rId21"/>
                      <a:stretch>
                        <a:fillRect/>
                      </a:stretch>
                    </p:blipFill>
                    <p:spPr>
                      <a:xfrm>
                        <a:off x="12525674" y="26458933"/>
                        <a:ext cx="5983287" cy="1190625"/>
                      </a:xfrm>
                      <a:prstGeom prst="rect">
                        <a:avLst/>
                      </a:prstGeom>
                    </p:spPr>
                  </p:pic>
                </p:oleObj>
              </mc:Fallback>
            </mc:AlternateContent>
          </a:graphicData>
        </a:graphic>
      </p:graphicFrame>
      <p:graphicFrame>
        <p:nvGraphicFramePr>
          <p:cNvPr id="72" name="Object 71"/>
          <p:cNvGraphicFramePr>
            <a:graphicFrameLocks noChangeAspect="1"/>
          </p:cNvGraphicFramePr>
          <p:nvPr>
            <p:extLst>
              <p:ext uri="{D42A27DB-BD31-4B8C-83A1-F6EECF244321}">
                <p14:modId xmlns:p14="http://schemas.microsoft.com/office/powerpoint/2010/main" val="3516695394"/>
              </p:ext>
            </p:extLst>
          </p:nvPr>
        </p:nvGraphicFramePr>
        <p:xfrm>
          <a:off x="12525674" y="24409591"/>
          <a:ext cx="6308725" cy="1192213"/>
        </p:xfrm>
        <a:graphic>
          <a:graphicData uri="http://schemas.openxmlformats.org/presentationml/2006/ole">
            <mc:AlternateContent xmlns:mc="http://schemas.openxmlformats.org/markup-compatibility/2006">
              <mc:Choice xmlns:v="urn:schemas-microsoft-com:vml" Requires="v">
                <p:oleObj spid="_x0000_s1068" name="Equation" r:id="rId22" imgW="2959100" imgH="558800" progId="Equation.3">
                  <p:embed/>
                </p:oleObj>
              </mc:Choice>
              <mc:Fallback>
                <p:oleObj name="Equation" r:id="rId22" imgW="2959100" imgH="558800" progId="Equation.3">
                  <p:embed/>
                  <p:pic>
                    <p:nvPicPr>
                      <p:cNvPr id="0" name=""/>
                      <p:cNvPicPr/>
                      <p:nvPr/>
                    </p:nvPicPr>
                    <p:blipFill>
                      <a:blip r:embed="rId23"/>
                      <a:stretch>
                        <a:fillRect/>
                      </a:stretch>
                    </p:blipFill>
                    <p:spPr>
                      <a:xfrm>
                        <a:off x="12525674" y="24409591"/>
                        <a:ext cx="6308725" cy="1192213"/>
                      </a:xfrm>
                      <a:prstGeom prst="rect">
                        <a:avLst/>
                      </a:prstGeom>
                    </p:spPr>
                  </p:pic>
                </p:oleObj>
              </mc:Fallback>
            </mc:AlternateContent>
          </a:graphicData>
        </a:graphic>
      </p:graphicFrame>
      <p:sp>
        <p:nvSpPr>
          <p:cNvPr id="19" name="TextBox 18"/>
          <p:cNvSpPr txBox="1"/>
          <p:nvPr/>
        </p:nvSpPr>
        <p:spPr>
          <a:xfrm>
            <a:off x="11214914" y="23670643"/>
            <a:ext cx="6934911" cy="584776"/>
          </a:xfrm>
          <a:prstGeom prst="rect">
            <a:avLst/>
          </a:prstGeom>
          <a:noFill/>
        </p:spPr>
        <p:txBody>
          <a:bodyPr wrap="none" rtlCol="0">
            <a:spAutoFit/>
          </a:bodyPr>
          <a:lstStyle/>
          <a:p>
            <a:r>
              <a:rPr lang="en-US" sz="3200" dirty="0" smtClean="0"/>
              <a:t>In grid cells with a reported point source </a:t>
            </a:r>
            <a:endParaRPr lang="en-US" sz="3200" dirty="0"/>
          </a:p>
        </p:txBody>
      </p:sp>
      <p:sp>
        <p:nvSpPr>
          <p:cNvPr id="75" name="TextBox 74"/>
          <p:cNvSpPr txBox="1"/>
          <p:nvPr/>
        </p:nvSpPr>
        <p:spPr>
          <a:xfrm>
            <a:off x="11201828" y="25667147"/>
            <a:ext cx="7504378" cy="584776"/>
          </a:xfrm>
          <a:prstGeom prst="rect">
            <a:avLst/>
          </a:prstGeom>
          <a:noFill/>
        </p:spPr>
        <p:txBody>
          <a:bodyPr wrap="none" rtlCol="0">
            <a:spAutoFit/>
          </a:bodyPr>
          <a:lstStyle/>
          <a:p>
            <a:r>
              <a:rPr lang="en-US" sz="3200" dirty="0" smtClean="0"/>
              <a:t>In grid cells without a reported point source </a:t>
            </a:r>
            <a:endParaRPr lang="en-US" sz="3200" dirty="0"/>
          </a:p>
        </p:txBody>
      </p:sp>
      <p:sp>
        <p:nvSpPr>
          <p:cNvPr id="76" name="Rectangle 75"/>
          <p:cNvSpPr/>
          <p:nvPr/>
        </p:nvSpPr>
        <p:spPr>
          <a:xfrm>
            <a:off x="21082936" y="11958178"/>
            <a:ext cx="10793160" cy="1797341"/>
          </a:xfrm>
          <a:prstGeom prst="rect">
            <a:avLst/>
          </a:prstGeom>
          <a:noFill/>
          <a:ln w="127000">
            <a:solidFill>
              <a:schemeClr val="tx1"/>
            </a:solidFill>
          </a:ln>
          <a:effectLst/>
        </p:spPr>
        <p:style>
          <a:lnRef idx="1">
            <a:schemeClr val="accent1"/>
          </a:lnRef>
          <a:fillRef idx="3">
            <a:schemeClr val="accent1"/>
          </a:fillRef>
          <a:effectRef idx="2">
            <a:schemeClr val="accent1"/>
          </a:effectRef>
          <a:fontRef idx="minor">
            <a:schemeClr val="lt1"/>
          </a:fontRef>
        </p:style>
        <p:txBody>
          <a:bodyPr lIns="91405" tIns="45700" rIns="91405" bIns="45700" rtlCol="0" anchor="ctr"/>
          <a:lstStyle/>
          <a:p>
            <a:pPr algn="ctr"/>
            <a:r>
              <a:rPr lang="en-US" sz="5400" dirty="0" smtClean="0">
                <a:solidFill>
                  <a:schemeClr val="tx1"/>
                </a:solidFill>
              </a:rPr>
              <a:t>CDIAC with separate treatment </a:t>
            </a:r>
          </a:p>
          <a:p>
            <a:pPr algn="ctr"/>
            <a:r>
              <a:rPr lang="en-US" sz="5400" dirty="0" smtClean="0">
                <a:solidFill>
                  <a:schemeClr val="tx1"/>
                </a:solidFill>
              </a:rPr>
              <a:t>of power plants</a:t>
            </a:r>
            <a:endParaRPr lang="en-US" sz="5400" dirty="0">
              <a:solidFill>
                <a:schemeClr val="tx1"/>
              </a:solidFill>
            </a:endParaRPr>
          </a:p>
        </p:txBody>
      </p:sp>
      <p:sp>
        <p:nvSpPr>
          <p:cNvPr id="20" name="TextBox 19"/>
          <p:cNvSpPr txBox="1"/>
          <p:nvPr/>
        </p:nvSpPr>
        <p:spPr>
          <a:xfrm>
            <a:off x="20089718" y="21250935"/>
            <a:ext cx="4838117" cy="1008000"/>
          </a:xfrm>
          <a:prstGeom prst="rect">
            <a:avLst/>
          </a:prstGeom>
          <a:solidFill>
            <a:schemeClr val="accent3">
              <a:lumMod val="60000"/>
              <a:lumOff val="40000"/>
            </a:schemeClr>
          </a:solidFill>
          <a:ln w="127000">
            <a:solidFill>
              <a:schemeClr val="tx1"/>
            </a:solidFill>
          </a:ln>
        </p:spPr>
        <p:txBody>
          <a:bodyPr wrap="square" rtlCol="0">
            <a:spAutoFit/>
          </a:bodyPr>
          <a:lstStyle/>
          <a:p>
            <a:pPr algn="ctr"/>
            <a:r>
              <a:rPr lang="en-US" sz="5400" dirty="0" smtClean="0"/>
              <a:t>LPS Uncertainty</a:t>
            </a:r>
            <a:endParaRPr lang="en-US" sz="5400" dirty="0"/>
          </a:p>
        </p:txBody>
      </p:sp>
      <p:sp>
        <p:nvSpPr>
          <p:cNvPr id="77" name="Rectangle 76"/>
          <p:cNvSpPr/>
          <p:nvPr/>
        </p:nvSpPr>
        <p:spPr>
          <a:xfrm>
            <a:off x="32588265" y="10398427"/>
            <a:ext cx="9955233" cy="1311545"/>
          </a:xfrm>
          <a:prstGeom prst="rect">
            <a:avLst/>
          </a:prstGeom>
          <a:solidFill>
            <a:schemeClr val="accent3">
              <a:lumMod val="60000"/>
              <a:lumOff val="40000"/>
            </a:schemeClr>
          </a:solidFill>
          <a:ln w="127000">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lIns="91405" tIns="45700" rIns="91405" bIns="45700" rtlCol="0" anchor="ctr"/>
          <a:lstStyle/>
          <a:p>
            <a:pPr algn="ctr"/>
            <a:r>
              <a:rPr lang="en-US" sz="5400" dirty="0" smtClean="0">
                <a:solidFill>
                  <a:schemeClr val="tx1"/>
                </a:solidFill>
              </a:rPr>
              <a:t>Proxy Uncertainty</a:t>
            </a:r>
            <a:endParaRPr lang="en-US" sz="5400" dirty="0">
              <a:solidFill>
                <a:schemeClr val="tx1"/>
              </a:solidFill>
            </a:endParaRPr>
          </a:p>
        </p:txBody>
      </p:sp>
      <p:cxnSp>
        <p:nvCxnSpPr>
          <p:cNvPr id="25" name="Straight Connector 24"/>
          <p:cNvCxnSpPr/>
          <p:nvPr/>
        </p:nvCxnSpPr>
        <p:spPr>
          <a:xfrm flipH="1">
            <a:off x="10645173" y="31210596"/>
            <a:ext cx="900641"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8" name="TextBox 77"/>
          <p:cNvSpPr txBox="1"/>
          <p:nvPr/>
        </p:nvSpPr>
        <p:spPr>
          <a:xfrm>
            <a:off x="11099456" y="27943930"/>
            <a:ext cx="8686960" cy="2062103"/>
          </a:xfrm>
          <a:prstGeom prst="rect">
            <a:avLst/>
          </a:prstGeom>
          <a:noFill/>
        </p:spPr>
        <p:txBody>
          <a:bodyPr wrap="square" rtlCol="0">
            <a:spAutoFit/>
          </a:bodyPr>
          <a:lstStyle/>
          <a:p>
            <a:r>
              <a:rPr lang="en-US" sz="3200" dirty="0" smtClean="0"/>
              <a:t>Current PSUM estimates include refined calculations based on point source characteristics such as fuel type, proximity to water, and placement within a county. </a:t>
            </a:r>
            <a:endParaRPr lang="en-US" sz="3200" dirty="0"/>
          </a:p>
        </p:txBody>
      </p:sp>
      <p:sp>
        <p:nvSpPr>
          <p:cNvPr id="27" name="TextBox 26"/>
          <p:cNvSpPr txBox="1"/>
          <p:nvPr/>
        </p:nvSpPr>
        <p:spPr>
          <a:xfrm>
            <a:off x="485427" y="29152609"/>
            <a:ext cx="4266982" cy="384721"/>
          </a:xfrm>
          <a:prstGeom prst="rect">
            <a:avLst/>
          </a:prstGeom>
          <a:solidFill>
            <a:schemeClr val="bg1"/>
          </a:solidFill>
        </p:spPr>
        <p:txBody>
          <a:bodyPr wrap="none" rtlCol="0">
            <a:spAutoFit/>
          </a:bodyPr>
          <a:lstStyle/>
          <a:p>
            <a:r>
              <a:rPr lang="en-US" sz="1900" dirty="0" smtClean="0"/>
              <a:t>Percent of Sources by Size Class in the US</a:t>
            </a:r>
            <a:endParaRPr lang="en-US" sz="1900" dirty="0"/>
          </a:p>
        </p:txBody>
      </p:sp>
      <p:sp>
        <p:nvSpPr>
          <p:cNvPr id="79" name="TextBox 78"/>
          <p:cNvSpPr txBox="1"/>
          <p:nvPr/>
        </p:nvSpPr>
        <p:spPr>
          <a:xfrm>
            <a:off x="6084644" y="29156017"/>
            <a:ext cx="4494456" cy="384721"/>
          </a:xfrm>
          <a:prstGeom prst="rect">
            <a:avLst/>
          </a:prstGeom>
          <a:solidFill>
            <a:schemeClr val="bg1"/>
          </a:solidFill>
        </p:spPr>
        <p:txBody>
          <a:bodyPr wrap="square" rtlCol="0">
            <a:spAutoFit/>
          </a:bodyPr>
          <a:lstStyle/>
          <a:p>
            <a:r>
              <a:rPr lang="en-US" sz="1900" dirty="0" smtClean="0"/>
              <a:t>Percent of Emissions by Size Class in the US</a:t>
            </a:r>
            <a:endParaRPr lang="en-US" sz="1900" dirty="0"/>
          </a:p>
        </p:txBody>
      </p:sp>
      <p:sp>
        <p:nvSpPr>
          <p:cNvPr id="80" name="Rectangle 79"/>
          <p:cNvSpPr/>
          <p:nvPr/>
        </p:nvSpPr>
        <p:spPr>
          <a:xfrm>
            <a:off x="19921882" y="26756414"/>
            <a:ext cx="12666384" cy="1447903"/>
          </a:xfrm>
          <a:prstGeom prst="rect">
            <a:avLst/>
          </a:prstGeom>
          <a:solidFill>
            <a:schemeClr val="accent3">
              <a:lumMod val="60000"/>
              <a:lumOff val="40000"/>
            </a:schemeClr>
          </a:solidFill>
          <a:ln w="127000">
            <a:solidFill>
              <a:schemeClr val="tx1"/>
            </a:solidFill>
          </a:ln>
          <a:effectLst/>
        </p:spPr>
        <p:style>
          <a:lnRef idx="1">
            <a:schemeClr val="accent1"/>
          </a:lnRef>
          <a:fillRef idx="3">
            <a:schemeClr val="accent1"/>
          </a:fillRef>
          <a:effectRef idx="2">
            <a:schemeClr val="accent1"/>
          </a:effectRef>
          <a:fontRef idx="minor">
            <a:schemeClr val="lt1"/>
          </a:fontRef>
        </p:style>
        <p:txBody>
          <a:bodyPr lIns="91405" tIns="45700" rIns="91405" bIns="45700" rtlCol="0" anchor="ctr"/>
          <a:lstStyle/>
          <a:p>
            <a:pPr algn="ctr"/>
            <a:r>
              <a:rPr lang="en-US" sz="5400" dirty="0" err="1" smtClean="0">
                <a:solidFill>
                  <a:schemeClr val="tx1"/>
                </a:solidFill>
              </a:rPr>
              <a:t>LandScan</a:t>
            </a:r>
            <a:r>
              <a:rPr lang="en-US" sz="5400" dirty="0" smtClean="0">
                <a:solidFill>
                  <a:schemeClr val="tx1"/>
                </a:solidFill>
              </a:rPr>
              <a:t> Uncertainty Approximations</a:t>
            </a:r>
            <a:endParaRPr lang="en-US" sz="5400" dirty="0">
              <a:solidFill>
                <a:schemeClr val="tx1"/>
              </a:solidFill>
            </a:endParaRPr>
          </a:p>
        </p:txBody>
      </p:sp>
      <p:sp>
        <p:nvSpPr>
          <p:cNvPr id="81" name="Rectangle 80"/>
          <p:cNvSpPr/>
          <p:nvPr/>
        </p:nvSpPr>
        <p:spPr>
          <a:xfrm>
            <a:off x="11584301" y="30466644"/>
            <a:ext cx="6619601" cy="1427773"/>
          </a:xfrm>
          <a:prstGeom prst="rect">
            <a:avLst/>
          </a:prstGeom>
          <a:solidFill>
            <a:schemeClr val="accent3">
              <a:lumMod val="60000"/>
              <a:lumOff val="40000"/>
            </a:schemeClr>
          </a:solidFill>
          <a:ln w="127000">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lIns="91405" tIns="45700" rIns="91405" bIns="45700" rtlCol="0" anchor="ctr"/>
          <a:lstStyle/>
          <a:p>
            <a:pPr algn="ctr"/>
            <a:r>
              <a:rPr lang="en-US" sz="3200" dirty="0">
                <a:solidFill>
                  <a:schemeClr val="tx1"/>
                </a:solidFill>
              </a:rPr>
              <a:t>One third of all emissions in the US come from only 311 sites.</a:t>
            </a:r>
          </a:p>
        </p:txBody>
      </p:sp>
      <p:pic>
        <p:nvPicPr>
          <p:cNvPr id="61" name="Picture 60" descr="NACP_total.pdf"/>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31012494" y="19143256"/>
            <a:ext cx="13939210" cy="18038978"/>
          </a:xfrm>
          <a:prstGeom prst="rect">
            <a:avLst/>
          </a:prstGeom>
        </p:spPr>
      </p:pic>
      <p:sp>
        <p:nvSpPr>
          <p:cNvPr id="68" name="TextBox 67"/>
          <p:cNvSpPr txBox="1"/>
          <p:nvPr/>
        </p:nvSpPr>
        <p:spPr>
          <a:xfrm>
            <a:off x="32299442" y="22845827"/>
            <a:ext cx="10766448" cy="1754327"/>
          </a:xfrm>
          <a:prstGeom prst="rect">
            <a:avLst/>
          </a:prstGeom>
          <a:noFill/>
        </p:spPr>
        <p:txBody>
          <a:bodyPr wrap="square" rtlCol="0">
            <a:spAutoFit/>
          </a:bodyPr>
          <a:lstStyle/>
          <a:p>
            <a:pPr algn="ctr"/>
            <a:r>
              <a:rPr lang="en-US" sz="5400" dirty="0" smtClean="0"/>
              <a:t>Total Uncertainty for CDIAC with separate treatment of power plants </a:t>
            </a:r>
            <a:endParaRPr lang="en-US" sz="5400" dirty="0"/>
          </a:p>
        </p:txBody>
      </p:sp>
      <p:sp>
        <p:nvSpPr>
          <p:cNvPr id="70" name="Rectangle 69"/>
          <p:cNvSpPr/>
          <p:nvPr/>
        </p:nvSpPr>
        <p:spPr>
          <a:xfrm>
            <a:off x="32414771" y="22776789"/>
            <a:ext cx="10535660" cy="2123971"/>
          </a:xfrm>
          <a:prstGeom prst="rect">
            <a:avLst/>
          </a:prstGeom>
          <a:noFill/>
          <a:ln w="1270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 name="Straight Connector 31"/>
          <p:cNvCxnSpPr/>
          <p:nvPr/>
        </p:nvCxnSpPr>
        <p:spPr>
          <a:xfrm>
            <a:off x="19786416" y="31488960"/>
            <a:ext cx="23125529"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38486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13357</TotalTime>
  <Words>720</Words>
  <Application>Microsoft Macintosh PowerPoint</Application>
  <PresentationFormat>Custom</PresentationFormat>
  <Paragraphs>68</Paragraphs>
  <Slides>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Office Theme</vt:lpstr>
      <vt:lpstr>Equation</vt:lpstr>
      <vt:lpstr>PowerPoint Presentation</vt:lpstr>
    </vt:vector>
  </TitlesOfParts>
  <Company>Appalachian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Marland</dc:creator>
  <cp:lastModifiedBy>Alan Arnholt</cp:lastModifiedBy>
  <cp:revision>95</cp:revision>
  <cp:lastPrinted>2015-01-17T17:57:39Z</cp:lastPrinted>
  <dcterms:created xsi:type="dcterms:W3CDTF">2012-08-19T23:23:02Z</dcterms:created>
  <dcterms:modified xsi:type="dcterms:W3CDTF">2015-04-09T12:49:53Z</dcterms:modified>
</cp:coreProperties>
</file>