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 Extra Bold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Open Sans Light" charset="0"/>
      <p:regular r:id="rId20"/>
    </p:embeddedFont>
    <p:embeddedFont>
      <p:font typeface="Aileron Regular Bold" charset="0"/>
      <p:regular r:id="rId21"/>
    </p:embeddedFont>
    <p:embeddedFont>
      <p:font typeface="Open Sans" charset="0"/>
      <p:regular r:id="rId22"/>
    </p:embeddedFont>
    <p:embeddedFont>
      <p:font typeface="Open Sans Bold" charset="0"/>
      <p:regular r:id="rId23"/>
    </p:embeddedFont>
    <p:embeddedFont>
      <p:font typeface="Open Sans Light Bold Italics" charset="0"/>
      <p:regular r:id="rId24"/>
    </p:embeddedFont>
    <p:embeddedFont>
      <p:font typeface="Open Sans Light Bold" charset="0"/>
      <p:regular r:id="rId25"/>
    </p:embeddedFont>
    <p:embeddedFont>
      <p:font typeface="Open Sans Bold Italics" charset="0"/>
      <p:regular r:id="rId26"/>
    </p:embeddedFont>
    <p:embeddedFont>
      <p:font typeface="Open Sans Extra Bold Italics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22" autoAdjust="0"/>
  </p:normalViewPr>
  <p:slideViewPr>
    <p:cSldViewPr>
      <p:cViewPr>
        <p:scale>
          <a:sx n="40" d="100"/>
          <a:sy n="40" d="100"/>
        </p:scale>
        <p:origin x="-1122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svg"/><Relationship Id="rId1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264296" y="0"/>
            <a:ext cx="53975" cy="772720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7701159" y="0"/>
            <a:ext cx="60325" cy="102870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4" name="Group 4"/>
          <p:cNvGrpSpPr/>
          <p:nvPr/>
        </p:nvGrpSpPr>
        <p:grpSpPr>
          <a:xfrm>
            <a:off x="7300156" y="1603375"/>
            <a:ext cx="880110" cy="880110"/>
            <a:chOff x="0" y="0"/>
            <a:chExt cx="1173480" cy="117348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300156" y="3671147"/>
            <a:ext cx="880110" cy="880110"/>
            <a:chOff x="0" y="0"/>
            <a:chExt cx="1173480" cy="117348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300156" y="5738918"/>
            <a:ext cx="880110" cy="880110"/>
            <a:chOff x="0" y="0"/>
            <a:chExt cx="1173480" cy="117348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00156" y="7806690"/>
            <a:ext cx="880110" cy="880110"/>
            <a:chOff x="0" y="0"/>
            <a:chExt cx="1173480" cy="117348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851228" y="2162916"/>
            <a:ext cx="880110" cy="880110"/>
            <a:chOff x="0" y="0"/>
            <a:chExt cx="1173480" cy="117348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5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51228" y="4725035"/>
            <a:ext cx="880110" cy="880110"/>
            <a:chOff x="0" y="0"/>
            <a:chExt cx="1173480" cy="117348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851228" y="7287154"/>
            <a:ext cx="880110" cy="880110"/>
            <a:chOff x="0" y="0"/>
            <a:chExt cx="1173480" cy="1173480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73480" cy="1173480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66765" y="236008"/>
              <a:ext cx="639949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 Regular"/>
                </a:rPr>
                <a:t>7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47700" y="1875790"/>
            <a:ext cx="6099712" cy="1987815"/>
            <a:chOff x="0" y="0"/>
            <a:chExt cx="8132949" cy="2650419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28575"/>
              <a:ext cx="8132949" cy="155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07">
                  <a:solidFill>
                    <a:srgbClr val="000000"/>
                  </a:solidFill>
                  <a:latin typeface="Open Sans Extra Bold Bold"/>
                </a:rPr>
                <a:t>Exploratory Data Analysis(EDA) in Python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983669"/>
              <a:ext cx="8132949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ns Extra Bold Bold"/>
                </a:rPr>
                <a:t>Facebook Data Utilization 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1710093"/>
              <a:ext cx="8132949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156728" y="5332730"/>
            <a:ext cx="3081655" cy="3081655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8561266" y="1809115"/>
            <a:ext cx="3146962" cy="38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b="1" spc="109" dirty="0">
                <a:solidFill>
                  <a:srgbClr val="000000"/>
                </a:solidFill>
                <a:latin typeface="Open Sans Extra Bold Bold"/>
              </a:rPr>
              <a:t>Introduction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61266" y="3876887"/>
            <a:ext cx="3146962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109">
                <a:solidFill>
                  <a:srgbClr val="000000"/>
                </a:solidFill>
                <a:latin typeface="Open Sans Extra Bold"/>
              </a:rPr>
              <a:t>Facebook history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61266" y="5944658"/>
            <a:ext cx="3146962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109">
                <a:solidFill>
                  <a:srgbClr val="000000"/>
                </a:solidFill>
                <a:latin typeface="Open Sans Extra Bold"/>
              </a:rPr>
              <a:t>Users age group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561266" y="8012430"/>
            <a:ext cx="3146962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109">
                <a:solidFill>
                  <a:srgbClr val="000000"/>
                </a:solidFill>
                <a:latin typeface="Open Sans Extra Bold"/>
              </a:rPr>
              <a:t>Gender ratio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112338" y="2159106"/>
            <a:ext cx="3146962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109">
                <a:solidFill>
                  <a:srgbClr val="000000"/>
                </a:solidFill>
                <a:latin typeface="Open Sans Extra Bold"/>
              </a:rPr>
              <a:t>Likes and Engagement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12338" y="4930775"/>
            <a:ext cx="3146962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109">
                <a:solidFill>
                  <a:srgbClr val="000000"/>
                </a:solidFill>
                <a:latin typeface="Open Sans Extra Bold"/>
              </a:rPr>
              <a:t>Device usage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112338" y="7292869"/>
            <a:ext cx="314696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200" b="1" spc="109" dirty="0">
                <a:solidFill>
                  <a:srgbClr val="000000"/>
                </a:solidFill>
                <a:latin typeface="Open Sans Extra Bold Bold"/>
              </a:rPr>
              <a:t>Observation and </a:t>
            </a:r>
          </a:p>
          <a:p>
            <a:pPr>
              <a:lnSpc>
                <a:spcPts val="3300"/>
              </a:lnSpc>
            </a:pPr>
            <a:r>
              <a:rPr lang="en-US" sz="2199" b="1" spc="109" dirty="0">
                <a:solidFill>
                  <a:srgbClr val="000000"/>
                </a:solidFill>
                <a:latin typeface="Open Sans Extra Bold Bold"/>
              </a:rPr>
              <a:t>Conclusion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1814" y="1087582"/>
            <a:ext cx="14704372" cy="8076116"/>
            <a:chOff x="0" y="-47625"/>
            <a:chExt cx="19605830" cy="10768155"/>
          </a:xfrm>
        </p:grpSpPr>
        <p:sp>
          <p:nvSpPr>
            <p:cNvPr id="3" name="TextBox 3"/>
            <p:cNvSpPr txBox="1"/>
            <p:nvPr/>
          </p:nvSpPr>
          <p:spPr>
            <a:xfrm>
              <a:off x="959906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Less than 18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623609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19-24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6287313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25-34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951016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35-44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614720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45-54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278423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55-64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942127" y="10207006"/>
              <a:ext cx="2663703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65+</a:t>
              </a:r>
            </a:p>
          </p:txBody>
        </p:sp>
        <p:sp>
          <p:nvSpPr>
            <p:cNvPr id="16" name="Freeform 16"/>
            <p:cNvSpPr/>
            <p:nvPr/>
          </p:nvSpPr>
          <p:spPr>
            <a:xfrm>
              <a:off x="959905" y="10054439"/>
              <a:ext cx="18645923" cy="12133"/>
            </a:xfrm>
            <a:custGeom>
              <a:avLst/>
              <a:gdLst/>
              <a:ahLst/>
              <a:cxnLst/>
              <a:rect l="l" t="t" r="r" b="b"/>
              <a:pathLst>
                <a:path w="19517630" h="12700">
                  <a:moveTo>
                    <a:pt x="0" y="0"/>
                  </a:moveTo>
                  <a:lnTo>
                    <a:pt x="19517630" y="0"/>
                  </a:lnTo>
                  <a:lnTo>
                    <a:pt x="1951763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765781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250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17886"/>
              <a:ext cx="765781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200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883398"/>
              <a:ext cx="765781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150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848909"/>
              <a:ext cx="765781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100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1626" y="7814420"/>
              <a:ext cx="544156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50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43251" y="9779932"/>
              <a:ext cx="322530" cy="51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09"/>
                </a:lnSpc>
              </a:pPr>
              <a:r>
                <a:rPr lang="en-US" sz="2292">
                  <a:solidFill>
                    <a:srgbClr val="000000"/>
                  </a:solidFill>
                  <a:latin typeface="Open Sans Light Bold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959906" y="232950"/>
              <a:ext cx="18645924" cy="9827557"/>
              <a:chOff x="0" y="0"/>
              <a:chExt cx="19517631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330616" y="4363485"/>
                <a:ext cx="2865254" cy="1592761"/>
              </a:xfrm>
              <a:custGeom>
                <a:avLst/>
                <a:gdLst/>
                <a:ahLst/>
                <a:cxnLst/>
                <a:rect l="l" t="t" r="r" b="b"/>
                <a:pathLst>
                  <a:path w="2865254" h="159276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7021" y="38043"/>
                    </a:moveTo>
                    <a:lnTo>
                      <a:pt x="49980" y="88391"/>
                    </a:lnTo>
                    <a:lnTo>
                      <a:pt x="2838212" y="1592762"/>
                    </a:lnTo>
                    <a:lnTo>
                      <a:pt x="2865254" y="1542414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4118849" y="5867856"/>
                <a:ext cx="2858638" cy="788403"/>
              </a:xfrm>
              <a:custGeom>
                <a:avLst/>
                <a:gdLst/>
                <a:ahLst/>
                <a:cxnLst/>
                <a:rect l="l" t="t" r="r" b="b"/>
                <a:pathLst>
                  <a:path w="2858638" h="78840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405" y="35488"/>
                    </a:moveTo>
                    <a:lnTo>
                      <a:pt x="56596" y="90945"/>
                    </a:lnTo>
                    <a:lnTo>
                      <a:pt x="2844829" y="788404"/>
                    </a:lnTo>
                    <a:lnTo>
                      <a:pt x="2858638" y="732947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6907082" y="6238501"/>
                <a:ext cx="2855392" cy="453247"/>
              </a:xfrm>
              <a:custGeom>
                <a:avLst/>
                <a:gdLst/>
                <a:ahLst/>
                <a:cxnLst/>
                <a:rect l="l" t="t" r="r" b="b"/>
                <a:pathLst>
                  <a:path w="2855392" h="453247">
                    <a:moveTo>
                      <a:pt x="127000" y="390030"/>
                    </a:moveTo>
                    <a:cubicBezTo>
                      <a:pt x="126844" y="355071"/>
                      <a:pt x="98460" y="326814"/>
                      <a:pt x="63500" y="326814"/>
                    </a:cubicBezTo>
                    <a:cubicBezTo>
                      <a:pt x="28540" y="326814"/>
                      <a:pt x="157" y="355071"/>
                      <a:pt x="0" y="390030"/>
                    </a:cubicBezTo>
                    <a:cubicBezTo>
                      <a:pt x="157" y="424989"/>
                      <a:pt x="28540" y="453246"/>
                      <a:pt x="63500" y="453246"/>
                    </a:cubicBezTo>
                    <a:cubicBezTo>
                      <a:pt x="98460" y="453246"/>
                      <a:pt x="126844" y="424989"/>
                      <a:pt x="127000" y="390030"/>
                    </a:cubicBezTo>
                    <a:close/>
                    <a:moveTo>
                      <a:pt x="59841" y="361691"/>
                    </a:moveTo>
                    <a:lnTo>
                      <a:pt x="67160" y="418370"/>
                    </a:lnTo>
                    <a:lnTo>
                      <a:pt x="2855393" y="56679"/>
                    </a:lnTo>
                    <a:lnTo>
                      <a:pt x="2848074" y="0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9695315" y="5747799"/>
                <a:ext cx="2856666" cy="582258"/>
              </a:xfrm>
              <a:custGeom>
                <a:avLst/>
                <a:gdLst/>
                <a:ahLst/>
                <a:cxnLst/>
                <a:rect l="l" t="t" r="r" b="b"/>
                <a:pathLst>
                  <a:path w="2856666" h="582258">
                    <a:moveTo>
                      <a:pt x="127000" y="519041"/>
                    </a:moveTo>
                    <a:cubicBezTo>
                      <a:pt x="126844" y="484082"/>
                      <a:pt x="98460" y="455825"/>
                      <a:pt x="63500" y="455825"/>
                    </a:cubicBezTo>
                    <a:cubicBezTo>
                      <a:pt x="28540" y="455825"/>
                      <a:pt x="157" y="484082"/>
                      <a:pt x="0" y="519041"/>
                    </a:cubicBezTo>
                    <a:cubicBezTo>
                      <a:pt x="157" y="554000"/>
                      <a:pt x="28540" y="582258"/>
                      <a:pt x="63500" y="582258"/>
                    </a:cubicBezTo>
                    <a:cubicBezTo>
                      <a:pt x="98460" y="582258"/>
                      <a:pt x="126844" y="554000"/>
                      <a:pt x="127000" y="519041"/>
                    </a:cubicBezTo>
                    <a:close/>
                    <a:moveTo>
                      <a:pt x="58567" y="490895"/>
                    </a:moveTo>
                    <a:lnTo>
                      <a:pt x="68433" y="547187"/>
                    </a:lnTo>
                    <a:lnTo>
                      <a:pt x="2856666" y="56292"/>
                    </a:lnTo>
                    <a:lnTo>
                      <a:pt x="2846800" y="0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2483548" y="5712728"/>
                <a:ext cx="2860824" cy="1030128"/>
              </a:xfrm>
              <a:custGeom>
                <a:avLst/>
                <a:gdLst/>
                <a:ahLst/>
                <a:cxnLst/>
                <a:rect l="l" t="t" r="r" b="b"/>
                <a:pathLst>
                  <a:path w="2860824" h="103012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2590" y="36126"/>
                    </a:moveTo>
                    <a:lnTo>
                      <a:pt x="54410" y="90307"/>
                    </a:lnTo>
                    <a:lnTo>
                      <a:pt x="2842644" y="1030128"/>
                    </a:lnTo>
                    <a:lnTo>
                      <a:pt x="2860824" y="975947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5271781" y="6652549"/>
                <a:ext cx="2915233" cy="485654"/>
              </a:xfrm>
              <a:custGeom>
                <a:avLst/>
                <a:gdLst/>
                <a:ahLst/>
                <a:cxnLst/>
                <a:rect l="l" t="t" r="r" b="b"/>
                <a:pathLst>
                  <a:path w="2915233" h="48565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67135" y="34873"/>
                    </a:moveTo>
                    <a:lnTo>
                      <a:pt x="59865" y="91559"/>
                    </a:lnTo>
                    <a:lnTo>
                      <a:pt x="2848097" y="450781"/>
                    </a:lnTo>
                    <a:lnTo>
                      <a:pt x="2855368" y="394095"/>
                    </a:lnTo>
                    <a:close/>
                    <a:moveTo>
                      <a:pt x="2915233" y="422438"/>
                    </a:moveTo>
                    <a:cubicBezTo>
                      <a:pt x="2915076" y="387479"/>
                      <a:pt x="2886692" y="359221"/>
                      <a:pt x="2851733" y="359221"/>
                    </a:cubicBezTo>
                    <a:cubicBezTo>
                      <a:pt x="2816774" y="359221"/>
                      <a:pt x="2788389" y="387479"/>
                      <a:pt x="2788233" y="422438"/>
                    </a:cubicBezTo>
                    <a:cubicBezTo>
                      <a:pt x="2788389" y="457397"/>
                      <a:pt x="2816774" y="485654"/>
                      <a:pt x="2851733" y="485654"/>
                    </a:cubicBezTo>
                    <a:cubicBezTo>
                      <a:pt x="2886692" y="485654"/>
                      <a:pt x="2915076" y="457397"/>
                      <a:pt x="2915233" y="422438"/>
                    </a:cubicBez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330616" y="7306390"/>
                <a:ext cx="2863433" cy="1346357"/>
              </a:xfrm>
              <a:custGeom>
                <a:avLst/>
                <a:gdLst/>
                <a:ahLst/>
                <a:cxnLst/>
                <a:rect l="l" t="t" r="r" b="b"/>
                <a:pathLst>
                  <a:path w="2863433" h="134635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5201" y="37147"/>
                    </a:moveTo>
                    <a:lnTo>
                      <a:pt x="51800" y="89286"/>
                    </a:lnTo>
                    <a:lnTo>
                      <a:pt x="2840033" y="1346358"/>
                    </a:lnTo>
                    <a:lnTo>
                      <a:pt x="2863434" y="1294218"/>
                    </a:ln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4118849" y="8563462"/>
                <a:ext cx="2859220" cy="851209"/>
              </a:xfrm>
              <a:custGeom>
                <a:avLst/>
                <a:gdLst/>
                <a:ahLst/>
                <a:cxnLst/>
                <a:rect l="l" t="t" r="r" b="b"/>
                <a:pathLst>
                  <a:path w="2859220" h="85120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70987" y="35639"/>
                    </a:moveTo>
                    <a:lnTo>
                      <a:pt x="56014" y="90793"/>
                    </a:lnTo>
                    <a:lnTo>
                      <a:pt x="2844247" y="851208"/>
                    </a:lnTo>
                    <a:lnTo>
                      <a:pt x="2859220" y="796054"/>
                    </a:ln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6907082" y="9016378"/>
                <a:ext cx="2855200" cy="433931"/>
              </a:xfrm>
              <a:custGeom>
                <a:avLst/>
                <a:gdLst/>
                <a:ahLst/>
                <a:cxnLst/>
                <a:rect l="l" t="t" r="r" b="b"/>
                <a:pathLst>
                  <a:path w="2855200" h="433931">
                    <a:moveTo>
                      <a:pt x="127000" y="370715"/>
                    </a:moveTo>
                    <a:cubicBezTo>
                      <a:pt x="126844" y="335756"/>
                      <a:pt x="98460" y="307499"/>
                      <a:pt x="63500" y="307499"/>
                    </a:cubicBezTo>
                    <a:cubicBezTo>
                      <a:pt x="28540" y="307499"/>
                      <a:pt x="157" y="335756"/>
                      <a:pt x="0" y="370715"/>
                    </a:cubicBezTo>
                    <a:cubicBezTo>
                      <a:pt x="157" y="405674"/>
                      <a:pt x="28540" y="433931"/>
                      <a:pt x="63500" y="433931"/>
                    </a:cubicBezTo>
                    <a:cubicBezTo>
                      <a:pt x="98460" y="433931"/>
                      <a:pt x="126844" y="405674"/>
                      <a:pt x="127000" y="370715"/>
                    </a:cubicBezTo>
                    <a:close/>
                    <a:moveTo>
                      <a:pt x="60034" y="342352"/>
                    </a:moveTo>
                    <a:lnTo>
                      <a:pt x="66968" y="399079"/>
                    </a:lnTo>
                    <a:lnTo>
                      <a:pt x="2855200" y="56728"/>
                    </a:lnTo>
                    <a:lnTo>
                      <a:pt x="2848267" y="0"/>
                    </a:ln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9695315" y="7863711"/>
                <a:ext cx="2862624" cy="1244247"/>
              </a:xfrm>
              <a:custGeom>
                <a:avLst/>
                <a:gdLst/>
                <a:ahLst/>
                <a:cxnLst/>
                <a:rect l="l" t="t" r="r" b="b"/>
                <a:pathLst>
                  <a:path w="2862624" h="1244247">
                    <a:moveTo>
                      <a:pt x="127000" y="1181031"/>
                    </a:moveTo>
                    <a:cubicBezTo>
                      <a:pt x="126844" y="1146072"/>
                      <a:pt x="98460" y="1117814"/>
                      <a:pt x="63500" y="1117814"/>
                    </a:cubicBezTo>
                    <a:cubicBezTo>
                      <a:pt x="28540" y="1117814"/>
                      <a:pt x="157" y="1146072"/>
                      <a:pt x="0" y="1181031"/>
                    </a:cubicBezTo>
                    <a:cubicBezTo>
                      <a:pt x="157" y="1215990"/>
                      <a:pt x="28540" y="1244247"/>
                      <a:pt x="63500" y="1244247"/>
                    </a:cubicBezTo>
                    <a:cubicBezTo>
                      <a:pt x="98460" y="1244247"/>
                      <a:pt x="126844" y="1215990"/>
                      <a:pt x="127000" y="1181031"/>
                    </a:cubicBezTo>
                    <a:close/>
                    <a:moveTo>
                      <a:pt x="52610" y="1154612"/>
                    </a:moveTo>
                    <a:lnTo>
                      <a:pt x="74391" y="1207449"/>
                    </a:lnTo>
                    <a:lnTo>
                      <a:pt x="2862624" y="52836"/>
                    </a:lnTo>
                    <a:lnTo>
                      <a:pt x="2840843" y="0"/>
                    </a:ln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12483548" y="7034007"/>
                <a:ext cx="2859841" cy="919338"/>
              </a:xfrm>
              <a:custGeom>
                <a:avLst/>
                <a:gdLst/>
                <a:ahLst/>
                <a:cxnLst/>
                <a:rect l="l" t="t" r="r" b="b"/>
                <a:pathLst>
                  <a:path w="2859841" h="919338">
                    <a:moveTo>
                      <a:pt x="127000" y="856122"/>
                    </a:moveTo>
                    <a:cubicBezTo>
                      <a:pt x="126844" y="821163"/>
                      <a:pt x="98460" y="792906"/>
                      <a:pt x="63500" y="792906"/>
                    </a:cubicBezTo>
                    <a:cubicBezTo>
                      <a:pt x="28540" y="792906"/>
                      <a:pt x="157" y="821163"/>
                      <a:pt x="0" y="856122"/>
                    </a:cubicBezTo>
                    <a:cubicBezTo>
                      <a:pt x="157" y="891081"/>
                      <a:pt x="28540" y="919339"/>
                      <a:pt x="63500" y="919339"/>
                    </a:cubicBezTo>
                    <a:cubicBezTo>
                      <a:pt x="98460" y="919339"/>
                      <a:pt x="126844" y="891081"/>
                      <a:pt x="127000" y="856122"/>
                    </a:cubicBezTo>
                    <a:close/>
                    <a:moveTo>
                      <a:pt x="55393" y="828721"/>
                    </a:moveTo>
                    <a:lnTo>
                      <a:pt x="71607" y="883523"/>
                    </a:lnTo>
                    <a:lnTo>
                      <a:pt x="2859841" y="54802"/>
                    </a:lnTo>
                    <a:lnTo>
                      <a:pt x="2843627" y="0"/>
                    </a:ln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15271781" y="6998192"/>
                <a:ext cx="2915233" cy="467138"/>
              </a:xfrm>
              <a:custGeom>
                <a:avLst/>
                <a:gdLst/>
                <a:ahLst/>
                <a:cxnLst/>
                <a:rect l="l" t="t" r="r" b="b"/>
                <a:pathLst>
                  <a:path w="2915233" h="467138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66951" y="34850"/>
                    </a:moveTo>
                    <a:lnTo>
                      <a:pt x="60049" y="91582"/>
                    </a:lnTo>
                    <a:lnTo>
                      <a:pt x="2848284" y="432288"/>
                    </a:lnTo>
                    <a:lnTo>
                      <a:pt x="2855184" y="375556"/>
                    </a:lnTo>
                    <a:close/>
                    <a:moveTo>
                      <a:pt x="2915233" y="403922"/>
                    </a:moveTo>
                    <a:cubicBezTo>
                      <a:pt x="2915076" y="368963"/>
                      <a:pt x="2886692" y="340706"/>
                      <a:pt x="2851733" y="340706"/>
                    </a:cubicBezTo>
                    <a:cubicBezTo>
                      <a:pt x="2816774" y="340706"/>
                      <a:pt x="2788389" y="368963"/>
                      <a:pt x="2788233" y="403922"/>
                    </a:cubicBezTo>
                    <a:cubicBezTo>
                      <a:pt x="2788389" y="438881"/>
                      <a:pt x="2816774" y="467138"/>
                      <a:pt x="2851733" y="467138"/>
                    </a:cubicBezTo>
                    <a:cubicBezTo>
                      <a:pt x="2886692" y="467138"/>
                      <a:pt x="2915076" y="438881"/>
                      <a:pt x="2915233" y="403922"/>
                    </a:cubicBezTo>
                    <a:close/>
                  </a:path>
                </a:pathLst>
              </a:custGeom>
              <a:solidFill>
                <a:srgbClr val="F18613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1330616" y="1445680"/>
                <a:ext cx="2871793" cy="2844598"/>
              </a:xfrm>
              <a:custGeom>
                <a:avLst/>
                <a:gdLst/>
                <a:ahLst/>
                <a:cxnLst/>
                <a:rect l="l" t="t" r="r" b="b"/>
                <a:pathLst>
                  <a:path w="2871793" h="28445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83561" y="42867"/>
                    </a:moveTo>
                    <a:lnTo>
                      <a:pt x="43440" y="83567"/>
                    </a:lnTo>
                    <a:lnTo>
                      <a:pt x="2831673" y="2844598"/>
                    </a:lnTo>
                    <a:lnTo>
                      <a:pt x="2871793" y="2803898"/>
                    </a:ln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4118849" y="4206711"/>
                <a:ext cx="2864947" cy="1549307"/>
              </a:xfrm>
              <a:custGeom>
                <a:avLst/>
                <a:gdLst/>
                <a:ahLst/>
                <a:cxnLst/>
                <a:rect l="l" t="t" r="r" b="b"/>
                <a:pathLst>
                  <a:path w="2864947" h="154930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6714" y="37881"/>
                    </a:moveTo>
                    <a:lnTo>
                      <a:pt x="50287" y="88553"/>
                    </a:lnTo>
                    <a:lnTo>
                      <a:pt x="2838520" y="1549307"/>
                    </a:lnTo>
                    <a:lnTo>
                      <a:pt x="2864947" y="1498635"/>
                    </a:ln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6907082" y="4996464"/>
                <a:ext cx="2858722" cy="797435"/>
              </a:xfrm>
              <a:custGeom>
                <a:avLst/>
                <a:gdLst/>
                <a:ahLst/>
                <a:cxnLst/>
                <a:rect l="l" t="t" r="r" b="b"/>
                <a:pathLst>
                  <a:path w="2858722" h="797435">
                    <a:moveTo>
                      <a:pt x="127000" y="734218"/>
                    </a:moveTo>
                    <a:cubicBezTo>
                      <a:pt x="126844" y="699259"/>
                      <a:pt x="98460" y="671001"/>
                      <a:pt x="63500" y="671001"/>
                    </a:cubicBezTo>
                    <a:cubicBezTo>
                      <a:pt x="28540" y="671001"/>
                      <a:pt x="157" y="699259"/>
                      <a:pt x="0" y="734218"/>
                    </a:cubicBezTo>
                    <a:cubicBezTo>
                      <a:pt x="157" y="769177"/>
                      <a:pt x="28540" y="797435"/>
                      <a:pt x="63500" y="797435"/>
                    </a:cubicBezTo>
                    <a:cubicBezTo>
                      <a:pt x="98460" y="797435"/>
                      <a:pt x="126844" y="769177"/>
                      <a:pt x="127000" y="734218"/>
                    </a:cubicBezTo>
                    <a:close/>
                    <a:moveTo>
                      <a:pt x="56512" y="706511"/>
                    </a:moveTo>
                    <a:lnTo>
                      <a:pt x="70489" y="761925"/>
                    </a:lnTo>
                    <a:lnTo>
                      <a:pt x="2858722" y="55414"/>
                    </a:lnTo>
                    <a:lnTo>
                      <a:pt x="2844744" y="0"/>
                    </a:ln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9695315" y="3354024"/>
                <a:ext cx="2866207" cy="1733363"/>
              </a:xfrm>
              <a:custGeom>
                <a:avLst/>
                <a:gdLst/>
                <a:ahLst/>
                <a:cxnLst/>
                <a:rect l="l" t="t" r="r" b="b"/>
                <a:pathLst>
                  <a:path w="2866207" h="1733363">
                    <a:moveTo>
                      <a:pt x="127000" y="1670147"/>
                    </a:moveTo>
                    <a:cubicBezTo>
                      <a:pt x="126844" y="1635188"/>
                      <a:pt x="98460" y="1606930"/>
                      <a:pt x="63500" y="1606930"/>
                    </a:cubicBezTo>
                    <a:cubicBezTo>
                      <a:pt x="28540" y="1606930"/>
                      <a:pt x="157" y="1635188"/>
                      <a:pt x="0" y="1670147"/>
                    </a:cubicBezTo>
                    <a:cubicBezTo>
                      <a:pt x="157" y="1705106"/>
                      <a:pt x="28540" y="1733364"/>
                      <a:pt x="63500" y="1733364"/>
                    </a:cubicBezTo>
                    <a:cubicBezTo>
                      <a:pt x="98460" y="1733364"/>
                      <a:pt x="126844" y="1705106"/>
                      <a:pt x="127000" y="1670147"/>
                    </a:cubicBezTo>
                    <a:close/>
                    <a:moveTo>
                      <a:pt x="49026" y="1645509"/>
                    </a:moveTo>
                    <a:lnTo>
                      <a:pt x="77974" y="1694784"/>
                    </a:lnTo>
                    <a:lnTo>
                      <a:pt x="2866207" y="49276"/>
                    </a:lnTo>
                    <a:lnTo>
                      <a:pt x="2837259" y="0"/>
                    </a:ln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12483548" y="3315446"/>
                <a:ext cx="2852606" cy="177366"/>
              </a:xfrm>
              <a:custGeom>
                <a:avLst/>
                <a:gdLst/>
                <a:ahLst/>
                <a:cxnLst/>
                <a:rect l="l" t="t" r="r" b="b"/>
                <a:pathLst>
                  <a:path w="2852606" h="17736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64373" y="34655"/>
                    </a:moveTo>
                    <a:lnTo>
                      <a:pt x="62627" y="91778"/>
                    </a:lnTo>
                    <a:lnTo>
                      <a:pt x="2850860" y="177366"/>
                    </a:lnTo>
                    <a:lnTo>
                      <a:pt x="2852606" y="120242"/>
                    </a:ln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15271781" y="3401033"/>
                <a:ext cx="2915233" cy="851872"/>
              </a:xfrm>
              <a:custGeom>
                <a:avLst/>
                <a:gdLst/>
                <a:ahLst/>
                <a:cxnLst/>
                <a:rect l="l" t="t" r="r" b="b"/>
                <a:pathLst>
                  <a:path w="2915233" h="851872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0665" y="35555"/>
                    </a:moveTo>
                    <a:lnTo>
                      <a:pt x="56336" y="90879"/>
                    </a:lnTo>
                    <a:lnTo>
                      <a:pt x="2844569" y="816318"/>
                    </a:lnTo>
                    <a:lnTo>
                      <a:pt x="2858898" y="760994"/>
                    </a:lnTo>
                    <a:close/>
                    <a:moveTo>
                      <a:pt x="2915233" y="788656"/>
                    </a:moveTo>
                    <a:cubicBezTo>
                      <a:pt x="2915076" y="753697"/>
                      <a:pt x="2886692" y="725440"/>
                      <a:pt x="2851733" y="725440"/>
                    </a:cubicBezTo>
                    <a:cubicBezTo>
                      <a:pt x="2816774" y="725440"/>
                      <a:pt x="2788389" y="753697"/>
                      <a:pt x="2788233" y="788656"/>
                    </a:cubicBezTo>
                    <a:cubicBezTo>
                      <a:pt x="2788389" y="823615"/>
                      <a:pt x="2816774" y="851873"/>
                      <a:pt x="2851733" y="851873"/>
                    </a:cubicBezTo>
                    <a:cubicBezTo>
                      <a:pt x="2886692" y="851873"/>
                      <a:pt x="2915076" y="823615"/>
                      <a:pt x="2915233" y="788656"/>
                    </a:cubicBezTo>
                    <a:close/>
                  </a:path>
                </a:pathLst>
              </a:custGeom>
              <a:solidFill>
                <a:srgbClr val="0F0E0C"/>
              </a:solidFill>
            </p:spPr>
          </p:sp>
        </p:grpSp>
      </p:grpSp>
      <p:sp>
        <p:nvSpPr>
          <p:cNvPr id="42" name="TextBox 42"/>
          <p:cNvSpPr txBox="1"/>
          <p:nvPr/>
        </p:nvSpPr>
        <p:spPr>
          <a:xfrm>
            <a:off x="16648037" y="8469124"/>
            <a:ext cx="1222527" cy="78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96"/>
              </a:lnSpc>
            </a:pPr>
            <a:r>
              <a:rPr lang="en-US" sz="1497">
                <a:solidFill>
                  <a:srgbClr val="008037"/>
                </a:solidFill>
                <a:latin typeface="Open Sans Light Bold"/>
              </a:rPr>
              <a:t>Mobile_likes</a:t>
            </a:r>
            <a:r>
              <a:rPr lang="en-US" sz="1497">
                <a:solidFill>
                  <a:srgbClr val="F18613"/>
                </a:solidFill>
                <a:latin typeface="Open Sans Light Bold"/>
              </a:rPr>
              <a:t> www_likes</a:t>
            </a:r>
          </a:p>
          <a:p>
            <a:pPr>
              <a:lnSpc>
                <a:spcPts val="2096"/>
              </a:lnSpc>
            </a:pPr>
            <a:r>
              <a:rPr lang="en-US" sz="1497">
                <a:solidFill>
                  <a:srgbClr val="0F0E0C"/>
                </a:solidFill>
                <a:latin typeface="Open Sans Light Bold"/>
              </a:rPr>
              <a:t>likes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564935" y="144628"/>
            <a:ext cx="8716645" cy="99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Share of Facebook users by device usage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 Light Bold Italics"/>
              </a:rPr>
              <a:t>(in terms of Likes)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000332" y="7142176"/>
            <a:ext cx="1250165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28894" y="5715004"/>
            <a:ext cx="1250165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57456" y="4357682"/>
            <a:ext cx="1250165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86018" y="2786046"/>
            <a:ext cx="1250165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28894" y="8572524"/>
            <a:ext cx="1250165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90750"/>
            <a:ext cx="16230600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Facebook is a free platform and keeps audience of all age group engaged with relevant content such as News feed, Online Community, Entertainment, Shopping, and much more.</a:t>
            </a:r>
          </a:p>
          <a:p>
            <a:pPr>
              <a:lnSpc>
                <a:spcPts val="4200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User age group starts from 13 and older, minimum age of the user is 13 and maximum is 113 year old.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Active members of the Facebook are between age group of 19 to 35, who are revenue generators. </a:t>
            </a:r>
          </a:p>
          <a:p>
            <a:pPr>
              <a:lnSpc>
                <a:spcPts val="4200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The revenue-generating factors are online marketing, online promotion, advertising, and much more</a:t>
            </a:r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0" y="1193633"/>
            <a:ext cx="182880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7. Observation from the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42975"/>
            <a:ext cx="1828800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"/>
              </a:rPr>
              <a:t>Future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36885"/>
            <a:ext cx="16230600" cy="742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The future of social media depends upon data </a:t>
            </a:r>
          </a:p>
          <a:p>
            <a:pPr>
              <a:lnSpc>
                <a:spcPts val="4480"/>
              </a:lnSpc>
            </a:pPr>
            <a:endParaRPr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Many executives anticipate their company’s social media marketing budget will increase over the next three years, and the majority expect it will increase by more than 50%.</a:t>
            </a:r>
          </a:p>
          <a:p>
            <a:pPr>
              <a:lnSpc>
                <a:spcPts val="4480"/>
              </a:lnSpc>
            </a:pPr>
            <a:endParaRPr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Social data report will be a primary source of business intelligence for their company moving forward.</a:t>
            </a:r>
          </a:p>
          <a:p>
            <a:pPr>
              <a:lnSpc>
                <a:spcPts val="4480"/>
              </a:lnSpc>
            </a:pPr>
            <a:endParaRPr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Consumers are more willing to buy from a brand and will choose a brand over a competitor after a positive experience with a brand on social media.</a:t>
            </a:r>
          </a:p>
          <a:p>
            <a:pPr>
              <a:lnSpc>
                <a:spcPts val="3097"/>
              </a:lnSpc>
            </a:pPr>
            <a:endParaRPr/>
          </a:p>
          <a:p>
            <a:pPr>
              <a:lnSpc>
                <a:spcPts val="3097"/>
              </a:lnSpc>
            </a:pPr>
            <a:endParaRPr/>
          </a:p>
          <a:p>
            <a:pPr>
              <a:lnSpc>
                <a:spcPts val="3097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72166" y="2357418"/>
            <a:ext cx="591661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 dirty="0">
                <a:solidFill>
                  <a:srgbClr val="000000"/>
                </a:solidFill>
                <a:latin typeface="Open Sans Extra Bold Italics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7074" y="7858144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-Submitted by </a:t>
            </a:r>
          </a:p>
          <a:p>
            <a:r>
              <a:rPr lang="en-US" sz="2400" i="1" dirty="0" err="1" smtClean="0"/>
              <a:t>Smitha</a:t>
            </a:r>
            <a:r>
              <a:rPr lang="en-US" sz="2400" i="1" dirty="0" smtClean="0"/>
              <a:t> N </a:t>
            </a:r>
            <a:r>
              <a:rPr lang="en-US" sz="2400" i="1" dirty="0" err="1" smtClean="0"/>
              <a:t>Prakash</a:t>
            </a:r>
            <a:r>
              <a:rPr lang="en-US" sz="2400" i="1" dirty="0" smtClean="0"/>
              <a:t> </a:t>
            </a:r>
          </a:p>
          <a:p>
            <a:r>
              <a:rPr lang="en-US" sz="2400" i="1" dirty="0" smtClean="0"/>
              <a:t>(smitha7291@gmail.com)</a:t>
            </a:r>
            <a:endParaRPr lang="en-IN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19669"/>
            <a:ext cx="16230600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 Light"/>
              </a:rPr>
              <a:t>On 4th Feb, 2004, Mark </a:t>
            </a:r>
            <a:r>
              <a:rPr lang="en-US" sz="3000" dirty="0" err="1">
                <a:solidFill>
                  <a:srgbClr val="000000"/>
                </a:solidFill>
                <a:latin typeface="Open Sans Light"/>
              </a:rPr>
              <a:t>Zuckerberg</a:t>
            </a:r>
            <a:r>
              <a:rPr lang="en-US" sz="3000" dirty="0">
                <a:solidFill>
                  <a:srgbClr val="000000"/>
                </a:solidFill>
                <a:latin typeface="Open Sans Light"/>
              </a:rPr>
              <a:t> built a platform for Harvard students to connect with other students.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 Light"/>
              </a:rPr>
              <a:t>The social media website site gained huge popularity and went on to become the world's largest networking site.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 Light"/>
              </a:rPr>
              <a:t>The network is available in multiple languages and enable users to connect with friends or people across geographical, political, or economic borders.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 Light"/>
              </a:rPr>
              <a:t>Currently the platform has more than 2.6 billion monthly active users.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 Light"/>
              </a:rPr>
              <a:t>With an audience of this scale, it is no surprise that the vast majority of </a:t>
            </a:r>
            <a:r>
              <a:rPr lang="en-US" sz="3000" dirty="0" err="1">
                <a:solidFill>
                  <a:srgbClr val="000000"/>
                </a:solidFill>
                <a:latin typeface="Open Sans Light"/>
              </a:rPr>
              <a:t>Facebook’s</a:t>
            </a:r>
            <a:r>
              <a:rPr lang="en-US" sz="3000" dirty="0">
                <a:solidFill>
                  <a:srgbClr val="000000"/>
                </a:solidFill>
                <a:latin typeface="Open Sans Light"/>
              </a:rPr>
              <a:t> revenue is generated through advertising. </a:t>
            </a:r>
          </a:p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0" y="637100"/>
            <a:ext cx="1828800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</a:rPr>
              <a:t>FACEBOOK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57514" y="2455393"/>
            <a:ext cx="129802" cy="582212"/>
            <a:chOff x="0" y="0"/>
            <a:chExt cx="173070" cy="776283"/>
          </a:xfrm>
        </p:grpSpPr>
        <p:sp>
          <p:nvSpPr>
            <p:cNvPr id="3" name="AutoShape 3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>
            <a:off x="13497120" y="3033911"/>
            <a:ext cx="2314072" cy="115703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2959469" y="2455393"/>
            <a:ext cx="129802" cy="582212"/>
            <a:chOff x="0" y="0"/>
            <a:chExt cx="173070" cy="776283"/>
          </a:xfrm>
        </p:grpSpPr>
        <p:sp>
          <p:nvSpPr>
            <p:cNvPr id="7" name="AutoShape 7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6689066" y="4742221"/>
            <a:ext cx="129802" cy="582212"/>
            <a:chOff x="0" y="0"/>
            <a:chExt cx="173070" cy="776283"/>
          </a:xfrm>
        </p:grpSpPr>
        <p:sp>
          <p:nvSpPr>
            <p:cNvPr id="10" name="AutoShape 10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626058" y="4742221"/>
            <a:ext cx="129802" cy="582212"/>
            <a:chOff x="0" y="0"/>
            <a:chExt cx="173070" cy="776283"/>
          </a:xfrm>
        </p:grpSpPr>
        <p:sp>
          <p:nvSpPr>
            <p:cNvPr id="13" name="AutoShape 13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2563050" y="4760420"/>
            <a:ext cx="129802" cy="582212"/>
            <a:chOff x="0" y="0"/>
            <a:chExt cx="173070" cy="776283"/>
          </a:xfrm>
        </p:grpSpPr>
        <p:sp>
          <p:nvSpPr>
            <p:cNvPr id="16" name="AutoShape 16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2482490" y="5290623"/>
            <a:ext cx="2291342" cy="1145671"/>
          </a:xfrm>
          <a:prstGeom prst="rect">
            <a:avLst/>
          </a:prstGeom>
        </p:spPr>
      </p:pic>
      <p:sp>
        <p:nvSpPr>
          <p:cNvPr id="19" name="AutoShape 19"/>
          <p:cNvSpPr/>
          <p:nvPr/>
        </p:nvSpPr>
        <p:spPr>
          <a:xfrm>
            <a:off x="4198739" y="6972344"/>
            <a:ext cx="9890521" cy="37173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20" name="Group 20"/>
          <p:cNvGrpSpPr/>
          <p:nvPr/>
        </p:nvGrpSpPr>
        <p:grpSpPr>
          <a:xfrm>
            <a:off x="4198739" y="3199063"/>
            <a:ext cx="2129780" cy="737515"/>
            <a:chOff x="0" y="-28575"/>
            <a:chExt cx="2839707" cy="98335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283970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2004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527311"/>
              <a:ext cx="283970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 err="1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Facebook</a:t>
              </a: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 is born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755570" y="3199063"/>
            <a:ext cx="2129780" cy="1058115"/>
            <a:chOff x="0" y="-28575"/>
            <a:chExt cx="2839707" cy="141082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283970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2006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27311"/>
              <a:ext cx="2839707" cy="85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Invention of Newsfeed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312402" y="3199063"/>
            <a:ext cx="2220028" cy="737515"/>
            <a:chOff x="0" y="-28575"/>
            <a:chExt cx="2960037" cy="983354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296003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 dirty="0">
                  <a:solidFill>
                    <a:srgbClr val="000000"/>
                  </a:solidFill>
                  <a:latin typeface="Aileron Regular Bold"/>
                </a:rPr>
                <a:t>2007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527311"/>
              <a:ext cx="296003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"Like" button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959480" y="3199063"/>
            <a:ext cx="2129780" cy="1058115"/>
            <a:chOff x="0" y="-28575"/>
            <a:chExt cx="2839707" cy="141082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28575"/>
              <a:ext cx="283970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2009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527311"/>
              <a:ext cx="2839707" cy="85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Sorting order for Newsfeed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689077" y="5500690"/>
            <a:ext cx="2129780" cy="737515"/>
            <a:chOff x="0" y="-28575"/>
            <a:chExt cx="2839707" cy="983354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28575"/>
              <a:ext cx="283970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 dirty="0">
                  <a:solidFill>
                    <a:srgbClr val="000000"/>
                  </a:solidFill>
                  <a:latin typeface="Aileron Regular Bold"/>
                </a:rPr>
                <a:t>2015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527311"/>
              <a:ext cx="283970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See first feature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358182" y="5500690"/>
            <a:ext cx="2573665" cy="1032339"/>
            <a:chOff x="0" y="-28575"/>
            <a:chExt cx="3431554" cy="1376452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28575"/>
              <a:ext cx="3431554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2016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27310"/>
              <a:ext cx="3431554" cy="82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Content priority as per audience preference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563061" y="5552076"/>
            <a:ext cx="2129780" cy="737515"/>
            <a:chOff x="0" y="-28575"/>
            <a:chExt cx="2839707" cy="983354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28575"/>
              <a:ext cx="2839707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2017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527311"/>
              <a:ext cx="283970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"Reactions" </a:t>
              </a:r>
              <a:r>
                <a:rPr lang="en-US" sz="1641" b="1" spc="82" dirty="0" err="1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emojis</a:t>
              </a:r>
              <a:endParaRPr lang="en-US" sz="1641" b="1" spc="82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8728" y="2455393"/>
            <a:ext cx="129802" cy="582212"/>
            <a:chOff x="0" y="0"/>
            <a:chExt cx="173070" cy="776283"/>
          </a:xfrm>
        </p:grpSpPr>
        <p:sp>
          <p:nvSpPr>
            <p:cNvPr id="42" name="AutoShape 42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43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44" name="Group 44"/>
          <p:cNvGrpSpPr/>
          <p:nvPr/>
        </p:nvGrpSpPr>
        <p:grpSpPr>
          <a:xfrm>
            <a:off x="7755559" y="2455393"/>
            <a:ext cx="129802" cy="582212"/>
            <a:chOff x="0" y="0"/>
            <a:chExt cx="173070" cy="776283"/>
          </a:xfrm>
        </p:grpSpPr>
        <p:sp>
          <p:nvSpPr>
            <p:cNvPr id="45" name="AutoShape 45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sp>
        <p:nvSpPr>
          <p:cNvPr id="47" name="AutoShape 47"/>
          <p:cNvSpPr/>
          <p:nvPr/>
        </p:nvSpPr>
        <p:spPr>
          <a:xfrm>
            <a:off x="4198739" y="2455393"/>
            <a:ext cx="9890521" cy="31684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>
            <a:off x="13517554" y="7543180"/>
            <a:ext cx="2286827" cy="1143414"/>
          </a:xfrm>
          <a:prstGeom prst="rect">
            <a:avLst/>
          </a:prstGeom>
        </p:spPr>
      </p:pic>
      <p:sp>
        <p:nvSpPr>
          <p:cNvPr id="49" name="AutoShape 49"/>
          <p:cNvSpPr/>
          <p:nvPr/>
        </p:nvSpPr>
        <p:spPr>
          <a:xfrm>
            <a:off x="4198739" y="9202541"/>
            <a:ext cx="9890521" cy="557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50" name="Group 50"/>
          <p:cNvGrpSpPr/>
          <p:nvPr/>
        </p:nvGrpSpPr>
        <p:grpSpPr>
          <a:xfrm>
            <a:off x="12627951" y="6990930"/>
            <a:ext cx="129802" cy="582212"/>
            <a:chOff x="0" y="0"/>
            <a:chExt cx="173070" cy="776283"/>
          </a:xfrm>
        </p:grpSpPr>
        <p:sp>
          <p:nvSpPr>
            <p:cNvPr id="51" name="AutoShape 51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53" name="Group 53"/>
          <p:cNvGrpSpPr/>
          <p:nvPr/>
        </p:nvGrpSpPr>
        <p:grpSpPr>
          <a:xfrm>
            <a:off x="11501454" y="7715268"/>
            <a:ext cx="2461299" cy="1032339"/>
            <a:chOff x="0" y="-28575"/>
            <a:chExt cx="3281732" cy="1376452"/>
          </a:xfrm>
        </p:grpSpPr>
        <p:sp>
          <p:nvSpPr>
            <p:cNvPr id="54" name="TextBox 54"/>
            <p:cNvSpPr txBox="1"/>
            <p:nvPr/>
          </p:nvSpPr>
          <p:spPr>
            <a:xfrm>
              <a:off x="0" y="-28575"/>
              <a:ext cx="3281732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2018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527310"/>
              <a:ext cx="3281732" cy="82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Post prioritization that receive comments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8615566" y="7742242"/>
            <a:ext cx="2314384" cy="1378716"/>
            <a:chOff x="0" y="-28575"/>
            <a:chExt cx="3085845" cy="1838289"/>
          </a:xfrm>
        </p:grpSpPr>
        <p:sp>
          <p:nvSpPr>
            <p:cNvPr id="57" name="TextBox 57"/>
            <p:cNvSpPr txBox="1"/>
            <p:nvPr/>
          </p:nvSpPr>
          <p:spPr>
            <a:xfrm>
              <a:off x="0" y="-28575"/>
              <a:ext cx="3085845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2019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527311"/>
              <a:ext cx="3085845" cy="1282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Introduction of "Why am </a:t>
              </a:r>
              <a:r>
                <a:rPr lang="en-US" sz="1641" b="1" spc="82" dirty="0" smtClean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I seeing </a:t>
              </a: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this post?" tool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4929158" y="7742242"/>
            <a:ext cx="3557902" cy="1378716"/>
            <a:chOff x="0" y="-28575"/>
            <a:chExt cx="4743869" cy="1838289"/>
          </a:xfrm>
        </p:grpSpPr>
        <p:sp>
          <p:nvSpPr>
            <p:cNvPr id="60" name="TextBox 60"/>
            <p:cNvSpPr txBox="1"/>
            <p:nvPr/>
          </p:nvSpPr>
          <p:spPr>
            <a:xfrm>
              <a:off x="0" y="-28575"/>
              <a:ext cx="4743869" cy="4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5"/>
                </a:lnSpc>
              </a:pPr>
              <a:r>
                <a:rPr lang="en-US" sz="2165" spc="108">
                  <a:solidFill>
                    <a:srgbClr val="000000"/>
                  </a:solidFill>
                  <a:latin typeface="Aileron Regular Bold"/>
                </a:rPr>
                <a:t>2020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527311"/>
              <a:ext cx="4743869" cy="1282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2"/>
                </a:lnSpc>
              </a:pPr>
              <a:r>
                <a:rPr lang="en-US" sz="1641" b="1" spc="82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News credibility update + more tools to help users customize their data sharing preferences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9690959" y="6990930"/>
            <a:ext cx="129802" cy="582212"/>
            <a:chOff x="0" y="0"/>
            <a:chExt cx="173070" cy="776283"/>
          </a:xfrm>
        </p:grpSpPr>
        <p:sp>
          <p:nvSpPr>
            <p:cNvPr id="63" name="AutoShape 63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64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grpSp>
        <p:nvGrpSpPr>
          <p:cNvPr id="65" name="Group 65"/>
          <p:cNvGrpSpPr/>
          <p:nvPr/>
        </p:nvGrpSpPr>
        <p:grpSpPr>
          <a:xfrm>
            <a:off x="6689066" y="6990059"/>
            <a:ext cx="129802" cy="582212"/>
            <a:chOff x="0" y="0"/>
            <a:chExt cx="173070" cy="776283"/>
          </a:xfrm>
        </p:grpSpPr>
        <p:sp>
          <p:nvSpPr>
            <p:cNvPr id="66" name="AutoShape 66"/>
            <p:cNvSpPr/>
            <p:nvPr/>
          </p:nvSpPr>
          <p:spPr>
            <a:xfrm>
              <a:off x="61251" y="0"/>
              <a:ext cx="50568" cy="689748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67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03213"/>
              <a:ext cx="173070" cy="173070"/>
            </a:xfrm>
            <a:prstGeom prst="rect">
              <a:avLst/>
            </a:prstGeom>
          </p:spPr>
        </p:pic>
      </p:grpSp>
      <p:sp>
        <p:nvSpPr>
          <p:cNvPr id="68" name="TextBox 68"/>
          <p:cNvSpPr txBox="1"/>
          <p:nvPr/>
        </p:nvSpPr>
        <p:spPr>
          <a:xfrm>
            <a:off x="0" y="592455"/>
            <a:ext cx="182880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2. Facebook History</a:t>
            </a:r>
          </a:p>
        </p:txBody>
      </p:sp>
      <p:sp>
        <p:nvSpPr>
          <p:cNvPr id="69" name="AutoShape 69"/>
          <p:cNvSpPr/>
          <p:nvPr/>
        </p:nvSpPr>
        <p:spPr>
          <a:xfrm>
            <a:off x="4146367" y="4717788"/>
            <a:ext cx="9942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07172"/>
            <a:ext cx="16410048" cy="4810612"/>
            <a:chOff x="0" y="0"/>
            <a:chExt cx="21880065" cy="64141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99846" cy="1311874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52325" y="2619854"/>
              <a:ext cx="1328785" cy="131187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8915387" y="2619854"/>
              <a:ext cx="1137752" cy="131187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6444582" y="4894492"/>
              <a:ext cx="1226006" cy="131187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15661" y="4894492"/>
              <a:ext cx="1348655" cy="1311874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8708746" y="161636"/>
              <a:ext cx="1504059" cy="1311874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8891899" y="4894492"/>
              <a:ext cx="1440181" cy="1311874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>
            <a:xfrm>
              <a:off x="16154438" y="2429352"/>
              <a:ext cx="1967809" cy="1311873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rcRect/>
            <a:stretch>
              <a:fillRect/>
            </a:stretch>
          </p:blipFill>
          <p:spPr>
            <a:xfrm>
              <a:off x="16609162" y="0"/>
              <a:ext cx="896844" cy="1311874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676336" y="2905606"/>
              <a:ext cx="5012479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Customer Service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31813" y="554319"/>
              <a:ext cx="6776932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Entertainment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91725" y="4827817"/>
              <a:ext cx="4039235" cy="1563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Employment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Opportunities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486550" y="554319"/>
              <a:ext cx="3862706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Sharing Ideas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439398" y="2905606"/>
              <a:ext cx="3959648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Online Dating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486550" y="5230831"/>
              <a:ext cx="4386158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Free Marketing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8041490" y="405457"/>
              <a:ext cx="3589232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News Outlet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041490" y="4827818"/>
              <a:ext cx="3838575" cy="158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Online </a:t>
              </a:r>
              <a:r>
                <a:rPr lang="en-US" sz="3200" dirty="0" smtClean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Communities</a:t>
              </a:r>
              <a:endParaRPr lang="en-US" sz="3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8249953" y="2810355"/>
              <a:ext cx="3405293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Open Sans" charset="0"/>
                  <a:ea typeface="Open Sans" charset="0"/>
                  <a:cs typeface="Open Sans" charset="0"/>
                </a:rPr>
                <a:t>Networking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590959" y="1318962"/>
            <a:ext cx="13106083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Extra Bold"/>
              </a:rPr>
              <a:t>Why People Spend More Time on Facebook?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92364" y="8658225"/>
            <a:ext cx="436627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Open Sans Light Bold Italics"/>
              </a:rPr>
              <a:t>... &amp; many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533525"/>
            <a:ext cx="182880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3. Which age group finds fb more interesting?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37510"/>
            <a:ext cx="16230600" cy="605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Facebook is the leading social network worldwide and holds the highest market share of social network.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The marketers/brands have divided their target audience based on the generations, such as:</a:t>
            </a:r>
          </a:p>
          <a:p>
            <a:pPr marL="647700" lvl="1" indent="-323850">
              <a:lnSpc>
                <a:spcPts val="47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Gen Z (13-17)</a:t>
            </a:r>
          </a:p>
          <a:p>
            <a:pPr marL="647700" lvl="1" indent="-323850">
              <a:lnSpc>
                <a:spcPts val="47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Gen Y (Millennials) (18-34) </a:t>
            </a:r>
          </a:p>
          <a:p>
            <a:pPr marL="647700" lvl="1" indent="-323850">
              <a:lnSpc>
                <a:spcPts val="47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Gen Y (Decision Makers) ( 35-54)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Gen X (Baby Boomers) (55+) </a:t>
            </a:r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92202" y="1571625"/>
            <a:ext cx="12903597" cy="6780721"/>
            <a:chOff x="0" y="-38100"/>
            <a:chExt cx="17204796" cy="9040961"/>
          </a:xfrm>
        </p:grpSpPr>
        <p:sp>
          <p:nvSpPr>
            <p:cNvPr id="3" name="TextBox 3"/>
            <p:cNvSpPr txBox="1"/>
            <p:nvPr/>
          </p:nvSpPr>
          <p:spPr>
            <a:xfrm>
              <a:off x="1272926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Less than 18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7357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19-24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881788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25-34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186219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35-44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490650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45-54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95081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55-64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5099512" y="8573509"/>
              <a:ext cx="210528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65+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1272926" y="190532"/>
              <a:ext cx="15931870" cy="8263150"/>
              <a:chOff x="0" y="-6350"/>
              <a:chExt cx="19858464" cy="102997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20510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41084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61658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82232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10280650"/>
                <a:ext cx="198584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9858464" h="12700">
                    <a:moveTo>
                      <a:pt x="0" y="0"/>
                    </a:moveTo>
                    <a:lnTo>
                      <a:pt x="19858464" y="0"/>
                    </a:lnTo>
                    <a:lnTo>
                      <a:pt x="198584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0" y="-38100"/>
              <a:ext cx="1109904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25,000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12492"/>
              <a:ext cx="1109904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20,000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263085"/>
              <a:ext cx="1109904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15,000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913677"/>
              <a:ext cx="1109904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10,000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86116" y="6564269"/>
              <a:ext cx="923788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5,000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39051" y="8214861"/>
              <a:ext cx="270853" cy="429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95"/>
                </a:lnSpc>
              </a:pPr>
              <a:r>
                <a:rPr lang="en-US" sz="1925">
                  <a:solidFill>
                    <a:srgbClr val="000000"/>
                  </a:solidFill>
                  <a:latin typeface="Open Sans Light Bold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272926" y="195626"/>
              <a:ext cx="15931869" cy="8252961"/>
              <a:chOff x="0" y="0"/>
              <a:chExt cx="19858463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1646565"/>
                <a:ext cx="2624154" cy="8640435"/>
              </a:xfrm>
              <a:custGeom>
                <a:avLst/>
                <a:gdLst/>
                <a:ahLst/>
                <a:cxnLst/>
                <a:rect l="l" t="t" r="r" b="b"/>
                <a:pathLst>
                  <a:path w="2624154" h="8640435">
                    <a:moveTo>
                      <a:pt x="0" y="8640435"/>
                    </a:moveTo>
                    <a:lnTo>
                      <a:pt x="0" y="209933"/>
                    </a:lnTo>
                    <a:lnTo>
                      <a:pt x="0" y="209933"/>
                    </a:lnTo>
                    <a:cubicBezTo>
                      <a:pt x="0" y="154255"/>
                      <a:pt x="22118" y="100858"/>
                      <a:pt x="61488" y="61488"/>
                    </a:cubicBezTo>
                    <a:cubicBezTo>
                      <a:pt x="100858" y="22118"/>
                      <a:pt x="154255" y="0"/>
                      <a:pt x="209932" y="0"/>
                    </a:cubicBezTo>
                    <a:lnTo>
                      <a:pt x="2414222" y="0"/>
                    </a:lnTo>
                    <a:cubicBezTo>
                      <a:pt x="2469899" y="0"/>
                      <a:pt x="2523296" y="22118"/>
                      <a:pt x="2562666" y="61488"/>
                    </a:cubicBezTo>
                    <a:cubicBezTo>
                      <a:pt x="2602036" y="100858"/>
                      <a:pt x="2624154" y="154255"/>
                      <a:pt x="2624154" y="209933"/>
                    </a:cubicBezTo>
                    <a:lnTo>
                      <a:pt x="2624154" y="8640435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872385" y="1498021"/>
                <a:ext cx="2624154" cy="8788979"/>
              </a:xfrm>
              <a:custGeom>
                <a:avLst/>
                <a:gdLst/>
                <a:ahLst/>
                <a:cxnLst/>
                <a:rect l="l" t="t" r="r" b="b"/>
                <a:pathLst>
                  <a:path w="2624154" h="8788979">
                    <a:moveTo>
                      <a:pt x="0" y="8788979"/>
                    </a:moveTo>
                    <a:lnTo>
                      <a:pt x="0" y="209932"/>
                    </a:lnTo>
                    <a:cubicBezTo>
                      <a:pt x="0" y="154255"/>
                      <a:pt x="22118" y="100858"/>
                      <a:pt x="61488" y="61488"/>
                    </a:cubicBezTo>
                    <a:cubicBezTo>
                      <a:pt x="100858" y="22118"/>
                      <a:pt x="154255" y="0"/>
                      <a:pt x="209932" y="0"/>
                    </a:cubicBezTo>
                    <a:lnTo>
                      <a:pt x="2414222" y="0"/>
                    </a:lnTo>
                    <a:cubicBezTo>
                      <a:pt x="2530164" y="0"/>
                      <a:pt x="2624154" y="93990"/>
                      <a:pt x="2624154" y="209932"/>
                    </a:cubicBezTo>
                    <a:lnTo>
                      <a:pt x="2624154" y="8788979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744770" y="2611074"/>
                <a:ext cx="2624154" cy="7675926"/>
              </a:xfrm>
              <a:custGeom>
                <a:avLst/>
                <a:gdLst/>
                <a:ahLst/>
                <a:cxnLst/>
                <a:rect l="l" t="t" r="r" b="b"/>
                <a:pathLst>
                  <a:path w="2624154" h="7675926">
                    <a:moveTo>
                      <a:pt x="0" y="7675926"/>
                    </a:moveTo>
                    <a:lnTo>
                      <a:pt x="0" y="209933"/>
                    </a:lnTo>
                    <a:cubicBezTo>
                      <a:pt x="0" y="93990"/>
                      <a:pt x="93990" y="0"/>
                      <a:pt x="209932" y="0"/>
                    </a:cubicBezTo>
                    <a:lnTo>
                      <a:pt x="2414221" y="0"/>
                    </a:lnTo>
                    <a:cubicBezTo>
                      <a:pt x="2469899" y="0"/>
                      <a:pt x="2523296" y="22118"/>
                      <a:pt x="2562666" y="61488"/>
                    </a:cubicBezTo>
                    <a:cubicBezTo>
                      <a:pt x="2602036" y="100858"/>
                      <a:pt x="2624154" y="154255"/>
                      <a:pt x="2624154" y="209933"/>
                    </a:cubicBezTo>
                    <a:lnTo>
                      <a:pt x="2624154" y="7675926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8617155" y="6443599"/>
                <a:ext cx="2624154" cy="3843401"/>
              </a:xfrm>
              <a:custGeom>
                <a:avLst/>
                <a:gdLst/>
                <a:ahLst/>
                <a:cxnLst/>
                <a:rect l="l" t="t" r="r" b="b"/>
                <a:pathLst>
                  <a:path w="2624154" h="3843401">
                    <a:moveTo>
                      <a:pt x="0" y="3843401"/>
                    </a:moveTo>
                    <a:lnTo>
                      <a:pt x="0" y="209932"/>
                    </a:lnTo>
                    <a:cubicBezTo>
                      <a:pt x="0" y="93990"/>
                      <a:pt x="93989" y="0"/>
                      <a:pt x="209932" y="0"/>
                    </a:cubicBezTo>
                    <a:lnTo>
                      <a:pt x="2414221" y="0"/>
                    </a:lnTo>
                    <a:cubicBezTo>
                      <a:pt x="2530164" y="0"/>
                      <a:pt x="2624153" y="93990"/>
                      <a:pt x="2624153" y="209932"/>
                    </a:cubicBezTo>
                    <a:lnTo>
                      <a:pt x="2624153" y="3843401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1489540" y="6330442"/>
                <a:ext cx="2624154" cy="3956558"/>
              </a:xfrm>
              <a:custGeom>
                <a:avLst/>
                <a:gdLst/>
                <a:ahLst/>
                <a:cxnLst/>
                <a:rect l="l" t="t" r="r" b="b"/>
                <a:pathLst>
                  <a:path w="2624154" h="3956558">
                    <a:moveTo>
                      <a:pt x="0" y="3956558"/>
                    </a:moveTo>
                    <a:lnTo>
                      <a:pt x="0" y="209932"/>
                    </a:lnTo>
                    <a:cubicBezTo>
                      <a:pt x="0" y="154255"/>
                      <a:pt x="22118" y="100858"/>
                      <a:pt x="61487" y="61488"/>
                    </a:cubicBezTo>
                    <a:cubicBezTo>
                      <a:pt x="100857" y="22118"/>
                      <a:pt x="154255" y="0"/>
                      <a:pt x="209932" y="0"/>
                    </a:cubicBezTo>
                    <a:lnTo>
                      <a:pt x="2414221" y="0"/>
                    </a:lnTo>
                    <a:cubicBezTo>
                      <a:pt x="2469898" y="0"/>
                      <a:pt x="2523296" y="22118"/>
                      <a:pt x="2562666" y="61488"/>
                    </a:cubicBezTo>
                    <a:cubicBezTo>
                      <a:pt x="2602036" y="100858"/>
                      <a:pt x="2624154" y="154255"/>
                      <a:pt x="2624154" y="209932"/>
                    </a:cubicBezTo>
                    <a:lnTo>
                      <a:pt x="2624154" y="3956558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4361925" y="6922150"/>
                <a:ext cx="2624153" cy="3364850"/>
              </a:xfrm>
              <a:custGeom>
                <a:avLst/>
                <a:gdLst/>
                <a:ahLst/>
                <a:cxnLst/>
                <a:rect l="l" t="t" r="r" b="b"/>
                <a:pathLst>
                  <a:path w="2624153" h="3364850">
                    <a:moveTo>
                      <a:pt x="0" y="3364850"/>
                    </a:moveTo>
                    <a:lnTo>
                      <a:pt x="0" y="209932"/>
                    </a:lnTo>
                    <a:cubicBezTo>
                      <a:pt x="0" y="93991"/>
                      <a:pt x="93990" y="1"/>
                      <a:pt x="209931" y="0"/>
                    </a:cubicBezTo>
                    <a:lnTo>
                      <a:pt x="2414222" y="0"/>
                    </a:lnTo>
                    <a:cubicBezTo>
                      <a:pt x="2530163" y="1"/>
                      <a:pt x="2624153" y="93991"/>
                      <a:pt x="2624153" y="209932"/>
                    </a:cubicBezTo>
                    <a:lnTo>
                      <a:pt x="2624153" y="3364850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7234309" y="7407285"/>
                <a:ext cx="2624155" cy="2879715"/>
              </a:xfrm>
              <a:custGeom>
                <a:avLst/>
                <a:gdLst/>
                <a:ahLst/>
                <a:cxnLst/>
                <a:rect l="l" t="t" r="r" b="b"/>
                <a:pathLst>
                  <a:path w="2624155" h="2879715">
                    <a:moveTo>
                      <a:pt x="0" y="2879715"/>
                    </a:moveTo>
                    <a:lnTo>
                      <a:pt x="0" y="209932"/>
                    </a:lnTo>
                    <a:cubicBezTo>
                      <a:pt x="0" y="154255"/>
                      <a:pt x="22118" y="100857"/>
                      <a:pt x="61488" y="61488"/>
                    </a:cubicBezTo>
                    <a:cubicBezTo>
                      <a:pt x="100858" y="22117"/>
                      <a:pt x="154256" y="0"/>
                      <a:pt x="209933" y="0"/>
                    </a:cubicBezTo>
                    <a:lnTo>
                      <a:pt x="2414222" y="0"/>
                    </a:lnTo>
                    <a:cubicBezTo>
                      <a:pt x="2469899" y="0"/>
                      <a:pt x="2523297" y="22117"/>
                      <a:pt x="2562667" y="61488"/>
                    </a:cubicBezTo>
                    <a:cubicBezTo>
                      <a:pt x="2602037" y="100857"/>
                      <a:pt x="2624155" y="154255"/>
                      <a:pt x="2624155" y="209932"/>
                    </a:cubicBezTo>
                    <a:lnTo>
                      <a:pt x="2624155" y="2879715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</p:grpSp>
      </p:grpSp>
      <p:sp>
        <p:nvSpPr>
          <p:cNvPr id="31" name="TextBox 31"/>
          <p:cNvSpPr txBox="1"/>
          <p:nvPr/>
        </p:nvSpPr>
        <p:spPr>
          <a:xfrm>
            <a:off x="2692202" y="8661400"/>
            <a:ext cx="12903596" cy="115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 Bold"/>
              </a:rPr>
              <a:t>As of analysis, the highest share of advertising audience is among the age group 19 -34 year olds and the group between 55 and more has the smallest share. </a:t>
            </a:r>
          </a:p>
          <a:p>
            <a:pPr algn="ctr">
              <a:lnSpc>
                <a:spcPts val="3079"/>
              </a:lnSpc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5570934" y="462915"/>
            <a:ext cx="714613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 Light Bold"/>
              </a:rPr>
              <a:t>Share of Facebook users by age group</a:t>
            </a:r>
          </a:p>
        </p:txBody>
      </p:sp>
      <p:sp>
        <p:nvSpPr>
          <p:cNvPr id="33" name="Freeform 12"/>
          <p:cNvSpPr/>
          <p:nvPr/>
        </p:nvSpPr>
        <p:spPr>
          <a:xfrm>
            <a:off x="3714712" y="1778272"/>
            <a:ext cx="11948903" cy="7642"/>
          </a:xfrm>
          <a:custGeom>
            <a:avLst/>
            <a:gdLst/>
            <a:ahLst/>
            <a:cxnLst/>
            <a:rect l="l" t="t" r="r" b="b"/>
            <a:pathLst>
              <a:path w="19858464" h="12700">
                <a:moveTo>
                  <a:pt x="0" y="0"/>
                </a:moveTo>
                <a:lnTo>
                  <a:pt x="19858464" y="0"/>
                </a:lnTo>
                <a:lnTo>
                  <a:pt x="19858464" y="1270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42975"/>
            <a:ext cx="18288000" cy="1604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4. Facebook User Gender Ratio</a:t>
            </a:r>
          </a:p>
          <a:p>
            <a:pPr algn="ctr">
              <a:lnSpc>
                <a:spcPts val="6439"/>
              </a:lnSpc>
            </a:pPr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4292783" y="5799768"/>
            <a:ext cx="738301" cy="1312536"/>
            <a:chOff x="0" y="0"/>
            <a:chExt cx="984402" cy="175004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984402" cy="1750048"/>
              <a:chOff x="0" y="0"/>
              <a:chExt cx="1270000" cy="225777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6351" y="0"/>
                <a:ext cx="1237228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1237228" h="2257821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1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6" name="Group 6"/>
          <p:cNvGrpSpPr/>
          <p:nvPr/>
        </p:nvGrpSpPr>
        <p:grpSpPr>
          <a:xfrm>
            <a:off x="4292783" y="2729214"/>
            <a:ext cx="816476" cy="1451513"/>
            <a:chOff x="0" y="0"/>
            <a:chExt cx="1088634" cy="193535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088634" cy="1935350"/>
              <a:chOff x="0" y="0"/>
              <a:chExt cx="1270000" cy="225777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6351" y="0"/>
                <a:ext cx="1237228" cy="2257796"/>
              </a:xfrm>
              <a:custGeom>
                <a:avLst/>
                <a:gdLst/>
                <a:ahLst/>
                <a:cxnLst/>
                <a:rect l="l" t="t" r="r" b="b"/>
                <a:pathLst>
                  <a:path w="1237228" h="2257796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406982" y="917222"/>
                    </a:move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30316" y="917222"/>
                    </a:lnTo>
                    <a:lnTo>
                      <a:pt x="1028295" y="1577340"/>
                    </a:lnTo>
                    <a:cubicBezTo>
                      <a:pt x="1031508" y="1588025"/>
                      <a:pt x="1029477" y="1599601"/>
                      <a:pt x="1022818" y="1608554"/>
                    </a:cubicBezTo>
                    <a:cubicBezTo>
                      <a:pt x="1016159" y="1617507"/>
                      <a:pt x="1005656" y="1622782"/>
                      <a:pt x="994498" y="1622778"/>
                    </a:cubicBezTo>
                    <a:lnTo>
                      <a:pt x="896708" y="1622778"/>
                    </a:lnTo>
                    <a:lnTo>
                      <a:pt x="850424" y="2225181"/>
                    </a:lnTo>
                    <a:cubicBezTo>
                      <a:pt x="849021" y="2243583"/>
                      <a:pt x="833672" y="2257794"/>
                      <a:pt x="815217" y="2257778"/>
                    </a:cubicBezTo>
                    <a:lnTo>
                      <a:pt x="807315" y="2257778"/>
                    </a:lnTo>
                    <a:cubicBezTo>
                      <a:pt x="731482" y="2257796"/>
                      <a:pt x="669194" y="2197876"/>
                      <a:pt x="666274" y="2122100"/>
                    </a:cubicBezTo>
                    <a:lnTo>
                      <a:pt x="647153" y="1622778"/>
                    </a:lnTo>
                    <a:lnTo>
                      <a:pt x="590145" y="1622778"/>
                    </a:lnTo>
                    <a:lnTo>
                      <a:pt x="570953" y="2122100"/>
                    </a:lnTo>
                    <a:cubicBezTo>
                      <a:pt x="568034" y="2197876"/>
                      <a:pt x="505746" y="2257796"/>
                      <a:pt x="429913" y="2257778"/>
                    </a:cubicBezTo>
                    <a:lnTo>
                      <a:pt x="422011" y="2257778"/>
                    </a:lnTo>
                    <a:cubicBezTo>
                      <a:pt x="403555" y="2257794"/>
                      <a:pt x="388206" y="2243583"/>
                      <a:pt x="386803" y="2225181"/>
                    </a:cubicBezTo>
                    <a:lnTo>
                      <a:pt x="340519" y="1622778"/>
                    </a:lnTo>
                    <a:lnTo>
                      <a:pt x="242729" y="1622778"/>
                    </a:lnTo>
                    <a:cubicBezTo>
                      <a:pt x="231571" y="1622782"/>
                      <a:pt x="221069" y="1617507"/>
                      <a:pt x="214410" y="1608554"/>
                    </a:cubicBezTo>
                    <a:cubicBezTo>
                      <a:pt x="207750" y="1599601"/>
                      <a:pt x="205719" y="1588025"/>
                      <a:pt x="208933" y="1577340"/>
                    </a:cubicBezTo>
                    <a:lnTo>
                      <a:pt x="406982" y="9172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6363165" y="2992056"/>
            <a:ext cx="7462097" cy="925830"/>
            <a:chOff x="0" y="0"/>
            <a:chExt cx="9949462" cy="1234440"/>
          </a:xfrm>
        </p:grpSpPr>
        <p:sp>
          <p:nvSpPr>
            <p:cNvPr id="10" name="TextBox 10"/>
            <p:cNvSpPr txBox="1"/>
            <p:nvPr/>
          </p:nvSpPr>
          <p:spPr>
            <a:xfrm>
              <a:off x="7200900" y="-66040"/>
              <a:ext cx="2748562" cy="1252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40"/>
                </a:lnSpc>
              </a:pPr>
              <a:r>
                <a:rPr lang="en-US" sz="5600">
                  <a:solidFill>
                    <a:srgbClr val="000000"/>
                  </a:solidFill>
                  <a:latin typeface="Open Sans Light Bold"/>
                </a:rPr>
                <a:t>40.7%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6858000" cy="1234440"/>
              <a:chOff x="0" y="0"/>
              <a:chExt cx="1270000" cy="2286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5645" y="-183"/>
                <a:ext cx="12812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281290" h="228966">
                    <a:moveTo>
                      <a:pt x="119945" y="183"/>
                    </a:moveTo>
                    <a:lnTo>
                      <a:pt x="1161345" y="183"/>
                    </a:lnTo>
                    <a:cubicBezTo>
                      <a:pt x="1202302" y="0"/>
                      <a:pt x="1240227" y="21745"/>
                      <a:pt x="1260759" y="57185"/>
                    </a:cubicBezTo>
                    <a:cubicBezTo>
                      <a:pt x="1281290" y="92625"/>
                      <a:pt x="1281290" y="136341"/>
                      <a:pt x="1260759" y="171781"/>
                    </a:cubicBezTo>
                    <a:cubicBezTo>
                      <a:pt x="1240227" y="207221"/>
                      <a:pt x="1202302" y="228966"/>
                      <a:pt x="11613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0F0E0C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-5645" y="-183"/>
                <a:ext cx="52818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528180" h="228966">
                    <a:moveTo>
                      <a:pt x="119945" y="183"/>
                    </a:moveTo>
                    <a:lnTo>
                      <a:pt x="408235" y="183"/>
                    </a:lnTo>
                    <a:cubicBezTo>
                      <a:pt x="449192" y="0"/>
                      <a:pt x="487117" y="21745"/>
                      <a:pt x="507649" y="57185"/>
                    </a:cubicBezTo>
                    <a:cubicBezTo>
                      <a:pt x="528180" y="92625"/>
                      <a:pt x="528180" y="136341"/>
                      <a:pt x="507649" y="171781"/>
                    </a:cubicBezTo>
                    <a:cubicBezTo>
                      <a:pt x="487117" y="207221"/>
                      <a:pt x="449192" y="228966"/>
                      <a:pt x="40823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E83F62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6363165" y="5993121"/>
            <a:ext cx="7462097" cy="925830"/>
            <a:chOff x="0" y="0"/>
            <a:chExt cx="9949462" cy="1234440"/>
          </a:xfrm>
        </p:grpSpPr>
        <p:sp>
          <p:nvSpPr>
            <p:cNvPr id="15" name="TextBox 15"/>
            <p:cNvSpPr txBox="1"/>
            <p:nvPr/>
          </p:nvSpPr>
          <p:spPr>
            <a:xfrm>
              <a:off x="7200900" y="-66040"/>
              <a:ext cx="2748562" cy="1252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40"/>
                </a:lnSpc>
              </a:pPr>
              <a:r>
                <a:rPr lang="en-US" sz="5600">
                  <a:solidFill>
                    <a:srgbClr val="000000"/>
                  </a:solidFill>
                  <a:latin typeface="Open Sans Light Bold"/>
                </a:rPr>
                <a:t>59.3%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6858000" cy="1234440"/>
              <a:chOff x="0" y="0"/>
              <a:chExt cx="1270000" cy="2286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-5645" y="-183"/>
                <a:ext cx="12812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281290" h="228966">
                    <a:moveTo>
                      <a:pt x="119945" y="183"/>
                    </a:moveTo>
                    <a:lnTo>
                      <a:pt x="1161345" y="183"/>
                    </a:lnTo>
                    <a:cubicBezTo>
                      <a:pt x="1202302" y="0"/>
                      <a:pt x="1240227" y="21745"/>
                      <a:pt x="1260759" y="57185"/>
                    </a:cubicBezTo>
                    <a:cubicBezTo>
                      <a:pt x="1281290" y="92625"/>
                      <a:pt x="1281290" y="136341"/>
                      <a:pt x="1260759" y="171781"/>
                    </a:cubicBezTo>
                    <a:cubicBezTo>
                      <a:pt x="1240227" y="207221"/>
                      <a:pt x="1202302" y="228966"/>
                      <a:pt x="11613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-5645" y="-183"/>
                <a:ext cx="76440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764400" h="228966">
                    <a:moveTo>
                      <a:pt x="119945" y="183"/>
                    </a:moveTo>
                    <a:lnTo>
                      <a:pt x="644455" y="183"/>
                    </a:lnTo>
                    <a:cubicBezTo>
                      <a:pt x="685412" y="0"/>
                      <a:pt x="723337" y="21745"/>
                      <a:pt x="743869" y="57185"/>
                    </a:cubicBezTo>
                    <a:cubicBezTo>
                      <a:pt x="764400" y="92625"/>
                      <a:pt x="764400" y="136341"/>
                      <a:pt x="743869" y="171781"/>
                    </a:cubicBezTo>
                    <a:cubicBezTo>
                      <a:pt x="723337" y="207221"/>
                      <a:pt x="685412" y="228966"/>
                      <a:pt x="64445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22A1E2"/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>
            <a:off x="4292783" y="8025485"/>
            <a:ext cx="9598412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Facebook users are predominantly male and the average age of male user is 35 and female is 39</a:t>
            </a:r>
          </a:p>
          <a:p>
            <a:pPr algn="ctr">
              <a:lnSpc>
                <a:spcPts val="3359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2236" y="2283230"/>
            <a:ext cx="10983528" cy="6109984"/>
            <a:chOff x="0" y="0"/>
            <a:chExt cx="14644704" cy="8146646"/>
          </a:xfrm>
        </p:grpSpPr>
        <p:sp>
          <p:nvSpPr>
            <p:cNvPr id="3" name="TextBox 3"/>
            <p:cNvSpPr txBox="1"/>
            <p:nvPr/>
          </p:nvSpPr>
          <p:spPr>
            <a:xfrm>
              <a:off x="11296679" y="1878938"/>
              <a:ext cx="3348025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Increase brand awareness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34%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190357" y="7453157"/>
              <a:ext cx="4275024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Increase community engagement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21%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691580" y="6862578"/>
              <a:ext cx="2770006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Sales/lead generation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11%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29777" y="4740989"/>
              <a:ext cx="2538187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Increase web traffic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10%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9308"/>
              <a:ext cx="4176508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Get more ROI from facebook Ads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9%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513674" y="-28575"/>
              <a:ext cx="750004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Other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8%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14352" y="827450"/>
              <a:ext cx="2357574" cy="69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Distribute content</a:t>
              </a:r>
            </a:p>
            <a:p>
              <a:pPr algn="ctr">
                <a:lnSpc>
                  <a:spcPts val="2113"/>
                </a:lnSpc>
              </a:pPr>
              <a:r>
                <a:rPr lang="en-US" sz="1510">
                  <a:solidFill>
                    <a:srgbClr val="000000"/>
                  </a:solidFill>
                  <a:latin typeface="Open Sans Bold"/>
                </a:rPr>
                <a:t>7%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4481821" y="746314"/>
              <a:ext cx="6762562" cy="6762562"/>
              <a:chOff x="0" y="0"/>
              <a:chExt cx="2540000" cy="254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00" y="0"/>
                <a:ext cx="1346046" cy="2003242"/>
              </a:xfrm>
              <a:custGeom>
                <a:avLst/>
                <a:gdLst/>
                <a:ahLst/>
                <a:cxnLst/>
                <a:rect l="l" t="t" r="r" b="b"/>
                <a:pathLst>
                  <a:path w="1346046" h="2003242">
                    <a:moveTo>
                      <a:pt x="0" y="0"/>
                    </a:moveTo>
                    <a:cubicBezTo>
                      <a:pt x="474639" y="0"/>
                      <a:pt x="909666" y="264669"/>
                      <a:pt x="1127856" y="686184"/>
                    </a:cubicBezTo>
                    <a:cubicBezTo>
                      <a:pt x="1346046" y="1107699"/>
                      <a:pt x="1310981" y="1615703"/>
                      <a:pt x="1036946" y="2003242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817672" y="1270000"/>
                <a:ext cx="1524625" cy="1401666"/>
              </a:xfrm>
              <a:custGeom>
                <a:avLst/>
                <a:gdLst/>
                <a:ahLst/>
                <a:cxnLst/>
                <a:rect l="l" t="t" r="r" b="b"/>
                <a:pathLst>
                  <a:path w="1524625" h="1401666">
                    <a:moveTo>
                      <a:pt x="1524625" y="680500"/>
                    </a:moveTo>
                    <a:cubicBezTo>
                      <a:pt x="1201249" y="1190059"/>
                      <a:pt x="563932" y="1401666"/>
                      <a:pt x="0" y="1186718"/>
                    </a:cubicBezTo>
                    <a:lnTo>
                      <a:pt x="452328" y="0"/>
                    </a:lnTo>
                    <a:close/>
                  </a:path>
                </a:pathLst>
              </a:custGeom>
              <a:solidFill>
                <a:srgbClr val="D81665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165033" y="1270000"/>
                <a:ext cx="1104967" cy="1207842"/>
              </a:xfrm>
              <a:custGeom>
                <a:avLst/>
                <a:gdLst/>
                <a:ahLst/>
                <a:cxnLst/>
                <a:rect l="l" t="t" r="r" b="b"/>
                <a:pathLst>
                  <a:path w="1104967" h="1207842">
                    <a:moveTo>
                      <a:pt x="712515" y="1207842"/>
                    </a:moveTo>
                    <a:cubicBezTo>
                      <a:pt x="410656" y="1109762"/>
                      <a:pt x="156462" y="902207"/>
                      <a:pt x="0" y="626057"/>
                    </a:cubicBezTo>
                    <a:lnTo>
                      <a:pt x="1104967" y="0"/>
                    </a:lnTo>
                    <a:close/>
                  </a:path>
                </a:pathLst>
              </a:custGeom>
              <a:solidFill>
                <a:srgbClr val="A2006E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-24569" y="1127007"/>
                <a:ext cx="1294569" cy="823493"/>
              </a:xfrm>
              <a:custGeom>
                <a:avLst/>
                <a:gdLst/>
                <a:ahLst/>
                <a:cxnLst/>
                <a:rect l="l" t="t" r="r" b="b"/>
                <a:pathLst>
                  <a:path w="1294569" h="823493">
                    <a:moveTo>
                      <a:pt x="222273" y="823493"/>
                    </a:moveTo>
                    <a:cubicBezTo>
                      <a:pt x="66915" y="578689"/>
                      <a:pt x="0" y="288096"/>
                      <a:pt x="32645" y="0"/>
                    </a:cubicBezTo>
                    <a:lnTo>
                      <a:pt x="1294569" y="142993"/>
                    </a:lnTo>
                    <a:close/>
                  </a:path>
                </a:pathLst>
              </a:custGeom>
              <a:solidFill>
                <a:srgbClr val="62006E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2506" y="473094"/>
                <a:ext cx="1267494" cy="796906"/>
              </a:xfrm>
              <a:custGeom>
                <a:avLst/>
                <a:gdLst/>
                <a:ahLst/>
                <a:cxnLst/>
                <a:rect l="l" t="t" r="r" b="b"/>
                <a:pathLst>
                  <a:path w="1267494" h="796906">
                    <a:moveTo>
                      <a:pt x="0" y="717162"/>
                    </a:moveTo>
                    <a:cubicBezTo>
                      <a:pt x="16491" y="455048"/>
                      <a:pt x="113838" y="204493"/>
                      <a:pt x="278635" y="0"/>
                    </a:cubicBezTo>
                    <a:lnTo>
                      <a:pt x="1267494" y="796906"/>
                    </a:lnTo>
                    <a:close/>
                  </a:path>
                </a:pathLst>
              </a:custGeom>
              <a:solidFill>
                <a:srgbClr val="000062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242548" y="127903"/>
                <a:ext cx="1027452" cy="1142097"/>
              </a:xfrm>
              <a:custGeom>
                <a:avLst/>
                <a:gdLst/>
                <a:ahLst/>
                <a:cxnLst/>
                <a:rect l="l" t="t" r="r" b="b"/>
                <a:pathLst>
                  <a:path w="1027452" h="1142097">
                    <a:moveTo>
                      <a:pt x="0" y="395610"/>
                    </a:moveTo>
                    <a:cubicBezTo>
                      <a:pt x="122496" y="227010"/>
                      <a:pt x="284599" y="91145"/>
                      <a:pt x="472012" y="0"/>
                    </a:cubicBezTo>
                    <a:lnTo>
                      <a:pt x="1027452" y="1142097"/>
                    </a:lnTo>
                    <a:close/>
                  </a:path>
                </a:pathLst>
              </a:custGeom>
              <a:solidFill>
                <a:srgbClr val="222789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658173" y="0"/>
                <a:ext cx="61182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611827" h="1270000">
                    <a:moveTo>
                      <a:pt x="0" y="157091"/>
                    </a:moveTo>
                    <a:cubicBezTo>
                      <a:pt x="187420" y="54056"/>
                      <a:pt x="397825" y="21"/>
                      <a:pt x="611700" y="0"/>
                    </a:cubicBezTo>
                    <a:lnTo>
                      <a:pt x="611827" y="1270000"/>
                    </a:lnTo>
                    <a:close/>
                  </a:path>
                </a:pathLst>
              </a:custGeom>
              <a:solidFill>
                <a:srgbClr val="3C4EB1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0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5775D8"/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>
            <a:off x="0" y="630555"/>
            <a:ext cx="182880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Light Bold"/>
              </a:rPr>
              <a:t>5.  Likes and Engagement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415801" y="8622162"/>
            <a:ext cx="7456399" cy="23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86">
                <a:solidFill>
                  <a:srgbClr val="000000"/>
                </a:solidFill>
                <a:latin typeface="Open Sans Bold Italics"/>
              </a:rPr>
              <a:t>Note: The numbers displayed here are only for explanation purpose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15801" y="1614141"/>
            <a:ext cx="7456399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Benefits of Likes in pictorial representation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220200"/>
            <a:ext cx="16416454" cy="37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Likes indicates audience growth and </a:t>
            </a:r>
            <a:r>
              <a:rPr lang="en-US" sz="2200">
                <a:solidFill>
                  <a:srgbClr val="000000"/>
                </a:solidFill>
                <a:latin typeface="Open Sans Bold"/>
              </a:rPr>
              <a:t>a large Facebook audience provides a potential market for the receptive buyers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160008"/>
            <a:ext cx="182880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6. Device Usage of Facebook Users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40362"/>
            <a:ext cx="16230600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 Light"/>
              </a:rPr>
              <a:t>Facebook users almost exclusively use mobile to access Facebook. </a:t>
            </a:r>
          </a:p>
          <a:p>
            <a:pPr>
              <a:lnSpc>
                <a:spcPts val="4199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 Light"/>
              </a:rPr>
              <a:t>Facebook and its products rank among the most downloaded apps, globally.</a:t>
            </a:r>
          </a:p>
          <a:p>
            <a:pPr>
              <a:lnSpc>
                <a:spcPts val="4199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 Light"/>
              </a:rPr>
              <a:t>A majority of business pages are crafted ads and post for both desktop and mobile for hassle-free access</a:t>
            </a:r>
          </a:p>
          <a:p>
            <a:pPr>
              <a:lnSpc>
                <a:spcPts val="4199"/>
              </a:lnSpc>
            </a:pPr>
            <a:endParaRPr/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 Light"/>
              </a:rPr>
              <a:t>Facebook stands out as regular source for News, which is easily available on mobile</a:t>
            </a:r>
          </a:p>
          <a:p>
            <a:pPr>
              <a:lnSpc>
                <a:spcPts val="4199"/>
              </a:lnSpc>
            </a:pPr>
            <a:endParaRPr/>
          </a:p>
          <a:p>
            <a:pPr marL="647699" lvl="1" indent="-323850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 Light"/>
              </a:rPr>
              <a:t>Highest engagement rate is through mobile device</a:t>
            </a:r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754</Words>
  <Application>Microsoft Office PowerPoint</Application>
  <PresentationFormat>Custom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Aileron Regular</vt:lpstr>
      <vt:lpstr>Open Sans Extra Bold Bold</vt:lpstr>
      <vt:lpstr>Open Sans Extra Bold</vt:lpstr>
      <vt:lpstr>Calibri</vt:lpstr>
      <vt:lpstr>Open Sans Light</vt:lpstr>
      <vt:lpstr>Aileron Regular Bold</vt:lpstr>
      <vt:lpstr>Open Sans</vt:lpstr>
      <vt:lpstr>Open Sans Bold</vt:lpstr>
      <vt:lpstr>Open Sans Light Bold Italics</vt:lpstr>
      <vt:lpstr>Open Sans Light Bold</vt:lpstr>
      <vt:lpstr>Open Sans Bold Italics</vt:lpstr>
      <vt:lpstr>Open Sans Extra Bold Italics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facebook is becoming main platform for marketing?</dc:title>
  <cp:lastModifiedBy>INTEL</cp:lastModifiedBy>
  <cp:revision>4</cp:revision>
  <dcterms:created xsi:type="dcterms:W3CDTF">2006-08-16T00:00:00Z</dcterms:created>
  <dcterms:modified xsi:type="dcterms:W3CDTF">2021-06-07T10:40:00Z</dcterms:modified>
  <dc:identifier>DAEgIZ_79S0</dc:identifier>
</cp:coreProperties>
</file>