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7" r:id="rId2"/>
    <p:sldId id="267" r:id="rId3"/>
    <p:sldId id="278" r:id="rId4"/>
    <p:sldId id="312" r:id="rId5"/>
    <p:sldId id="313" r:id="rId6"/>
    <p:sldId id="315" r:id="rId7"/>
    <p:sldId id="316" r:id="rId8"/>
    <p:sldId id="317" r:id="rId9"/>
    <p:sldId id="318" r:id="rId10"/>
    <p:sldId id="319" r:id="rId11"/>
    <p:sldId id="322" r:id="rId12"/>
    <p:sldId id="321" r:id="rId13"/>
    <p:sldId id="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rishnadas Men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4" autoAdjust="0"/>
  </p:normalViewPr>
  <p:slideViewPr>
    <p:cSldViewPr snapToGrid="0">
      <p:cViewPr varScale="1">
        <p:scale>
          <a:sx n="68" d="100"/>
          <a:sy n="68" d="100"/>
        </p:scale>
        <p:origin x="816" y="5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11/17/2018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11/17/2018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322CDD-9D6C-4F63-9EC2-648226624108}" type="slidenum">
              <a:rPr lang="en-US" smtClean="0"/>
              <a:t>1</a:t>
            </a:fld>
            <a:endParaRPr lang="en-US"/>
          </a:p>
        </p:txBody>
      </p:sp>
    </p:spTree>
    <p:extLst>
      <p:ext uri="{BB962C8B-B14F-4D97-AF65-F5344CB8AC3E}">
        <p14:creationId xmlns:p14="http://schemas.microsoft.com/office/powerpoint/2010/main" val="191249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11/17/2018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11/17/2018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11/17/2018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11/17/2018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11/17/2018</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11/17/2018</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11/17/2018</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11/17/2018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11/17/2018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x" algn="ctr"/>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11/17/2018</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10"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file:///\\localhost\'https\::en.wikipedia.org:wiki:List_of_postal_codes_of_Canada\_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5000"/>
            <a:lum/>
          </a:blip>
          <a:srcRect/>
          <a:tile tx="0" ty="0" sx="100000" sy="100000" flip="x" algn="ctr"/>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102086B-C166-4B5E-A074-AC897BE8E8D7}"/>
              </a:ext>
            </a:extLst>
          </p:cNvPr>
          <p:cNvGrpSpPr/>
          <p:nvPr/>
        </p:nvGrpSpPr>
        <p:grpSpPr>
          <a:xfrm>
            <a:off x="0" y="0"/>
            <a:ext cx="12192000" cy="6871989"/>
            <a:chOff x="0" y="0"/>
            <a:chExt cx="12192000" cy="6871989"/>
          </a:xfrm>
        </p:grpSpPr>
        <p:pic>
          <p:nvPicPr>
            <p:cNvPr id="8" name="Picture 7">
              <a:extLst>
                <a:ext uri="{FF2B5EF4-FFF2-40B4-BE49-F238E27FC236}">
                  <a16:creationId xmlns:a16="http://schemas.microsoft.com/office/drawing/2014/main" id="{F09778DC-F087-4F98-843F-2B245E2827AC}"/>
                </a:ext>
              </a:extLst>
            </p:cNvPr>
            <p:cNvPicPr>
              <a:picLocks noChangeAspect="1"/>
            </p:cNvPicPr>
            <p:nvPr/>
          </p:nvPicPr>
          <p:blipFill>
            <a:blip r:embed="rId4"/>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364DBE46-F8F2-4964-903F-0C80F1B38623}"/>
                </a:ext>
              </a:extLst>
            </p:cNvPr>
            <p:cNvSpPr txBox="1"/>
            <p:nvPr/>
          </p:nvSpPr>
          <p:spPr>
            <a:xfrm>
              <a:off x="661737" y="5309805"/>
              <a:ext cx="7863628" cy="584775"/>
            </a:xfrm>
            <a:prstGeom prst="rect">
              <a:avLst/>
            </a:prstGeom>
            <a:noFill/>
          </p:spPr>
          <p:txBody>
            <a:bodyPr wrap="none" rtlCol="0">
              <a:spAutoFit/>
            </a:bodyPr>
            <a:lstStyle/>
            <a:p>
              <a:r>
                <a:rPr lang="en-US" sz="3200" dirty="0">
                  <a:ln w="0"/>
                  <a:solidFill>
                    <a:schemeClr val="accent1"/>
                  </a:solidFill>
                  <a:effectLst>
                    <a:outerShdw blurRad="38100" dist="25400" dir="5400000" algn="ctr" rotWithShape="0">
                      <a:srgbClr val="6E747A">
                        <a:alpha val="43000"/>
                      </a:srgbClr>
                    </a:outerShdw>
                  </a:effectLst>
                </a:rPr>
                <a:t>Recommender System- Best Neighborhoods</a:t>
              </a:r>
              <a:endParaRPr lang="en-IN" sz="3200"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6FA2D40E-9221-468F-B2CE-ED8D9EAE930B}"/>
                </a:ext>
              </a:extLst>
            </p:cNvPr>
            <p:cNvSpPr/>
            <p:nvPr/>
          </p:nvSpPr>
          <p:spPr>
            <a:xfrm>
              <a:off x="7912768" y="6225658"/>
              <a:ext cx="4279232" cy="646331"/>
            </a:xfrm>
            <a:prstGeom prst="rect">
              <a:avLst/>
            </a:prstGeom>
          </p:spPr>
          <p:txBody>
            <a:bodyPr wrap="square">
              <a:spAutoFit/>
            </a:bodyPr>
            <a:lstStyle/>
            <a:p>
              <a:r>
                <a:rPr lang="en-US" dirty="0"/>
                <a:t>Applied Data Science Capstone</a:t>
              </a:r>
            </a:p>
            <a:p>
              <a:r>
                <a:rPr lang="it-IT" dirty="0"/>
                <a:t>IBM Data Science Professional Certificate</a:t>
              </a:r>
            </a:p>
          </p:txBody>
        </p:sp>
      </p:gr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192" y="261337"/>
            <a:ext cx="9601200" cy="412323"/>
          </a:xfrm>
        </p:spPr>
        <p:txBody>
          <a:bodyPr>
            <a:normAutofit fontScale="90000"/>
          </a:bodyPr>
          <a:lstStyle/>
          <a:p>
            <a:r>
              <a:rPr lang="en-US" sz="2400" dirty="0"/>
              <a:t>results</a:t>
            </a:r>
          </a:p>
        </p:txBody>
      </p:sp>
      <p:pic>
        <p:nvPicPr>
          <p:cNvPr id="5" name="Picture 4"/>
          <p:cNvPicPr>
            <a:picLocks noChangeAspect="1"/>
          </p:cNvPicPr>
          <p:nvPr/>
        </p:nvPicPr>
        <p:blipFill>
          <a:blip r:embed="rId3">
            <a:duotone>
              <a:prstClr val="black"/>
              <a:srgbClr val="D9C3A5">
                <a:tint val="50000"/>
                <a:satMod val="180000"/>
              </a:srgbClr>
            </a:duotone>
          </a:blip>
          <a:stretch>
            <a:fillRect/>
          </a:stretch>
        </p:blipFill>
        <p:spPr>
          <a:xfrm>
            <a:off x="0" y="715249"/>
            <a:ext cx="12192000" cy="1990531"/>
          </a:xfrm>
          <a:prstGeom prst="rect">
            <a:avLst/>
          </a:prstGeom>
        </p:spPr>
      </p:pic>
      <p:sp>
        <p:nvSpPr>
          <p:cNvPr id="6" name="TextBox 5"/>
          <p:cNvSpPr txBox="1"/>
          <p:nvPr/>
        </p:nvSpPr>
        <p:spPr>
          <a:xfrm>
            <a:off x="544316" y="3058078"/>
            <a:ext cx="4055819" cy="2923877"/>
          </a:xfrm>
          <a:prstGeom prst="rect">
            <a:avLst/>
          </a:prstGeom>
          <a:noFill/>
        </p:spPr>
        <p:txBody>
          <a:bodyPr wrap="square" rtlCol="0">
            <a:spAutoFit/>
          </a:bodyPr>
          <a:lstStyle/>
          <a:p>
            <a:pPr>
              <a:lnSpc>
                <a:spcPct val="150000"/>
              </a:lnSpc>
            </a:pPr>
            <a:r>
              <a:rPr lang="en-US" sz="1600" dirty="0"/>
              <a:t>We can see that Cluster 3 (C3) has emerged as the best cluster with a set of Neighbourhoods that score high in terms of  amenities, followed by C1, C4,C2 &amp; C5.</a:t>
            </a:r>
          </a:p>
          <a:p>
            <a:pPr>
              <a:lnSpc>
                <a:spcPct val="150000"/>
              </a:lnSpc>
            </a:pPr>
            <a:endParaRPr lang="en-US" sz="1600" dirty="0"/>
          </a:p>
          <a:p>
            <a:pPr>
              <a:lnSpc>
                <a:spcPct val="150000"/>
              </a:lnSpc>
            </a:pPr>
            <a:r>
              <a:rPr lang="en-US" sz="1600" dirty="0"/>
              <a:t>Clusters are color coded in the attached map.</a:t>
            </a:r>
          </a:p>
          <a:p>
            <a:endParaRPr lang="en-US" sz="1600" dirty="0"/>
          </a:p>
        </p:txBody>
      </p:sp>
      <p:pic>
        <p:nvPicPr>
          <p:cNvPr id="7" name="Picture 6">
            <a:extLst>
              <a:ext uri="{FF2B5EF4-FFF2-40B4-BE49-F238E27FC236}">
                <a16:creationId xmlns:a16="http://schemas.microsoft.com/office/drawing/2014/main" id="{691BB8BD-04A2-4D63-9942-ED4B31D17B3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703620" y="3058078"/>
            <a:ext cx="7141704" cy="2672608"/>
          </a:xfrm>
          <a:prstGeom prst="rect">
            <a:avLst/>
          </a:prstGeom>
        </p:spPr>
      </p:pic>
    </p:spTree>
    <p:extLst>
      <p:ext uri="{BB962C8B-B14F-4D97-AF65-F5344CB8AC3E}">
        <p14:creationId xmlns:p14="http://schemas.microsoft.com/office/powerpoint/2010/main" val="363586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192" y="261337"/>
            <a:ext cx="9601200" cy="412323"/>
          </a:xfrm>
        </p:spPr>
        <p:txBody>
          <a:bodyPr>
            <a:normAutofit fontScale="90000"/>
          </a:bodyPr>
          <a:lstStyle/>
          <a:p>
            <a:r>
              <a:rPr lang="en-US" sz="2400" dirty="0"/>
              <a:t>results</a:t>
            </a:r>
          </a:p>
        </p:txBody>
      </p:sp>
      <p:pic>
        <p:nvPicPr>
          <p:cNvPr id="4" name="Picture 3"/>
          <p:cNvPicPr>
            <a:picLocks noChangeAspect="1"/>
          </p:cNvPicPr>
          <p:nvPr/>
        </p:nvPicPr>
        <p:blipFill>
          <a:blip r:embed="rId3">
            <a:duotone>
              <a:prstClr val="black"/>
              <a:srgbClr val="D9C3A5">
                <a:tint val="50000"/>
                <a:satMod val="180000"/>
              </a:srgbClr>
            </a:duotone>
            <a:alphaModFix/>
            <a:extLst>
              <a:ext uri="{BEBA8EAE-BF5A-486C-A8C5-ECC9F3942E4B}">
                <a14:imgProps xmlns:a14="http://schemas.microsoft.com/office/drawing/2010/main">
                  <a14:imgLayer r:embed="rId4">
                    <a14:imgEffect>
                      <a14:sharpenSoften amount="17000"/>
                    </a14:imgEffect>
                  </a14:imgLayer>
                </a14:imgProps>
              </a:ext>
            </a:extLst>
          </a:blip>
          <a:stretch>
            <a:fillRect/>
          </a:stretch>
        </p:blipFill>
        <p:spPr>
          <a:xfrm>
            <a:off x="0" y="1033344"/>
            <a:ext cx="12192000" cy="5239212"/>
          </a:xfrm>
          <a:prstGeom prst="rect">
            <a:avLst/>
          </a:prstGeom>
        </p:spPr>
      </p:pic>
    </p:spTree>
    <p:extLst>
      <p:ext uri="{BB962C8B-B14F-4D97-AF65-F5344CB8AC3E}">
        <p14:creationId xmlns:p14="http://schemas.microsoft.com/office/powerpoint/2010/main" val="257050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32" y="598245"/>
            <a:ext cx="9601200" cy="412323"/>
          </a:xfrm>
        </p:spPr>
        <p:txBody>
          <a:bodyPr>
            <a:normAutofit fontScale="90000"/>
          </a:bodyPr>
          <a:lstStyle/>
          <a:p>
            <a:r>
              <a:rPr lang="en-US" sz="2400" dirty="0"/>
              <a:t>Conclusion</a:t>
            </a:r>
          </a:p>
        </p:txBody>
      </p:sp>
      <p:sp>
        <p:nvSpPr>
          <p:cNvPr id="5" name="Rectangle 4"/>
          <p:cNvSpPr/>
          <p:nvPr/>
        </p:nvSpPr>
        <p:spPr>
          <a:xfrm>
            <a:off x="635034" y="993689"/>
            <a:ext cx="10290137" cy="3393237"/>
          </a:xfrm>
          <a:prstGeom prst="rect">
            <a:avLst/>
          </a:prstGeom>
        </p:spPr>
        <p:txBody>
          <a:bodyPr wrap="square">
            <a:spAutoFit/>
          </a:bodyPr>
          <a:lstStyle/>
          <a:p>
            <a:pPr>
              <a:lnSpc>
                <a:spcPct val="150000"/>
              </a:lnSpc>
            </a:pPr>
            <a:r>
              <a:rPr lang="en-US" dirty="0"/>
              <a:t>Recommender System is an effective and reliable tool in this Project of identifying best neighbourhoods in Toronto city. </a:t>
            </a:r>
          </a:p>
          <a:p>
            <a:pPr>
              <a:lnSpc>
                <a:spcPct val="150000"/>
              </a:lnSpc>
            </a:pPr>
            <a:endParaRPr lang="en-US" dirty="0"/>
          </a:p>
          <a:p>
            <a:pPr>
              <a:lnSpc>
                <a:spcPct val="150000"/>
              </a:lnSpc>
            </a:pPr>
            <a:r>
              <a:rPr lang="en-US" dirty="0"/>
              <a:t>Eventhough we have taken Toronto as an example in this case study, but the Recommender system can be implemented across geographies as long as we have the required Geo-locational data available. The locational data provided by the locational data providers like Four Square, Google Places etc. can help us fine tune and adapt the system to a granular level of information that we need, to cater to our specific requirements.</a:t>
            </a:r>
          </a:p>
        </p:txBody>
      </p:sp>
    </p:spTree>
    <p:extLst>
      <p:ext uri="{BB962C8B-B14F-4D97-AF65-F5344CB8AC3E}">
        <p14:creationId xmlns:p14="http://schemas.microsoft.com/office/powerpoint/2010/main" val="411403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5205461"/>
            <a:ext cx="10058400" cy="750736"/>
          </a:xfrm>
        </p:spPr>
        <p:txBody>
          <a:bodyPr>
            <a:normAutofit/>
          </a:bodyPr>
          <a:lstStyle/>
          <a:p>
            <a:r>
              <a:rPr lang="en-US" sz="4000" dirty="0"/>
              <a:t>Thank you!!</a:t>
            </a:r>
          </a:p>
        </p:txBody>
      </p:sp>
    </p:spTree>
    <p:extLst>
      <p:ext uri="{BB962C8B-B14F-4D97-AF65-F5344CB8AC3E}">
        <p14:creationId xmlns:p14="http://schemas.microsoft.com/office/powerpoint/2010/main" val="416532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372978"/>
            <a:ext cx="9601200" cy="509341"/>
          </a:xfrm>
        </p:spPr>
        <p:txBody>
          <a:bodyPr>
            <a:normAutofit fontScale="90000"/>
          </a:bodyPr>
          <a:lstStyle/>
          <a:p>
            <a:r>
              <a:rPr lang="en-US" dirty="0"/>
              <a:t>Index:</a:t>
            </a:r>
          </a:p>
        </p:txBody>
      </p:sp>
      <p:sp>
        <p:nvSpPr>
          <p:cNvPr id="3" name="Content Placeholder 2"/>
          <p:cNvSpPr>
            <a:spLocks noGrp="1"/>
          </p:cNvSpPr>
          <p:nvPr>
            <p:ph idx="1"/>
          </p:nvPr>
        </p:nvSpPr>
        <p:spPr>
          <a:xfrm>
            <a:off x="1253196" y="1262146"/>
            <a:ext cx="10591800" cy="4478229"/>
          </a:xfrm>
        </p:spPr>
        <p:txBody>
          <a:bodyPr>
            <a:noAutofit/>
          </a:bodyPr>
          <a:lstStyle/>
          <a:p>
            <a:pPr>
              <a:lnSpc>
                <a:spcPct val="150000"/>
              </a:lnSpc>
              <a:buSzPct val="75000"/>
              <a:buFont typeface="Wingdings" panose="05000000000000000000" pitchFamily="2" charset="2"/>
              <a:buChar char="q"/>
            </a:pP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ea typeface="Verdana" panose="020B0604030504040204" pitchFamily="34" charset="0"/>
                <a:cs typeface="Calibri" panose="020F0502020204030204" pitchFamily="34" charset="0"/>
              </a:rPr>
              <a:t> Introduction  </a:t>
            </a:r>
            <a:r>
              <a:rPr lang="en-US" sz="1800" dirty="0">
                <a:latin typeface="Calibri" panose="020F0502020204030204" pitchFamily="34" charset="0"/>
              </a:rPr>
              <a:t>---------------------------------------------------------------------------------------------------------  03</a:t>
            </a:r>
          </a:p>
          <a:p>
            <a:pPr lvl="1">
              <a:lnSpc>
                <a:spcPct val="150000"/>
              </a:lnSpc>
              <a:buSzPct val="75000"/>
              <a:buFont typeface="Wingdings" panose="05000000000000000000" pitchFamily="2" charset="2"/>
              <a:buChar char="q"/>
            </a:pPr>
            <a:r>
              <a:rPr lang="en-US" sz="2000" dirty="0">
                <a:latin typeface="Calibri" panose="020F0502020204030204" pitchFamily="34" charset="0"/>
                <a:cs typeface="Calibri" panose="020F0502020204030204" pitchFamily="34" charset="0"/>
              </a:rPr>
              <a:t>Business Problem </a:t>
            </a:r>
            <a:r>
              <a:rPr lang="en-US" dirty="0">
                <a:latin typeface="Calibri" panose="020F0502020204030204" pitchFamily="34" charset="0"/>
                <a:cs typeface="Calibri" panose="020F0502020204030204" pitchFamily="34" charset="0"/>
              </a:rPr>
              <a:t>----------------------------------------------------------------------------------------------------  03</a:t>
            </a:r>
            <a:endParaRPr lang="en-US" sz="2400" dirty="0">
              <a:latin typeface="Calibri" panose="020F0502020204030204" pitchFamily="34" charset="0"/>
              <a:cs typeface="Calibri" panose="020F0502020204030204" pitchFamily="34" charset="0"/>
            </a:endParaRPr>
          </a:p>
          <a:p>
            <a:pPr>
              <a:lnSpc>
                <a:spcPct val="150000"/>
              </a:lnSpc>
              <a:buSzPct val="75000"/>
              <a:buFont typeface="Wingdings" panose="05000000000000000000" pitchFamily="2" charset="2"/>
              <a:buChar char="q"/>
            </a:pPr>
            <a:r>
              <a:rPr lang="en-US" sz="2400" dirty="0">
                <a:latin typeface="Calibri" panose="020F0502020204030204" pitchFamily="34" charset="0"/>
                <a:ea typeface="Verdana" panose="020B0604030504040204" pitchFamily="34" charset="0"/>
                <a:cs typeface="Calibri" panose="020F0502020204030204" pitchFamily="34" charset="0"/>
              </a:rPr>
              <a:t>  Data  </a:t>
            </a:r>
            <a:r>
              <a:rPr lang="en-US" sz="1800" dirty="0">
                <a:latin typeface="Calibri" panose="020F0502020204030204" pitchFamily="34" charset="0"/>
                <a:ea typeface="Verdana" panose="020B0604030504040204" pitchFamily="34" charset="0"/>
                <a:cs typeface="Calibri" panose="020F0502020204030204" pitchFamily="34" charset="0"/>
              </a:rPr>
              <a:t>-----------------------------------------------------------------------------------------------------------------------  05</a:t>
            </a:r>
          </a:p>
          <a:p>
            <a:pPr>
              <a:lnSpc>
                <a:spcPct val="150000"/>
              </a:lnSpc>
              <a:buSzPct val="75000"/>
              <a:buFont typeface="Wingdings" panose="05000000000000000000" pitchFamily="2" charset="2"/>
              <a:buChar char="q"/>
            </a:pPr>
            <a:r>
              <a:rPr lang="en-US" sz="2400" dirty="0">
                <a:latin typeface="Calibri" panose="020F0502020204030204" pitchFamily="34" charset="0"/>
                <a:ea typeface="Verdana" panose="020B0604030504040204" pitchFamily="34" charset="0"/>
                <a:cs typeface="Calibri" panose="020F0502020204030204" pitchFamily="34" charset="0"/>
              </a:rPr>
              <a:t>  Methodology  </a:t>
            </a:r>
            <a:r>
              <a:rPr lang="en-US" sz="1800" dirty="0">
                <a:latin typeface="Calibri" panose="020F0502020204030204" pitchFamily="34" charset="0"/>
                <a:ea typeface="Verdana" panose="020B0604030504040204" pitchFamily="34" charset="0"/>
                <a:cs typeface="Calibri" panose="020F0502020204030204" pitchFamily="34" charset="0"/>
              </a:rPr>
              <a:t>--------------------------------------------------------------------------------------------------------  08</a:t>
            </a:r>
          </a:p>
          <a:p>
            <a:pPr>
              <a:lnSpc>
                <a:spcPct val="150000"/>
              </a:lnSpc>
              <a:buSzPct val="75000"/>
              <a:buFont typeface="Wingdings" panose="05000000000000000000" pitchFamily="2" charset="2"/>
              <a:buChar char="q"/>
            </a:pPr>
            <a:r>
              <a:rPr lang="en-US" sz="2400" dirty="0">
                <a:latin typeface="Calibri" panose="020F0502020204030204" pitchFamily="34" charset="0"/>
              </a:rPr>
              <a:t>  Results</a:t>
            </a:r>
            <a:r>
              <a:rPr lang="en-US" sz="2400" dirty="0">
                <a:latin typeface="Calibri" panose="020F0502020204030204" pitchFamily="34" charset="0"/>
                <a:ea typeface="Verdana" panose="020B0604030504040204" pitchFamily="34" charset="0"/>
                <a:cs typeface="Calibri" panose="020F0502020204030204" pitchFamily="34" charset="0"/>
              </a:rPr>
              <a:t>  </a:t>
            </a:r>
            <a:r>
              <a:rPr lang="en-US" sz="1800" dirty="0">
                <a:latin typeface="Calibri" panose="020F0502020204030204" pitchFamily="34" charset="0"/>
                <a:ea typeface="Verdana" panose="020B0604030504040204" pitchFamily="34" charset="0"/>
                <a:cs typeface="Calibri" panose="020F0502020204030204" pitchFamily="34" charset="0"/>
              </a:rPr>
              <a:t>-------------------------------------------------------------------------------------------------------------------  10</a:t>
            </a:r>
          </a:p>
          <a:p>
            <a:pPr>
              <a:lnSpc>
                <a:spcPct val="150000"/>
              </a:lnSpc>
              <a:buSzPct val="75000"/>
              <a:buFont typeface="Wingdings" panose="05000000000000000000" pitchFamily="2" charset="2"/>
              <a:buChar char="q"/>
            </a:pPr>
            <a:r>
              <a:rPr lang="en-US" sz="2400" dirty="0">
                <a:latin typeface="Calibri" panose="020F0502020204030204" pitchFamily="34" charset="0"/>
              </a:rPr>
              <a:t>  Conclusion  </a:t>
            </a:r>
            <a:r>
              <a:rPr lang="en-US" sz="1800" dirty="0">
                <a:latin typeface="Calibri" panose="020F0502020204030204" pitchFamily="34" charset="0"/>
              </a:rPr>
              <a:t>------------------------------------------------------------------------------------------------------------  12</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6708" y="365001"/>
            <a:ext cx="9601200" cy="412323"/>
          </a:xfrm>
        </p:spPr>
        <p:txBody>
          <a:bodyPr>
            <a:normAutofit fontScale="90000"/>
          </a:bodyPr>
          <a:lstStyle/>
          <a:p>
            <a:r>
              <a:rPr lang="en-US" sz="2400" dirty="0"/>
              <a:t>introduction</a:t>
            </a:r>
          </a:p>
        </p:txBody>
      </p:sp>
      <p:sp>
        <p:nvSpPr>
          <p:cNvPr id="5" name="TextBox 4">
            <a:extLst>
              <a:ext uri="{FF2B5EF4-FFF2-40B4-BE49-F238E27FC236}">
                <a16:creationId xmlns:a16="http://schemas.microsoft.com/office/drawing/2014/main" id="{06D826D7-F5DA-486B-9CB6-61244C0E220F}"/>
              </a:ext>
            </a:extLst>
          </p:cNvPr>
          <p:cNvSpPr txBox="1"/>
          <p:nvPr/>
        </p:nvSpPr>
        <p:spPr>
          <a:xfrm>
            <a:off x="926708" y="681149"/>
            <a:ext cx="10337718" cy="5536387"/>
          </a:xfrm>
          <a:prstGeom prst="rect">
            <a:avLst/>
          </a:prstGeom>
          <a:noFill/>
        </p:spPr>
        <p:txBody>
          <a:bodyPr wrap="square" rtlCol="0">
            <a:spAutoFit/>
          </a:bodyPr>
          <a:lstStyle/>
          <a:p>
            <a:pPr algn="just">
              <a:lnSpc>
                <a:spcPct val="150000"/>
              </a:lnSpc>
            </a:pPr>
            <a:r>
              <a:rPr lang="en-US" sz="1600" b="1" dirty="0">
                <a:latin typeface="Verdana" panose="020B0604030504040204" pitchFamily="34" charset="0"/>
                <a:ea typeface="Verdana" panose="020B0604030504040204" pitchFamily="34" charset="0"/>
              </a:rPr>
              <a:t>Business Problem</a:t>
            </a:r>
          </a:p>
          <a:p>
            <a:pPr algn="just">
              <a:lnSpc>
                <a:spcPct val="150000"/>
              </a:lnSpc>
            </a:pPr>
            <a:endParaRPr lang="en-US" sz="700" dirty="0">
              <a:latin typeface="Verdana" panose="020B0604030504040204" pitchFamily="34" charset="0"/>
              <a:ea typeface="Verdana" panose="020B0604030504040204" pitchFamily="34" charset="0"/>
            </a:endParaRPr>
          </a:p>
          <a:p>
            <a:pPr algn="just">
              <a:lnSpc>
                <a:spcPct val="150000"/>
              </a:lnSpc>
            </a:pPr>
            <a:r>
              <a:rPr lang="en-US" sz="1600" dirty="0">
                <a:latin typeface="Verdana" panose="020B0604030504040204" pitchFamily="34" charset="0"/>
                <a:ea typeface="Verdana" panose="020B0604030504040204" pitchFamily="34" charset="0"/>
              </a:rPr>
              <a:t>An individual migrating to Canada, specifically to Toronto, needs information on the potential neighborhoods in and around Toronto where he can scout for a decent apartment.</a:t>
            </a:r>
          </a:p>
          <a:p>
            <a:pPr algn="just">
              <a:lnSpc>
                <a:spcPct val="150000"/>
              </a:lnSpc>
            </a:pPr>
            <a:endParaRPr lang="en-US" sz="700" i="1" dirty="0">
              <a:solidFill>
                <a:srgbClr val="C00000"/>
              </a:solidFill>
              <a:latin typeface="Verdana" panose="020B0604030504040204" pitchFamily="34" charset="0"/>
              <a:ea typeface="Verdana" panose="020B0604030504040204" pitchFamily="34" charset="0"/>
            </a:endParaRPr>
          </a:p>
          <a:p>
            <a:pPr algn="just">
              <a:lnSpc>
                <a:spcPct val="150000"/>
              </a:lnSpc>
            </a:pPr>
            <a:endParaRPr lang="en-US" sz="1600" i="1" dirty="0">
              <a:solidFill>
                <a:srgbClr val="C00000"/>
              </a:solidFill>
              <a:latin typeface="Verdana" panose="020B0604030504040204" pitchFamily="34" charset="0"/>
              <a:ea typeface="Verdana" panose="020B0604030504040204" pitchFamily="34" charset="0"/>
            </a:endParaRPr>
          </a:p>
          <a:p>
            <a:pPr algn="just">
              <a:lnSpc>
                <a:spcPct val="150000"/>
              </a:lnSpc>
            </a:pPr>
            <a:r>
              <a:rPr lang="en-US" sz="1600" i="1" dirty="0">
                <a:solidFill>
                  <a:srgbClr val="C00000"/>
                </a:solidFill>
                <a:latin typeface="Verdana" panose="020B0604030504040204" pitchFamily="34" charset="0"/>
                <a:ea typeface="Verdana" panose="020B0604030504040204" pitchFamily="34" charset="0"/>
              </a:rPr>
              <a:t>Is it possible for an Individual to get a detailed information about possible neighborhoods in and around Toronto and also the amenities that are available in those neighborhoods even before starting his Journey?</a:t>
            </a:r>
          </a:p>
          <a:p>
            <a:pPr algn="just">
              <a:lnSpc>
                <a:spcPct val="150000"/>
              </a:lnSpc>
            </a:pPr>
            <a:endParaRPr lang="en-US" sz="1600" dirty="0">
              <a:latin typeface="Verdana" panose="020B0604030504040204" pitchFamily="34" charset="0"/>
              <a:ea typeface="Verdana" panose="020B0604030504040204" pitchFamily="34" charset="0"/>
            </a:endParaRPr>
          </a:p>
          <a:p>
            <a:pPr algn="just">
              <a:lnSpc>
                <a:spcPct val="150000"/>
              </a:lnSpc>
            </a:pPr>
            <a:r>
              <a:rPr lang="en-US" sz="1600" dirty="0">
                <a:latin typeface="Verdana" panose="020B0604030504040204" pitchFamily="34" charset="0"/>
                <a:ea typeface="Verdana" panose="020B0604030504040204" pitchFamily="34" charset="0"/>
              </a:rPr>
              <a:t>A prior hand information about various neighborhoods, and facilities available in and around those neighborhoods will be of tremendous value and can help the person to take more informed decision by zeroing in on the neighborhoods that meet his specific requirements. Since the Individual can get all this information even before being physically present there, he can save time and resources that would otherwise have been spent scanning neighborhoods and the facilities they offer.</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7321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6708" y="365001"/>
            <a:ext cx="9601200" cy="412323"/>
          </a:xfrm>
        </p:spPr>
        <p:txBody>
          <a:bodyPr>
            <a:normAutofit fontScale="90000"/>
          </a:bodyPr>
          <a:lstStyle/>
          <a:p>
            <a:r>
              <a:rPr lang="en-US" sz="2400" dirty="0"/>
              <a:t>introduction</a:t>
            </a:r>
          </a:p>
        </p:txBody>
      </p:sp>
      <p:sp>
        <p:nvSpPr>
          <p:cNvPr id="5" name="TextBox 4">
            <a:extLst>
              <a:ext uri="{FF2B5EF4-FFF2-40B4-BE49-F238E27FC236}">
                <a16:creationId xmlns:a16="http://schemas.microsoft.com/office/drawing/2014/main" id="{06D826D7-F5DA-486B-9CB6-61244C0E220F}"/>
              </a:ext>
            </a:extLst>
          </p:cNvPr>
          <p:cNvSpPr txBox="1"/>
          <p:nvPr/>
        </p:nvSpPr>
        <p:spPr>
          <a:xfrm>
            <a:off x="926708" y="681149"/>
            <a:ext cx="10337718" cy="5374805"/>
          </a:xfrm>
          <a:prstGeom prst="rect">
            <a:avLst/>
          </a:prstGeom>
          <a:noFill/>
        </p:spPr>
        <p:txBody>
          <a:bodyPr wrap="square" rtlCol="0">
            <a:spAutoFit/>
          </a:bodyPr>
          <a:lstStyle/>
          <a:p>
            <a:pPr algn="just">
              <a:lnSpc>
                <a:spcPct val="150000"/>
              </a:lnSpc>
            </a:pPr>
            <a:r>
              <a:rPr lang="en-US" sz="1600" b="1" i="1" dirty="0">
                <a:latin typeface="Verdana" panose="020B0604030504040204" pitchFamily="34" charset="0"/>
                <a:ea typeface="Verdana" panose="020B0604030504040204" pitchFamily="34" charset="0"/>
              </a:rPr>
              <a:t>Potential Solution</a:t>
            </a:r>
          </a:p>
          <a:p>
            <a:pPr algn="just">
              <a:lnSpc>
                <a:spcPct val="150000"/>
              </a:lnSpc>
            </a:pPr>
            <a:endParaRPr lang="en-US" sz="700" dirty="0">
              <a:latin typeface="Verdana" panose="020B0604030504040204" pitchFamily="34" charset="0"/>
              <a:ea typeface="Verdana" panose="020B0604030504040204" pitchFamily="34" charset="0"/>
            </a:endParaRPr>
          </a:p>
          <a:p>
            <a:pPr algn="just">
              <a:lnSpc>
                <a:spcPct val="150000"/>
              </a:lnSpc>
            </a:pPr>
            <a:r>
              <a:rPr lang="en-US" sz="1600" dirty="0">
                <a:latin typeface="Verdana" panose="020B0604030504040204" pitchFamily="34" charset="0"/>
                <a:ea typeface="Verdana" panose="020B0604030504040204" pitchFamily="34" charset="0"/>
              </a:rPr>
              <a:t>The Recommender System is a potential solution </a:t>
            </a:r>
            <a:r>
              <a:rPr lang="en-US" sz="1600" i="1" u="sng" dirty="0">
                <a:solidFill>
                  <a:schemeClr val="accent1">
                    <a:lumMod val="75000"/>
                  </a:schemeClr>
                </a:solidFill>
                <a:latin typeface="Verdana" panose="020B0604030504040204" pitchFamily="34" charset="0"/>
                <a:ea typeface="Verdana" panose="020B0604030504040204" pitchFamily="34" charset="0"/>
              </a:rPr>
              <a:t>targeted at those potential Immigrants who plan to migrate and settle abroad (Toronto in this case). This System can be adapted to any province or for that matter any country in the world as long as we have Geo-locational data available.</a:t>
            </a:r>
            <a:r>
              <a:rPr lang="en-US" sz="1600" dirty="0">
                <a:solidFill>
                  <a:schemeClr val="accent1">
                    <a:lumMod val="75000"/>
                  </a:schemeClr>
                </a:solidFill>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In this case we have incorporated data pertaining to Utilities, Hospitals, Educational Institutions, Restaurants etc. to suggest the best neighborhood, but this system is scalable and can be changed as per specific needs. The system will cluster neighborhoods based on available amenities and suggest the best cluster. This is better, since individual is provided with information about multiple neighborhoods which are similar in terms of available amenities. He can knit pick what's important for him and choose the location that suits him the best.</a:t>
            </a:r>
          </a:p>
          <a:p>
            <a:pPr algn="just">
              <a:lnSpc>
                <a:spcPct val="150000"/>
              </a:lnSpc>
            </a:pPr>
            <a:endParaRPr lang="en-US" sz="1600" dirty="0">
              <a:latin typeface="Verdana" panose="020B0604030504040204" pitchFamily="34" charset="0"/>
              <a:ea typeface="Verdana" panose="020B0604030504040204" pitchFamily="34" charset="0"/>
            </a:endParaRPr>
          </a:p>
          <a:p>
            <a:pPr algn="just">
              <a:lnSpc>
                <a:spcPct val="150000"/>
              </a:lnSpc>
            </a:pPr>
            <a:r>
              <a:rPr lang="en-US" sz="1600" b="1" i="1" dirty="0">
                <a:solidFill>
                  <a:schemeClr val="accent1">
                    <a:lumMod val="75000"/>
                  </a:schemeClr>
                </a:solidFill>
                <a:latin typeface="Verdana" panose="020B0604030504040204" pitchFamily="34" charset="0"/>
                <a:ea typeface="Verdana" panose="020B0604030504040204" pitchFamily="34" charset="0"/>
              </a:rPr>
              <a:t>The Recommender System </a:t>
            </a:r>
            <a:r>
              <a:rPr lang="en-US" sz="1600" dirty="0">
                <a:latin typeface="Verdana" panose="020B0604030504040204" pitchFamily="34" charset="0"/>
                <a:ea typeface="Verdana" panose="020B0604030504040204" pitchFamily="34" charset="0"/>
              </a:rPr>
              <a:t>will be of tremendous help to any potential immigrant planning to migrate to any corner of the world, as he would have a first hand detailed information about the place he is going even before being there.</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347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6708" y="365001"/>
            <a:ext cx="9601200" cy="412323"/>
          </a:xfrm>
        </p:spPr>
        <p:txBody>
          <a:bodyPr>
            <a:normAutofit fontScale="90000"/>
          </a:bodyPr>
          <a:lstStyle/>
          <a:p>
            <a:r>
              <a:rPr lang="en-US" sz="2400" dirty="0"/>
              <a:t>data</a:t>
            </a:r>
          </a:p>
        </p:txBody>
      </p:sp>
      <p:sp>
        <p:nvSpPr>
          <p:cNvPr id="5" name="TextBox 4">
            <a:extLst>
              <a:ext uri="{FF2B5EF4-FFF2-40B4-BE49-F238E27FC236}">
                <a16:creationId xmlns:a16="http://schemas.microsoft.com/office/drawing/2014/main" id="{06D826D7-F5DA-486B-9CB6-61244C0E220F}"/>
              </a:ext>
            </a:extLst>
          </p:cNvPr>
          <p:cNvSpPr txBox="1"/>
          <p:nvPr/>
        </p:nvSpPr>
        <p:spPr>
          <a:xfrm>
            <a:off x="732307" y="655233"/>
            <a:ext cx="5501392" cy="4873130"/>
          </a:xfrm>
          <a:prstGeom prst="rect">
            <a:avLst/>
          </a:prstGeom>
          <a:noFill/>
        </p:spPr>
        <p:txBody>
          <a:bodyPr wrap="square" rtlCol="0">
            <a:spAutoFit/>
          </a:bodyPr>
          <a:lstStyle/>
          <a:p>
            <a:pPr algn="just">
              <a:lnSpc>
                <a:spcPct val="150000"/>
              </a:lnSpc>
            </a:pPr>
            <a:r>
              <a:rPr lang="en-US" sz="1600" dirty="0">
                <a:latin typeface="Verdana" panose="020B0604030504040204" pitchFamily="34" charset="0"/>
                <a:ea typeface="Verdana" panose="020B0604030504040204" pitchFamily="34" charset="0"/>
              </a:rPr>
              <a:t>To build the recommender system: </a:t>
            </a:r>
          </a:p>
          <a:p>
            <a:pPr marL="285750" indent="-285750" algn="just">
              <a:lnSpc>
                <a:spcPct val="150000"/>
              </a:lnSpc>
              <a:buFont typeface="Courier New"/>
              <a:buChar char="o"/>
            </a:pPr>
            <a:r>
              <a:rPr lang="en-US" sz="1600" dirty="0">
                <a:latin typeface="Verdana" panose="020B0604030504040204" pitchFamily="34" charset="0"/>
                <a:ea typeface="Verdana" panose="020B0604030504040204" pitchFamily="34" charset="0"/>
              </a:rPr>
              <a:t>We need is the data containing the geographical coordinates of the boroughs and the neighborhoods within them.</a:t>
            </a:r>
          </a:p>
          <a:p>
            <a:pPr marL="285750" indent="-285750" algn="just">
              <a:lnSpc>
                <a:spcPct val="150000"/>
              </a:lnSpc>
              <a:buFont typeface="Courier New"/>
              <a:buChar char="o"/>
            </a:pPr>
            <a:r>
              <a:rPr lang="en-US" sz="1600" dirty="0">
                <a:latin typeface="Verdana" panose="020B0604030504040204" pitchFamily="34" charset="0"/>
                <a:ea typeface="Verdana" panose="020B0604030504040204" pitchFamily="34" charset="0"/>
              </a:rPr>
              <a:t>We have selected data pertaining to Toronto and it's neighborhood, specifically selected only East Toronto, West Toronto, Central Toronto and Downtown Toronto.</a:t>
            </a:r>
          </a:p>
          <a:p>
            <a:pPr marL="285750" indent="-285750" algn="just">
              <a:lnSpc>
                <a:spcPct val="150000"/>
              </a:lnSpc>
              <a:buFont typeface="Courier New"/>
              <a:buChar char="o"/>
            </a:pPr>
            <a:r>
              <a:rPr lang="en-US" sz="1600" dirty="0">
                <a:latin typeface="Verdana" panose="020B0604030504040204" pitchFamily="34" charset="0"/>
                <a:ea typeface="Verdana" panose="020B0604030504040204" pitchFamily="34" charset="0"/>
              </a:rPr>
              <a:t>We identified the neighborhoods within these boroughs using postal codes* and got the geo - coordinates for them. We used a geospatial data which contains the geographical coordinates of these postal codes.</a:t>
            </a:r>
          </a:p>
        </p:txBody>
      </p:sp>
      <p:pic>
        <p:nvPicPr>
          <p:cNvPr id="4" name="Picture 3" descr="Neighbourhood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770" y="1243965"/>
            <a:ext cx="5748050" cy="4048169"/>
          </a:xfrm>
          <a:prstGeom prst="rect">
            <a:avLst/>
          </a:prstGeom>
        </p:spPr>
      </p:pic>
      <p:sp>
        <p:nvSpPr>
          <p:cNvPr id="3" name="TextBox 2"/>
          <p:cNvSpPr txBox="1"/>
          <p:nvPr/>
        </p:nvSpPr>
        <p:spPr>
          <a:xfrm>
            <a:off x="933111" y="5675586"/>
            <a:ext cx="11028851" cy="584776"/>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 We got the postal code information about Toronto and it's neighborhoods from a Wikipedia page </a:t>
            </a:r>
            <a:r>
              <a:rPr lang="en-US" sz="1600" dirty="0">
                <a:solidFill>
                  <a:srgbClr val="3366FF"/>
                </a:solidFill>
                <a:latin typeface="Verdana" panose="020B0604030504040204" pitchFamily="34" charset="0"/>
                <a:ea typeface="Verdana" panose="020B0604030504040204" pitchFamily="34" charset="0"/>
                <a:hlinkClick r:id="rId4" action="ppaction://hlinkfile"/>
              </a:rPr>
              <a:t>'https://en.wikipedia.org/wiki/List_of_postal_codes_of_Canada:_M'</a:t>
            </a:r>
            <a:r>
              <a:rPr lang="en-US" sz="1600" dirty="0">
                <a:solidFill>
                  <a:srgbClr val="3366FF"/>
                </a:solidFill>
                <a:latin typeface="Verdana" panose="020B0604030504040204" pitchFamily="34" charset="0"/>
                <a:ea typeface="Verdana" panose="020B0604030504040204" pitchFamily="34" charset="0"/>
              </a:rPr>
              <a:t>.</a:t>
            </a:r>
            <a:endParaRPr lang="en-US" sz="1600" dirty="0">
              <a:solidFill>
                <a:srgbClr val="3366FF"/>
              </a:solidFill>
            </a:endParaRPr>
          </a:p>
        </p:txBody>
      </p:sp>
    </p:spTree>
    <p:extLst>
      <p:ext uri="{BB962C8B-B14F-4D97-AF65-F5344CB8AC3E}">
        <p14:creationId xmlns:p14="http://schemas.microsoft.com/office/powerpoint/2010/main" val="194948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6708" y="365001"/>
            <a:ext cx="9601200" cy="412323"/>
          </a:xfrm>
        </p:spPr>
        <p:txBody>
          <a:bodyPr>
            <a:normAutofit fontScale="90000"/>
          </a:bodyPr>
          <a:lstStyle/>
          <a:p>
            <a:r>
              <a:rPr lang="en-US" sz="2400" dirty="0"/>
              <a:t>data</a:t>
            </a:r>
          </a:p>
        </p:txBody>
      </p:sp>
      <p:pic>
        <p:nvPicPr>
          <p:cNvPr id="6" name="Picture 5"/>
          <p:cNvPicPr>
            <a:picLocks noChangeAspect="1"/>
          </p:cNvPicPr>
          <p:nvPr/>
        </p:nvPicPr>
        <p:blipFill>
          <a:blip r:embed="rId3">
            <a:duotone>
              <a:prstClr val="black"/>
              <a:srgbClr val="D9C3A5">
                <a:tint val="50000"/>
                <a:satMod val="180000"/>
              </a:srgbClr>
            </a:duotone>
          </a:blip>
          <a:stretch>
            <a:fillRect/>
          </a:stretch>
        </p:blipFill>
        <p:spPr>
          <a:xfrm>
            <a:off x="1101588" y="1208629"/>
            <a:ext cx="10027701" cy="2771428"/>
          </a:xfrm>
          <a:prstGeom prst="rect">
            <a:avLst/>
          </a:prstGeom>
          <a:gradFill flip="none" rotWithShape="1">
            <a:gsLst>
              <a:gs pos="0">
                <a:schemeClr val="bg2">
                  <a:lumMod val="75000"/>
                  <a:alpha val="0"/>
                </a:schemeClr>
              </a:gs>
              <a:gs pos="100000">
                <a:prstClr val="white"/>
              </a:gs>
            </a:gsLst>
            <a:path path="rect">
              <a:fillToRect l="100000" t="100000"/>
            </a:path>
            <a:tileRect r="-100000" b="-100000"/>
          </a:gradFill>
        </p:spPr>
      </p:pic>
    </p:spTree>
    <p:extLst>
      <p:ext uri="{BB962C8B-B14F-4D97-AF65-F5344CB8AC3E}">
        <p14:creationId xmlns:p14="http://schemas.microsoft.com/office/powerpoint/2010/main" val="95047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6708" y="365001"/>
            <a:ext cx="9601200" cy="412323"/>
          </a:xfrm>
        </p:spPr>
        <p:txBody>
          <a:bodyPr>
            <a:normAutofit fontScale="90000"/>
          </a:bodyPr>
          <a:lstStyle/>
          <a:p>
            <a:r>
              <a:rPr lang="en-US" sz="2400" dirty="0"/>
              <a:t>data</a:t>
            </a:r>
          </a:p>
        </p:txBody>
      </p:sp>
      <p:sp>
        <p:nvSpPr>
          <p:cNvPr id="5" name="TextBox 4">
            <a:extLst>
              <a:ext uri="{FF2B5EF4-FFF2-40B4-BE49-F238E27FC236}">
                <a16:creationId xmlns:a16="http://schemas.microsoft.com/office/drawing/2014/main" id="{06D826D7-F5DA-486B-9CB6-61244C0E220F}"/>
              </a:ext>
            </a:extLst>
          </p:cNvPr>
          <p:cNvSpPr txBox="1"/>
          <p:nvPr/>
        </p:nvSpPr>
        <p:spPr>
          <a:xfrm>
            <a:off x="861909" y="979183"/>
            <a:ext cx="11113014" cy="810478"/>
          </a:xfrm>
          <a:prstGeom prst="rect">
            <a:avLst/>
          </a:prstGeom>
          <a:noFill/>
        </p:spPr>
        <p:txBody>
          <a:bodyPr wrap="square" rtlCol="0">
            <a:spAutoFit/>
          </a:bodyPr>
          <a:lstStyle/>
          <a:p>
            <a:pPr marL="285750" indent="-285750" algn="just">
              <a:lnSpc>
                <a:spcPct val="150000"/>
              </a:lnSpc>
              <a:buFont typeface="Courier New"/>
              <a:buChar char="o"/>
            </a:pPr>
            <a:r>
              <a:rPr lang="en-US" sz="1600" dirty="0">
                <a:latin typeface="Verdana" panose="020B0604030504040204" pitchFamily="34" charset="0"/>
                <a:ea typeface="Verdana" panose="020B0604030504040204" pitchFamily="34" charset="0"/>
              </a:rPr>
              <a:t>We used the Four Square APIs to explore the neighborhoods of Toronto.</a:t>
            </a:r>
            <a:r>
              <a:rPr lang="en-US" sz="1600" b="1" dirty="0"/>
              <a:t> </a:t>
            </a:r>
            <a:r>
              <a:rPr lang="en-US" sz="1600" dirty="0">
                <a:latin typeface="Verdana" panose="020B0604030504040204" pitchFamily="34" charset="0"/>
                <a:ea typeface="Verdana" panose="020B0604030504040204" pitchFamily="34" charset="0"/>
              </a:rPr>
              <a:t>A typical request from Foursquare will provide us with the following information:</a:t>
            </a:r>
          </a:p>
        </p:txBody>
      </p:sp>
      <p:pic>
        <p:nvPicPr>
          <p:cNvPr id="7" name="Picture 6"/>
          <p:cNvPicPr>
            <a:picLocks noChangeAspect="1"/>
          </p:cNvPicPr>
          <p:nvPr/>
        </p:nvPicPr>
        <p:blipFill>
          <a:blip r:embed="rId3">
            <a:duotone>
              <a:prstClr val="black"/>
              <a:srgbClr val="D9C3A5">
                <a:tint val="50000"/>
                <a:satMod val="180000"/>
              </a:srgbClr>
            </a:duotone>
          </a:blip>
          <a:stretch>
            <a:fillRect/>
          </a:stretch>
        </p:blipFill>
        <p:spPr>
          <a:xfrm>
            <a:off x="762998" y="2402206"/>
            <a:ext cx="10541119" cy="2664355"/>
          </a:xfrm>
          <a:prstGeom prst="rect">
            <a:avLst/>
          </a:prstGeom>
        </p:spPr>
      </p:pic>
    </p:spTree>
    <p:extLst>
      <p:ext uri="{BB962C8B-B14F-4D97-AF65-F5344CB8AC3E}">
        <p14:creationId xmlns:p14="http://schemas.microsoft.com/office/powerpoint/2010/main" val="33498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6708" y="365001"/>
            <a:ext cx="9601200" cy="412323"/>
          </a:xfrm>
        </p:spPr>
        <p:txBody>
          <a:bodyPr>
            <a:normAutofit fontScale="90000"/>
          </a:bodyPr>
          <a:lstStyle/>
          <a:p>
            <a:r>
              <a:rPr lang="en-US" sz="2400" dirty="0"/>
              <a:t>methodology</a:t>
            </a:r>
          </a:p>
        </p:txBody>
      </p:sp>
      <p:sp>
        <p:nvSpPr>
          <p:cNvPr id="3" name="Rectangle 2"/>
          <p:cNvSpPr/>
          <p:nvPr/>
        </p:nvSpPr>
        <p:spPr>
          <a:xfrm>
            <a:off x="855352" y="1058478"/>
            <a:ext cx="10290137" cy="5355313"/>
          </a:xfrm>
          <a:prstGeom prst="rect">
            <a:avLst/>
          </a:prstGeom>
        </p:spPr>
        <p:txBody>
          <a:bodyPr wrap="square">
            <a:spAutoFit/>
          </a:bodyPr>
          <a:lstStyle/>
          <a:p>
            <a:r>
              <a:rPr lang="en-US" dirty="0"/>
              <a:t>To suggest the best neighbourhood in Toronto, first we need to identify the neighbourhoods in Toronto.</a:t>
            </a:r>
          </a:p>
          <a:p>
            <a:endParaRPr lang="en-US" dirty="0"/>
          </a:p>
          <a:p>
            <a:pPr marL="400050" indent="-400050">
              <a:lnSpc>
                <a:spcPct val="150000"/>
              </a:lnSpc>
              <a:buFont typeface="+mj-lt"/>
              <a:buAutoNum type="romanUcPeriod"/>
            </a:pPr>
            <a:r>
              <a:rPr lang="en-US" dirty="0"/>
              <a:t>We scraped the Wikipedia page and wrangled the data, cleaned it, and then read it into a panda’s data frame </a:t>
            </a:r>
          </a:p>
          <a:p>
            <a:pPr marL="400050" indent="-400050">
              <a:lnSpc>
                <a:spcPct val="150000"/>
              </a:lnSpc>
              <a:buFont typeface="+mj-lt"/>
              <a:buAutoNum type="romanUcPeriod"/>
            </a:pPr>
            <a:r>
              <a:rPr lang="en-US" dirty="0"/>
              <a:t>We then acquired the latitudes and longitudes for these neighbourhoods in Toronto from the </a:t>
            </a:r>
            <a:r>
              <a:rPr lang="en-US" dirty="0">
                <a:hlinkClick r:id="rId3"/>
              </a:rPr>
              <a:t>https://cocl.us/Geospatial_data</a:t>
            </a:r>
            <a:r>
              <a:rPr lang="en-US" dirty="0"/>
              <a:t>.</a:t>
            </a:r>
          </a:p>
          <a:p>
            <a:pPr marL="400050" indent="-400050">
              <a:lnSpc>
                <a:spcPct val="150000"/>
              </a:lnSpc>
              <a:buFont typeface="+mj-lt"/>
              <a:buAutoNum type="romanUcPeriod"/>
            </a:pPr>
            <a:r>
              <a:rPr lang="en-US" dirty="0"/>
              <a:t>Once we have the list of neighbourhoods and their geographical coordinates, the next step in the analysis was to obtain amenities in each neighbourhoods. For that we used Four Square </a:t>
            </a:r>
            <a:r>
              <a:rPr lang="en-US" dirty="0" err="1"/>
              <a:t>api’s</a:t>
            </a:r>
            <a:r>
              <a:rPr lang="en-US" dirty="0"/>
              <a:t> to gather information about the venues in each neighbourhoods. </a:t>
            </a:r>
          </a:p>
          <a:p>
            <a:pPr marL="400050" indent="-400050">
              <a:lnSpc>
                <a:spcPct val="150000"/>
              </a:lnSpc>
              <a:buFont typeface="+mj-lt"/>
              <a:buAutoNum type="romanUcPeriod"/>
            </a:pPr>
            <a:r>
              <a:rPr lang="en-US" dirty="0"/>
              <a:t>Once we had all the required data, we did a one-hot encoding of the categories column and summarised it based on the neighbourhoods. Now our data is ready for Segmentation.</a:t>
            </a:r>
          </a:p>
          <a:p>
            <a:pPr marL="400050" indent="-400050">
              <a:lnSpc>
                <a:spcPct val="150000"/>
              </a:lnSpc>
              <a:buFont typeface="+mj-lt"/>
              <a:buAutoNum type="romanUcPeriod"/>
            </a:pPr>
            <a:endParaRPr lang="en-US" dirty="0"/>
          </a:p>
          <a:p>
            <a:endParaRPr lang="en-US" dirty="0"/>
          </a:p>
          <a:p>
            <a:endParaRPr lang="en-US" dirty="0"/>
          </a:p>
        </p:txBody>
      </p:sp>
    </p:spTree>
    <p:extLst>
      <p:ext uri="{BB962C8B-B14F-4D97-AF65-F5344CB8AC3E}">
        <p14:creationId xmlns:p14="http://schemas.microsoft.com/office/powerpoint/2010/main" val="328523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x" algn="ctr"/>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6708" y="365001"/>
            <a:ext cx="9601200" cy="412323"/>
          </a:xfrm>
        </p:spPr>
        <p:txBody>
          <a:bodyPr>
            <a:normAutofit fontScale="90000"/>
          </a:bodyPr>
          <a:lstStyle/>
          <a:p>
            <a:r>
              <a:rPr lang="en-US" sz="2400" dirty="0"/>
              <a:t>methodology</a:t>
            </a:r>
          </a:p>
        </p:txBody>
      </p:sp>
      <p:sp>
        <p:nvSpPr>
          <p:cNvPr id="4" name="Rectangle 3"/>
          <p:cNvSpPr/>
          <p:nvPr/>
        </p:nvSpPr>
        <p:spPr>
          <a:xfrm>
            <a:off x="725753" y="1030031"/>
            <a:ext cx="10640055" cy="1731243"/>
          </a:xfrm>
          <a:prstGeom prst="rect">
            <a:avLst/>
          </a:prstGeom>
        </p:spPr>
        <p:txBody>
          <a:bodyPr wrap="square">
            <a:spAutoFit/>
          </a:bodyPr>
          <a:lstStyle/>
          <a:p>
            <a:pPr marL="400050" indent="-400050">
              <a:lnSpc>
                <a:spcPct val="150000"/>
              </a:lnSpc>
              <a:buFont typeface="+mj-lt"/>
              <a:buAutoNum type="romanUcPeriod" startAt="5"/>
            </a:pPr>
            <a:r>
              <a:rPr lang="en-US" dirty="0"/>
              <a:t>We used k-means clustering to segment our neighbourhoods into 5 clusters. We then added the cluster labels back to the data.</a:t>
            </a:r>
          </a:p>
          <a:p>
            <a:pPr marL="400050" indent="-400050">
              <a:lnSpc>
                <a:spcPct val="150000"/>
              </a:lnSpc>
              <a:buFont typeface="+mj-lt"/>
              <a:buAutoNum type="romanUcPeriod" startAt="5"/>
            </a:pPr>
            <a:r>
              <a:rPr lang="en-US" dirty="0"/>
              <a:t>After performing the clustering, we then focus on the cluster centers. The Group whose center has the highest amenities (from Total Facilities) will be the suggested for “the Best neighbourhood”</a:t>
            </a:r>
          </a:p>
        </p:txBody>
      </p:sp>
    </p:spTree>
    <p:extLst>
      <p:ext uri="{BB962C8B-B14F-4D97-AF65-F5344CB8AC3E}">
        <p14:creationId xmlns:p14="http://schemas.microsoft.com/office/powerpoint/2010/main" val="342319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1947</TotalTime>
  <Words>877</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Courier New</vt:lpstr>
      <vt:lpstr>Verdana</vt:lpstr>
      <vt:lpstr>Wingdings</vt:lpstr>
      <vt:lpstr>Red Line Business 16x9</vt:lpstr>
      <vt:lpstr>PowerPoint Presentation</vt:lpstr>
      <vt:lpstr>Index:</vt:lpstr>
      <vt:lpstr>introduction</vt:lpstr>
      <vt:lpstr>introduction</vt:lpstr>
      <vt:lpstr>data</vt:lpstr>
      <vt:lpstr>data</vt:lpstr>
      <vt:lpstr>data</vt:lpstr>
      <vt:lpstr>methodology</vt:lpstr>
      <vt:lpstr>methodology</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risk computations</dc:title>
  <dc:creator>Krishnadas Menon</dc:creator>
  <cp:lastModifiedBy>Krishnadas Menon</cp:lastModifiedBy>
  <cp:revision>178</cp:revision>
  <dcterms:created xsi:type="dcterms:W3CDTF">2018-03-28T17:17:47Z</dcterms:created>
  <dcterms:modified xsi:type="dcterms:W3CDTF">2018-11-17T14:57:36Z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