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325" r:id="rId3"/>
    <p:sldId id="336" r:id="rId4"/>
    <p:sldId id="326" r:id="rId5"/>
    <p:sldId id="327" r:id="rId6"/>
    <p:sldId id="330" r:id="rId7"/>
    <p:sldId id="331" r:id="rId8"/>
    <p:sldId id="332" r:id="rId9"/>
    <p:sldId id="333" r:id="rId10"/>
    <p:sldId id="334" r:id="rId11"/>
    <p:sldId id="329" r:id="rId12"/>
    <p:sldId id="335" r:id="rId13"/>
    <p:sldId id="32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55" autoAdjust="0"/>
  </p:normalViewPr>
  <p:slideViewPr>
    <p:cSldViewPr snapToGrid="0">
      <p:cViewPr varScale="1">
        <p:scale>
          <a:sx n="94" d="100"/>
          <a:sy n="94" d="100"/>
        </p:scale>
        <p:origin x="108" y="228"/>
      </p:cViewPr>
      <p:guideLst/>
    </p:cSldViewPr>
  </p:slideViewPr>
  <p:outlineViewPr>
    <p:cViewPr>
      <p:scale>
        <a:sx n="33" d="100"/>
        <a:sy n="33" d="100"/>
      </p:scale>
      <p:origin x="0" y="-81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6A099-7270-41AC-910A-CA9C8D0F57C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F7FC3-D47C-4CCD-ACAF-F3D046A61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F7FC3-D47C-4CCD-ACAF-F3D046A61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54179/help/statug.hlp/statug_glimmix_syntax09.htm" TargetMode="External"/><Relationship Id="rId3" Type="http://schemas.openxmlformats.org/officeDocument/2006/relationships/hyperlink" Target="http://127.0.0.1:54179/help/statug.hlp/statug_glimmix_syntax02.htm" TargetMode="External"/><Relationship Id="rId7" Type="http://schemas.openxmlformats.org/officeDocument/2006/relationships/hyperlink" Target="http://127.0.0.1:54179/help/statug.hlp/statug_glimmix_syntax06.htm" TargetMode="External"/><Relationship Id="rId12" Type="http://schemas.openxmlformats.org/officeDocument/2006/relationships/hyperlink" Target="http://127.0.0.1:54179/help/statug.hlp/statug_glimmix_syntax13.htm" TargetMode="External"/><Relationship Id="rId2" Type="http://schemas.openxmlformats.org/officeDocument/2006/relationships/hyperlink" Target="http://127.0.0.1:54179/help/statug.hlp/statug_glimmix_syntax01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54179/help/statug.hlp/statug_glimmix_syntax05.htm" TargetMode="External"/><Relationship Id="rId11" Type="http://schemas.openxmlformats.org/officeDocument/2006/relationships/hyperlink" Target="http://127.0.0.1:54179/help/statug.hlp/statug_glimmix_syntax12.htm" TargetMode="External"/><Relationship Id="rId5" Type="http://schemas.openxmlformats.org/officeDocument/2006/relationships/hyperlink" Target="http://127.0.0.1:54179/help/statug.hlp/statug_glimmix_syntax04.htm" TargetMode="External"/><Relationship Id="rId10" Type="http://schemas.openxmlformats.org/officeDocument/2006/relationships/hyperlink" Target="http://127.0.0.1:54179/help/statug.hlp/statug_glimmix_syntax11.htm" TargetMode="External"/><Relationship Id="rId4" Type="http://schemas.openxmlformats.org/officeDocument/2006/relationships/hyperlink" Target="http://127.0.0.1:54179/help/statug.hlp/statug_glimmix_syntax03.htm" TargetMode="External"/><Relationship Id="rId9" Type="http://schemas.openxmlformats.org/officeDocument/2006/relationships/hyperlink" Target="http://127.0.0.1:54179/help/statug.hlp/statug_glimmix_syntax10.ht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54179/help/statug.hlp/statug_glimmix_syntax25.htm" TargetMode="External"/><Relationship Id="rId3" Type="http://schemas.openxmlformats.org/officeDocument/2006/relationships/hyperlink" Target="http://127.0.0.1:54179/help/statug.hlp/statug_glimmix_syntax15.htm" TargetMode="External"/><Relationship Id="rId7" Type="http://schemas.openxmlformats.org/officeDocument/2006/relationships/hyperlink" Target="http://127.0.0.1:54179/help/statug.hlp/statug_glimmix_syntax24.htm" TargetMode="External"/><Relationship Id="rId2" Type="http://schemas.openxmlformats.org/officeDocument/2006/relationships/hyperlink" Target="http://127.0.0.1:54179/help/statug.hlp/statug_glimmix_syntax14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54179/help/statug.hlp/statug_glimmix_syntax20.htm" TargetMode="External"/><Relationship Id="rId11" Type="http://schemas.openxmlformats.org/officeDocument/2006/relationships/hyperlink" Target="http://127.0.0.1:54179/help/statug.hlp/statug_glimmix_syntax28.htm" TargetMode="External"/><Relationship Id="rId5" Type="http://schemas.openxmlformats.org/officeDocument/2006/relationships/hyperlink" Target="http://127.0.0.1:54179/help/statug.hlp/statug_glimmix_syntax19.htm" TargetMode="External"/><Relationship Id="rId10" Type="http://schemas.openxmlformats.org/officeDocument/2006/relationships/hyperlink" Target="http://127.0.0.1:54179/help/statug.hlp/statug_glimmix_syntax27.htm" TargetMode="External"/><Relationship Id="rId4" Type="http://schemas.openxmlformats.org/officeDocument/2006/relationships/hyperlink" Target="http://127.0.0.1:54179/help/statug.hlp/statug_glimmix_syntax18.htm" TargetMode="External"/><Relationship Id="rId9" Type="http://schemas.openxmlformats.org/officeDocument/2006/relationships/hyperlink" Target="http://127.0.0.1:54179/help/statug.hlp/statug_glimmix_syntax26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 GLIMMIX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Generalized Linear Mixed Models in SAS</a:t>
            </a:r>
          </a:p>
        </p:txBody>
      </p:sp>
    </p:spTree>
    <p:extLst>
      <p:ext uri="{BB962C8B-B14F-4D97-AF65-F5344CB8AC3E}">
        <p14:creationId xmlns:p14="http://schemas.microsoft.com/office/powerpoint/2010/main" val="2533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371202"/>
              </p:ext>
            </p:extLst>
          </p:nvPr>
        </p:nvGraphicFramePr>
        <p:xfrm>
          <a:off x="1387929" y="1567144"/>
          <a:ext cx="10433957" cy="357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85"/>
                <a:gridCol w="1485900"/>
                <a:gridCol w="1322615"/>
                <a:gridCol w="1551214"/>
                <a:gridCol w="1240971"/>
                <a:gridCol w="1992086"/>
                <a:gridCol w="1649186"/>
              </a:tblGrid>
              <a:tr h="440909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GLM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LMM (random)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LMM (repeated)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GLMM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22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Subj-Spec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Pop-Av</a:t>
                      </a:r>
                      <a:endParaRPr lang="en-US" dirty="0"/>
                    </a:p>
                  </a:txBody>
                  <a:tcPr/>
                </a:tc>
              </a:tr>
              <a:tr h="1825799">
                <a:tc>
                  <a:txBody>
                    <a:bodyPr/>
                    <a:lstStyle/>
                    <a:p>
                      <a:r>
                        <a:rPr lang="en-US" dirty="0" smtClean="0"/>
                        <a:t>GLIMMIX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r>
                        <a:rPr lang="en-US" dirty="0" smtClean="0"/>
                        <a:t>=normal</a:t>
                      </a:r>
                    </a:p>
                    <a:p>
                      <a:r>
                        <a:rPr lang="en-US" dirty="0" smtClean="0"/>
                        <a:t>Link=identity</a:t>
                      </a:r>
                    </a:p>
                    <a:p>
                      <a:r>
                        <a:rPr lang="en-US" dirty="0" smtClean="0"/>
                        <a:t>No random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r>
                        <a:rPr lang="en-US" dirty="0" smtClean="0"/>
                        <a:t>=___</a:t>
                      </a:r>
                    </a:p>
                    <a:p>
                      <a:r>
                        <a:rPr lang="en-US" dirty="0" smtClean="0"/>
                        <a:t>Link=___</a:t>
                      </a:r>
                    </a:p>
                    <a:p>
                      <a:r>
                        <a:rPr lang="en-US" dirty="0" smtClean="0"/>
                        <a:t>No random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r>
                        <a:rPr lang="en-US" dirty="0" smtClean="0"/>
                        <a:t>=normal</a:t>
                      </a:r>
                    </a:p>
                    <a:p>
                      <a:r>
                        <a:rPr lang="en-US" dirty="0" smtClean="0"/>
                        <a:t>Link=identity</a:t>
                      </a:r>
                    </a:p>
                    <a:p>
                      <a:r>
                        <a:rPr lang="en-US" dirty="0" smtClean="0"/>
                        <a:t>Random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r>
                        <a:rPr lang="en-US" dirty="0" smtClean="0"/>
                        <a:t>=___</a:t>
                      </a:r>
                    </a:p>
                    <a:p>
                      <a:r>
                        <a:rPr lang="en-US" dirty="0" smtClean="0"/>
                        <a:t>Link=___</a:t>
                      </a:r>
                    </a:p>
                    <a:p>
                      <a:r>
                        <a:rPr lang="en-US" dirty="0" smtClean="0"/>
                        <a:t>Random statement</a:t>
                      </a:r>
                    </a:p>
                    <a:p>
                      <a:r>
                        <a:rPr lang="en-US" dirty="0" smtClean="0"/>
                        <a:t>Method=</a:t>
                      </a:r>
                      <a:r>
                        <a:rPr lang="en-US" dirty="0" err="1" smtClean="0"/>
                        <a:t>mspl,rspl,laplace,quad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r>
                        <a:rPr lang="en-US" dirty="0" smtClean="0"/>
                        <a:t>=___</a:t>
                      </a:r>
                    </a:p>
                    <a:p>
                      <a:r>
                        <a:rPr lang="en-US" dirty="0" smtClean="0"/>
                        <a:t>Link=___</a:t>
                      </a:r>
                    </a:p>
                    <a:p>
                      <a:r>
                        <a:rPr lang="en-US" dirty="0" smtClean="0"/>
                        <a:t>Random statement</a:t>
                      </a:r>
                    </a:p>
                    <a:p>
                      <a:r>
                        <a:rPr lang="en-US" dirty="0" smtClean="0"/>
                        <a:t>Method=</a:t>
                      </a:r>
                      <a:r>
                        <a:rPr lang="en-US" dirty="0" err="1" smtClean="0"/>
                        <a:t>mmpl,rmpl</a:t>
                      </a:r>
                      <a:endParaRPr lang="en-US" dirty="0"/>
                    </a:p>
                  </a:txBody>
                  <a:tcPr/>
                </a:tc>
              </a:tr>
              <a:tr h="84590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Proc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REG,</a:t>
                      </a:r>
                      <a:r>
                        <a:rPr lang="en-US" baseline="0" dirty="0" smtClean="0"/>
                        <a:t> GLM, GENMOD, MIXED,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GENMOD, LOGISTIC,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MIXED, GENMOD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NLMIXED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GENMOD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3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GLIMMIX Syntax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2" tooltip="PROC GLIMMIX Statement"/>
              </a:rPr>
              <a:t>PROC </a:t>
            </a:r>
            <a:r>
              <a:rPr lang="en-US" dirty="0">
                <a:hlinkClick r:id="rId2" tooltip="PROC GLIMMIX Statement"/>
              </a:rPr>
              <a:t>GLIMMIX</a:t>
            </a:r>
            <a:r>
              <a:rPr lang="en-US" dirty="0"/>
              <a:t> &lt;options&gt;;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 tooltip="BY Statement"/>
              </a:rPr>
              <a:t>BY</a:t>
            </a:r>
            <a:r>
              <a:rPr lang="en-US" dirty="0"/>
              <a:t> variables;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 tooltip="CLASS Statement"/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variable…;</a:t>
            </a:r>
            <a:endParaRPr lang="en-US" sz="15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 tooltip="CODE Statement"/>
              </a:rPr>
              <a:t>CODE</a:t>
            </a:r>
            <a:r>
              <a:rPr lang="en-US" dirty="0"/>
              <a:t> &lt;options&gt;;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6" tooltip="CONTRAST Statement"/>
              </a:rPr>
              <a:t>CONTRAST</a:t>
            </a:r>
            <a:r>
              <a:rPr lang="en-US" dirty="0"/>
              <a:t> 'label' </a:t>
            </a:r>
            <a:r>
              <a:rPr lang="en-US" dirty="0" smtClean="0"/>
              <a:t>contrast-specification…;</a:t>
            </a:r>
            <a:endParaRPr lang="en-US" sz="120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7" tooltip="COVTEST Statement"/>
              </a:rPr>
              <a:t>COVTEST</a:t>
            </a:r>
            <a:r>
              <a:rPr lang="en-US" dirty="0" smtClean="0"/>
              <a:t> </a:t>
            </a:r>
            <a:r>
              <a:rPr lang="en-US" dirty="0"/>
              <a:t>&lt;'label'&gt; &lt;test-specification&gt; &lt;/ options&gt;;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8" tooltip="EFFECT Statement"/>
              </a:rPr>
              <a:t>EFFECT</a:t>
            </a:r>
            <a:r>
              <a:rPr lang="en-US" dirty="0"/>
              <a:t> effect-specification;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9" tooltip="ESTIMATE Statement"/>
              </a:rPr>
              <a:t>ESTIMATE</a:t>
            </a:r>
            <a:r>
              <a:rPr lang="en-US" dirty="0"/>
              <a:t> 'label' contrast-specification </a:t>
            </a:r>
            <a:r>
              <a:rPr lang="en-US" dirty="0" smtClean="0"/>
              <a:t>…;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0" tooltip="FREQ Statement"/>
              </a:rPr>
              <a:t>FREQ</a:t>
            </a:r>
            <a:r>
              <a:rPr lang="en-US" dirty="0"/>
              <a:t> variable;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1" tooltip="ID Statement"/>
              </a:rPr>
              <a:t>ID</a:t>
            </a:r>
            <a:r>
              <a:rPr lang="en-US" dirty="0"/>
              <a:t> variables;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2" tooltip="LSMEANS Statement"/>
              </a:rPr>
              <a:t>LSMEANS</a:t>
            </a:r>
            <a:r>
              <a:rPr lang="en-US" dirty="0"/>
              <a:t> fixed-effects &lt;/ options&gt;; </a:t>
            </a:r>
          </a:p>
        </p:txBody>
      </p:sp>
    </p:spTree>
    <p:extLst>
      <p:ext uri="{BB962C8B-B14F-4D97-AF65-F5344CB8AC3E}">
        <p14:creationId xmlns:p14="http://schemas.microsoft.com/office/powerpoint/2010/main" val="4137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GLIMMIX Syntax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2" tooltip="LSMESTIMATE Statement"/>
              </a:rPr>
              <a:t>LSMESTIMATE</a:t>
            </a:r>
            <a:r>
              <a:rPr lang="en-US" dirty="0" smtClean="0"/>
              <a:t> </a:t>
            </a:r>
            <a:r>
              <a:rPr lang="en-US" dirty="0"/>
              <a:t>fixed-effect &lt;'label'&gt; </a:t>
            </a:r>
            <a:r>
              <a:rPr lang="en-US" dirty="0" smtClean="0"/>
              <a:t>…;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 tooltip="MODEL Statement"/>
              </a:rPr>
              <a:t>MODEL</a:t>
            </a:r>
            <a:r>
              <a:rPr lang="en-US" dirty="0"/>
              <a:t> response&lt;(response-options)&gt; = &lt;fixed-effects&gt; </a:t>
            </a:r>
            <a:r>
              <a:rPr lang="en-US" dirty="0" smtClean="0"/>
              <a:t>/…;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 tooltip="MODEL Statement"/>
              </a:rPr>
              <a:t>MODEL</a:t>
            </a:r>
            <a:r>
              <a:rPr lang="en-US" dirty="0"/>
              <a:t> events/trials = &lt;fixed-effects&gt; &lt;/ model-options&gt;;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 tooltip="NLOPTIONS Statement"/>
              </a:rPr>
              <a:t>NLOPTIONS</a:t>
            </a:r>
            <a:r>
              <a:rPr lang="en-US" dirty="0"/>
              <a:t> &lt;options&gt;;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 tooltip="OUTPUT Statement"/>
              </a:rPr>
              <a:t>OUTPUT</a:t>
            </a:r>
            <a:r>
              <a:rPr lang="en-US" dirty="0"/>
              <a:t> &lt;</a:t>
            </a:r>
            <a:r>
              <a:rPr lang="en-US" dirty="0" smtClean="0"/>
              <a:t>OUT=SAS-data-set&gt;’’’;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6" tooltip="PARMS Statement"/>
              </a:rPr>
              <a:t>PARMS</a:t>
            </a:r>
            <a:r>
              <a:rPr lang="en-US" dirty="0" smtClean="0"/>
              <a:t> </a:t>
            </a:r>
            <a:r>
              <a:rPr lang="en-US" dirty="0"/>
              <a:t>(value-list)…&lt;/ options&gt;;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 tooltip="RANDOM Statement"/>
              </a:rPr>
              <a:t>RANDOM</a:t>
            </a:r>
            <a:r>
              <a:rPr lang="en-US" dirty="0"/>
              <a:t> random-effects &lt;/ options&gt;;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 tooltip="SLICE Statement"/>
              </a:rPr>
              <a:t>SLICE</a:t>
            </a:r>
            <a:r>
              <a:rPr lang="en-US" dirty="0"/>
              <a:t> model-effect &lt;/ options&gt;;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9" tooltip="STORE Statement"/>
              </a:rPr>
              <a:t>STORE</a:t>
            </a:r>
            <a:r>
              <a:rPr lang="en-US" dirty="0"/>
              <a:t> &lt;OUT=&gt;item-store-name &lt;/ LABEL='label'&gt;;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0" tooltip="WEIGHT Statement"/>
              </a:rPr>
              <a:t>WEIGHT</a:t>
            </a:r>
            <a:r>
              <a:rPr lang="en-US" dirty="0"/>
              <a:t> variable;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1" tooltip="Programming Statements"/>
              </a:rPr>
              <a:t>Programming statements</a:t>
            </a:r>
            <a:r>
              <a:rPr lang="en-US" dirty="0"/>
              <a:t> 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Subject-specific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Proc </a:t>
                </a:r>
                <a:r>
                  <a:rPr lang="en-US" sz="2800" dirty="0" smtClean="0"/>
                  <a:t>GLM, REG, etc.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395873" y="22211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65965" y="154044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32448" y="32331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802941" y="32331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62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Proc Mixed</a:t>
                </a:r>
              </a:p>
              <a:p>
                <a:r>
                  <a:rPr lang="en-US" dirty="0" smtClean="0"/>
                  <a:t>Uses ML or REML with Newton Raphson to estimate covariance parameters</a:t>
                </a:r>
              </a:p>
              <a:p>
                <a:r>
                  <a:rPr lang="en-US" dirty="0" smtClean="0"/>
                  <a:t>Then, given these estimates, uses Estimated Generalized Least Squares to estimate fixed effects</a:t>
                </a:r>
              </a:p>
              <a:p>
                <a:r>
                  <a:rPr lang="en-US" dirty="0" smtClean="0"/>
                  <a:t>Model correlation with G matrix: Random statement</a:t>
                </a:r>
              </a:p>
              <a:p>
                <a:r>
                  <a:rPr lang="en-US" dirty="0" smtClean="0"/>
                  <a:t>Model correlation with R matrix: Repeated statement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395873" y="22211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65965" y="154044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32448" y="32331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802941" y="32331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81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g</a:t>
                </a:r>
                <a:r>
                  <a:rPr lang="en-US" dirty="0" smtClean="0"/>
                  <a:t> is link function</a:t>
                </a:r>
              </a:p>
              <a:p>
                <a:r>
                  <a:rPr lang="en-US" dirty="0" smtClean="0"/>
                  <a:t>Specify some exponential family</a:t>
                </a:r>
                <a:endParaRPr lang="en-US" dirty="0"/>
              </a:p>
              <a:p>
                <a:r>
                  <a:rPr lang="en-US" dirty="0" smtClean="0"/>
                  <a:t>Proc GENMOD (without REPEATED statement)</a:t>
                </a:r>
              </a:p>
              <a:p>
                <a:r>
                  <a:rPr lang="en-US" dirty="0" smtClean="0"/>
                  <a:t>Uses ML with Newton Raphson to estimate regression parameters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395873" y="22211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65965" y="154044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32448" y="32331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802941" y="32331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Non-Normal Data With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Subject-specific (conditional) interpretation</a:t>
            </a:r>
          </a:p>
          <a:p>
            <a:pPr lvl="1"/>
            <a:r>
              <a:rPr lang="en-US" sz="2400" dirty="0" smtClean="0"/>
              <a:t>Quadrature/Laplace (GLIMMIX or NLMIXED)</a:t>
            </a:r>
          </a:p>
          <a:p>
            <a:pPr lvl="1"/>
            <a:r>
              <a:rPr lang="en-US" sz="2400" dirty="0" smtClean="0"/>
              <a:t>Subject-specific pseudo-likelihood (GLIMMIX)</a:t>
            </a:r>
          </a:p>
          <a:p>
            <a:pPr lvl="1"/>
            <a:r>
              <a:rPr lang="en-US" sz="2400" dirty="0" smtClean="0"/>
              <a:t>Like a GLM with correlation in G matrix (random statement)</a:t>
            </a:r>
          </a:p>
          <a:p>
            <a:r>
              <a:rPr lang="en-US" sz="2400" dirty="0" smtClean="0"/>
              <a:t>Population-averaged (marginal) interpretation</a:t>
            </a:r>
          </a:p>
          <a:p>
            <a:pPr lvl="1"/>
            <a:r>
              <a:rPr lang="en-US" sz="2400" dirty="0" smtClean="0"/>
              <a:t>Generalized estimating equations (GENMOD)</a:t>
            </a:r>
          </a:p>
          <a:p>
            <a:pPr lvl="1"/>
            <a:r>
              <a:rPr lang="en-US" sz="2400" dirty="0" smtClean="0"/>
              <a:t>Mean (pop-averaged) pseudo-likelihood (GLIMMIX)</a:t>
            </a:r>
          </a:p>
          <a:p>
            <a:pPr lvl="1"/>
            <a:r>
              <a:rPr lang="en-US" sz="2400" dirty="0" smtClean="0"/>
              <a:t>Like a GLM </a:t>
            </a:r>
            <a:r>
              <a:rPr lang="en-US" sz="2400" dirty="0"/>
              <a:t>with correlation in R matrix (repeated </a:t>
            </a:r>
            <a:r>
              <a:rPr lang="en-US" sz="2400" dirty="0" smtClean="0"/>
              <a:t>statement</a:t>
            </a:r>
            <a:r>
              <a:rPr lang="en-US" sz="2400" dirty="0"/>
              <a:t>)</a:t>
            </a:r>
            <a:endParaRPr lang="en-US" sz="2400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873" y="22211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65965" y="154044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32448" y="32331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802941" y="32331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35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Subject-Specific Models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600" dirty="0" smtClean="0"/>
                  <a:t>Quadrature and Laplace (GLIMMIX &amp; NLMIXED)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Formulate joint likelihood</a:t>
                </a:r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502920" lvl="1" indent="0">
                  <a:buNone/>
                </a:pPr>
                <a:r>
                  <a:rPr lang="en-US" sz="2400" dirty="0" smtClean="0"/>
                  <a:t>Requires starting parameter values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Numerically integrate out random effects</a:t>
                </a:r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100" dirty="0" smtClean="0"/>
              </a:p>
              <a:p>
                <a:pPr marL="502920" lvl="1" indent="0">
                  <a:buNone/>
                </a:pPr>
                <a:r>
                  <a:rPr lang="en-US" sz="2400" dirty="0" smtClean="0"/>
                  <a:t>Quadrature (GLIMMIX method=quad or NLMIXED)</a:t>
                </a:r>
              </a:p>
              <a:p>
                <a:pPr marL="502920" lvl="1" indent="0">
                  <a:buNone/>
                </a:pPr>
                <a:r>
                  <a:rPr lang="en-US" sz="2400" dirty="0" smtClean="0"/>
                  <a:t>Laplace (GLIMMIX method=</a:t>
                </a:r>
                <a:r>
                  <a:rPr lang="en-US" sz="2400" dirty="0" err="1" smtClean="0"/>
                  <a:t>laplace</a:t>
                </a:r>
                <a:r>
                  <a:rPr lang="en-US" sz="2400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Maximize marginal likelihood</a:t>
                </a:r>
              </a:p>
              <a:p>
                <a:pPr marL="502920" lvl="1" indent="0">
                  <a:buNone/>
                </a:pPr>
                <a:r>
                  <a:rPr lang="en-US" sz="2400" dirty="0" smtClean="0"/>
                  <a:t>Newton Raphson, etc.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Go back to step 1 with new starting values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*The outer loop is iterative, as are 2 and 3 individually. Convergence issues can occur in any of these places!</a:t>
                </a:r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8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Subject-Specific Models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Subject-Specific Pseudo-Likelihood (GLIMMIX)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Generate pseudo data (normal </a:t>
            </a:r>
            <a:r>
              <a:rPr lang="en-US" sz="2600" dirty="0" err="1" smtClean="0"/>
              <a:t>dist</a:t>
            </a:r>
            <a:r>
              <a:rPr lang="en-US" sz="2600" dirty="0" smtClean="0"/>
              <a:t>)</a:t>
            </a:r>
          </a:p>
          <a:p>
            <a:pPr marL="502920" lvl="1" indent="0">
              <a:buNone/>
            </a:pPr>
            <a:r>
              <a:rPr lang="en-US" sz="2200" dirty="0" smtClean="0"/>
              <a:t>Taylor approximation of data using starting values</a:t>
            </a:r>
          </a:p>
          <a:p>
            <a:pPr marL="502920" lvl="1" indent="0">
              <a:buNone/>
            </a:pPr>
            <a:r>
              <a:rPr lang="en-US" sz="2200" dirty="0" smtClean="0"/>
              <a:t>Random effects included in locus of expansion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Call Proc MIXED</a:t>
            </a:r>
            <a:endParaRPr lang="en-US" sz="2100" dirty="0"/>
          </a:p>
          <a:p>
            <a:pPr marL="502920" lvl="1" indent="0">
              <a:buNone/>
            </a:pPr>
            <a:r>
              <a:rPr lang="en-US" dirty="0" smtClean="0"/>
              <a:t>ML </a:t>
            </a:r>
            <a:r>
              <a:rPr lang="en-US" dirty="0"/>
              <a:t>or REML with Newton Raphson to estimate covariance </a:t>
            </a:r>
            <a:r>
              <a:rPr lang="en-US" dirty="0" smtClean="0"/>
              <a:t>parameters</a:t>
            </a:r>
          </a:p>
          <a:p>
            <a:pPr marL="502920" lvl="1" indent="0">
              <a:buNone/>
            </a:pPr>
            <a:r>
              <a:rPr lang="en-US" dirty="0" smtClean="0"/>
              <a:t>Estimated </a:t>
            </a:r>
            <a:r>
              <a:rPr lang="en-US" dirty="0"/>
              <a:t>Generalized Least Squares to estimate fixed </a:t>
            </a:r>
            <a:r>
              <a:rPr lang="en-US" dirty="0" smtClean="0"/>
              <a:t>effects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Go back to step 1 with new starting values</a:t>
            </a:r>
          </a:p>
          <a:p>
            <a:r>
              <a:rPr lang="en-US" sz="2600" dirty="0" smtClean="0"/>
              <a:t>GLIMMIX method=</a:t>
            </a:r>
            <a:r>
              <a:rPr lang="en-US" sz="2600" dirty="0" err="1" smtClean="0"/>
              <a:t>rspl</a:t>
            </a:r>
            <a:r>
              <a:rPr lang="en-US" sz="2600" dirty="0" smtClean="0"/>
              <a:t> like REML</a:t>
            </a:r>
          </a:p>
          <a:p>
            <a:r>
              <a:rPr lang="en-US" sz="2600" dirty="0" smtClean="0"/>
              <a:t>GLIMMIX method=</a:t>
            </a:r>
            <a:r>
              <a:rPr lang="en-US" sz="2600" dirty="0" err="1" smtClean="0"/>
              <a:t>mspl</a:t>
            </a:r>
            <a:r>
              <a:rPr lang="en-US" sz="2600" dirty="0" smtClean="0"/>
              <a:t> </a:t>
            </a:r>
            <a:r>
              <a:rPr lang="en-US" sz="2600" dirty="0"/>
              <a:t>like </a:t>
            </a:r>
            <a:r>
              <a:rPr lang="en-US" sz="2600" dirty="0" smtClean="0"/>
              <a:t>ML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*The outer loop is iterative, as is 2 individually. Convergence issues can occur in any of these places!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514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Population-Averaged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Generalized Estimating Equations </a:t>
                </a:r>
              </a:p>
              <a:p>
                <a:pPr lvl="1"/>
                <a:r>
                  <a:rPr lang="en-US" sz="2400" dirty="0" smtClean="0"/>
                  <a:t>GENMOD with repeated statement</a:t>
                </a:r>
              </a:p>
              <a:p>
                <a:pPr lvl="1"/>
                <a:r>
                  <a:rPr lang="en-US" sz="2400" dirty="0" smtClean="0"/>
                  <a:t>GEEs: Score equations from quasi-likelihoods</a:t>
                </a:r>
              </a:p>
              <a:p>
                <a:pPr lvl="1"/>
                <a:r>
                  <a:rPr lang="en-US" sz="2400" dirty="0" smtClean="0"/>
                  <a:t>Only the mean and covariance need be specified (not full </a:t>
                </a:r>
                <a:r>
                  <a:rPr lang="en-US" sz="2400" dirty="0" err="1" smtClean="0"/>
                  <a:t>dist</a:t>
                </a:r>
                <a:r>
                  <a:rPr lang="en-US" sz="2400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Estimate regression parameters under independence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Compute working correlations using current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estimates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Estimate covariance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and go back to step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5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Population-Averaged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Population-Averaged </a:t>
            </a:r>
            <a:r>
              <a:rPr lang="en-US" sz="2600" dirty="0"/>
              <a:t>Pseudo-Likelihood (GLIMMIX)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Generate pseudo data (normal </a:t>
            </a:r>
            <a:r>
              <a:rPr lang="en-US" sz="2600" dirty="0" err="1"/>
              <a:t>dist</a:t>
            </a:r>
            <a:r>
              <a:rPr lang="en-US" sz="2600" dirty="0"/>
              <a:t>)</a:t>
            </a:r>
          </a:p>
          <a:p>
            <a:pPr marL="502920" lvl="1" indent="0">
              <a:buNone/>
            </a:pPr>
            <a:r>
              <a:rPr lang="en-US" sz="2200" dirty="0"/>
              <a:t>Taylor approximation of data using starting values</a:t>
            </a:r>
          </a:p>
          <a:p>
            <a:pPr marL="502920" lvl="1" indent="0">
              <a:buNone/>
            </a:pPr>
            <a:r>
              <a:rPr lang="en-US" sz="2200" dirty="0"/>
              <a:t>Random effects </a:t>
            </a:r>
            <a:r>
              <a:rPr lang="en-US" sz="2200" b="1" dirty="0" smtClean="0"/>
              <a:t>NOT</a:t>
            </a:r>
            <a:r>
              <a:rPr lang="en-US" sz="2200" dirty="0" smtClean="0"/>
              <a:t> included </a:t>
            </a:r>
            <a:r>
              <a:rPr lang="en-US" sz="2200" dirty="0"/>
              <a:t>in locus of expansion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Call Proc MIXED</a:t>
            </a:r>
            <a:endParaRPr lang="en-US" sz="2100" dirty="0"/>
          </a:p>
          <a:p>
            <a:pPr marL="502920" lvl="1" indent="0">
              <a:buNone/>
            </a:pPr>
            <a:r>
              <a:rPr lang="en-US" dirty="0"/>
              <a:t>ML or REML with Newton Raphson to estimate covariance parameters</a:t>
            </a:r>
          </a:p>
          <a:p>
            <a:pPr marL="502920" lvl="1" indent="0">
              <a:buNone/>
            </a:pPr>
            <a:r>
              <a:rPr lang="en-US" dirty="0"/>
              <a:t>Estimated Generalized Least Squares to estimate fixed effects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Go back to step 1 with new starting values</a:t>
            </a:r>
          </a:p>
          <a:p>
            <a:r>
              <a:rPr lang="en-US" sz="2600" dirty="0"/>
              <a:t>GLIMMIX </a:t>
            </a:r>
            <a:r>
              <a:rPr lang="en-US" sz="2600" dirty="0" smtClean="0"/>
              <a:t>method=</a:t>
            </a:r>
            <a:r>
              <a:rPr lang="en-US" sz="2600" dirty="0" err="1" smtClean="0"/>
              <a:t>r</a:t>
            </a:r>
            <a:r>
              <a:rPr lang="en-US" sz="2600" b="1" dirty="0" err="1" smtClean="0"/>
              <a:t>m</a:t>
            </a:r>
            <a:r>
              <a:rPr lang="en-US" sz="2600" dirty="0" err="1" smtClean="0"/>
              <a:t>pl</a:t>
            </a:r>
            <a:r>
              <a:rPr lang="en-US" sz="2600" dirty="0" smtClean="0"/>
              <a:t> </a:t>
            </a:r>
            <a:r>
              <a:rPr lang="en-US" sz="2600" dirty="0"/>
              <a:t>like REML</a:t>
            </a:r>
          </a:p>
          <a:p>
            <a:r>
              <a:rPr lang="en-US" sz="2600" dirty="0"/>
              <a:t>GLIMMIX </a:t>
            </a:r>
            <a:r>
              <a:rPr lang="en-US" sz="2600" dirty="0" smtClean="0"/>
              <a:t>method=</a:t>
            </a:r>
            <a:r>
              <a:rPr lang="en-US" sz="2600" dirty="0" err="1" smtClean="0"/>
              <a:t>m</a:t>
            </a:r>
            <a:r>
              <a:rPr lang="en-US" sz="2600" b="1" dirty="0" err="1" smtClean="0"/>
              <a:t>m</a:t>
            </a:r>
            <a:r>
              <a:rPr lang="en-US" sz="2600" dirty="0" err="1" smtClean="0"/>
              <a:t>pl</a:t>
            </a:r>
            <a:r>
              <a:rPr lang="en-US" sz="2600" dirty="0" smtClean="0"/>
              <a:t> </a:t>
            </a:r>
            <a:r>
              <a:rPr lang="en-US" sz="2600" dirty="0"/>
              <a:t>like ML</a:t>
            </a:r>
          </a:p>
          <a:p>
            <a:pPr marL="0" indent="0">
              <a:buNone/>
            </a:pPr>
            <a:r>
              <a:rPr lang="en-US" sz="2600" dirty="0"/>
              <a:t>*The outer loop is iterative, as is 2 individually. Convergence issues can occur in any of these places!</a:t>
            </a:r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7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5045</TotalTime>
  <Words>508</Words>
  <Application>Microsoft Office PowerPoint</Application>
  <PresentationFormat>Widescreen</PresentationFormat>
  <Paragraphs>138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Wingdings 2</vt:lpstr>
      <vt:lpstr>Frame</vt:lpstr>
      <vt:lpstr>PROC GLIMMIX</vt:lpstr>
      <vt:lpstr>Linear Model</vt:lpstr>
      <vt:lpstr>Linear Mixed Model</vt:lpstr>
      <vt:lpstr>Generalized Linear Model</vt:lpstr>
      <vt:lpstr>Non-Normal Data With Correlation</vt:lpstr>
      <vt:lpstr>Subject-Specific Models</vt:lpstr>
      <vt:lpstr>Subject-Specific Models</vt:lpstr>
      <vt:lpstr>Population-Averaged Models</vt:lpstr>
      <vt:lpstr>Population-Averaged Models</vt:lpstr>
      <vt:lpstr>PowerPoint Presentation</vt:lpstr>
      <vt:lpstr>GLIMMIX Syntax</vt:lpstr>
      <vt:lpstr>GLIMMIX Syntax</vt:lpstr>
      <vt:lpstr>Subject-specific Models</vt:lpstr>
    </vt:vector>
  </TitlesOfParts>
  <Company>University of Colorado Denver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Literacy</dc:title>
  <dc:creator>Mcnair, Bryan2</dc:creator>
  <cp:lastModifiedBy>Mcnair, Bryan2</cp:lastModifiedBy>
  <cp:revision>84</cp:revision>
  <dcterms:created xsi:type="dcterms:W3CDTF">2017-04-04T21:23:41Z</dcterms:created>
  <dcterms:modified xsi:type="dcterms:W3CDTF">2017-09-28T19:53:39Z</dcterms:modified>
</cp:coreProperties>
</file>