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63" r:id="rId3"/>
    <p:sldId id="258" r:id="rId4"/>
    <p:sldId id="257" r:id="rId5"/>
    <p:sldId id="259" r:id="rId6"/>
    <p:sldId id="260" r:id="rId7"/>
    <p:sldId id="268" r:id="rId8"/>
    <p:sldId id="271" r:id="rId9"/>
    <p:sldId id="262" r:id="rId10"/>
    <p:sldId id="261"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54F00D5-8DB0-4070-B479-F8C08835A66C}" type="datetimeFigureOut">
              <a:rPr lang="en-US" smtClean="0"/>
              <a:t>9/14/2017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9279942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4F00D5-8DB0-4070-B479-F8C08835A66C}"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40170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54F00D5-8DB0-4070-B479-F8C08835A66C}" type="datetimeFigureOut">
              <a:rPr lang="en-US" smtClean="0"/>
              <a:t>9/14/2017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24039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54F00D5-8DB0-4070-B479-F8C08835A66C}" type="datetimeFigureOut">
              <a:rPr lang="en-US" smtClean="0"/>
              <a:t>9/14/2017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E82F5A-5DD8-40FE-A9DA-AD641D94285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1718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54F00D5-8DB0-4070-B479-F8C08835A66C}" type="datetimeFigureOut">
              <a:rPr lang="en-US" smtClean="0"/>
              <a:t>9/14/2017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676988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54F00D5-8DB0-4070-B479-F8C08835A66C}"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92079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54F00D5-8DB0-4070-B479-F8C08835A66C}"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956637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F00D5-8DB0-4070-B479-F8C08835A66C}"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21955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54F00D5-8DB0-4070-B479-F8C08835A66C}" type="datetimeFigureOut">
              <a:rPr lang="en-US" smtClean="0"/>
              <a:t>9/14/2017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71794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F00D5-8DB0-4070-B479-F8C08835A66C}"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8785809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54F00D5-8DB0-4070-B479-F8C08835A66C}" type="datetimeFigureOut">
              <a:rPr lang="en-US" smtClean="0"/>
              <a:t>9/14/2017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11815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4F00D5-8DB0-4070-B479-F8C08835A66C}"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20478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4F00D5-8DB0-4070-B479-F8C08835A66C}"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41886362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4F00D5-8DB0-4070-B479-F8C08835A66C}"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69005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F00D5-8DB0-4070-B479-F8C08835A66C}"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161165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4F00D5-8DB0-4070-B479-F8C08835A66C}"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415889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4F00D5-8DB0-4070-B479-F8C08835A66C}"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34047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4F00D5-8DB0-4070-B479-F8C08835A66C}" type="datetimeFigureOut">
              <a:rPr lang="en-US" smtClean="0"/>
              <a:t>9/14/2017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E82F5A-5DD8-40FE-A9DA-AD641D942856}" type="slidenum">
              <a:rPr lang="en-US" smtClean="0"/>
              <a:t>‹#›</a:t>
            </a:fld>
            <a:endParaRPr lang="en-US"/>
          </a:p>
        </p:txBody>
      </p:sp>
    </p:spTree>
    <p:extLst>
      <p:ext uri="{BB962C8B-B14F-4D97-AF65-F5344CB8AC3E}">
        <p14:creationId xmlns:p14="http://schemas.microsoft.com/office/powerpoint/2010/main" val="3264616671"/>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otch.io/bar-talk/git-cheat-shee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itkraken.com/"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7076164/terminology-used-by-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Version Control Using</a:t>
            </a:r>
            <a:br>
              <a:rPr lang="en-US" dirty="0" smtClean="0"/>
            </a:br>
            <a:r>
              <a:rPr lang="en-US" dirty="0" smtClean="0"/>
              <a:t>Git and GitHub</a:t>
            </a:r>
            <a:endParaRPr lang="en-US" dirty="0"/>
          </a:p>
        </p:txBody>
      </p:sp>
      <p:sp>
        <p:nvSpPr>
          <p:cNvPr id="3" name="Subtitle 2"/>
          <p:cNvSpPr>
            <a:spLocks noGrp="1"/>
          </p:cNvSpPr>
          <p:nvPr>
            <p:ph type="subTitle" idx="1"/>
          </p:nvPr>
        </p:nvSpPr>
        <p:spPr/>
        <p:txBody>
          <a:bodyPr/>
          <a:lstStyle/>
          <a:p>
            <a:r>
              <a:rPr lang="en-US" dirty="0" smtClean="0"/>
              <a:t>The why, what and how</a:t>
            </a:r>
            <a:endParaRPr lang="en-US" dirty="0"/>
          </a:p>
        </p:txBody>
      </p:sp>
    </p:spTree>
    <p:extLst>
      <p:ext uri="{BB962C8B-B14F-4D97-AF65-F5344CB8AC3E}">
        <p14:creationId xmlns:p14="http://schemas.microsoft.com/office/powerpoint/2010/main" val="161499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984" y="535773"/>
            <a:ext cx="8799576" cy="1293028"/>
          </a:xfrm>
        </p:spPr>
        <p:txBody>
          <a:bodyPr/>
          <a:lstStyle/>
          <a:p>
            <a:r>
              <a:rPr lang="en-US" dirty="0" smtClean="0"/>
              <a:t>How - Working with Git and GitHub</a:t>
            </a:r>
            <a:endParaRPr lang="en-US" dirty="0"/>
          </a:p>
        </p:txBody>
      </p:sp>
      <p:sp>
        <p:nvSpPr>
          <p:cNvPr id="3" name="Content Placeholder 2"/>
          <p:cNvSpPr>
            <a:spLocks noGrp="1"/>
          </p:cNvSpPr>
          <p:nvPr>
            <p:ph idx="1"/>
          </p:nvPr>
        </p:nvSpPr>
        <p:spPr/>
        <p:txBody>
          <a:bodyPr/>
          <a:lstStyle/>
          <a:p>
            <a:pPr marL="0" indent="0">
              <a:buNone/>
            </a:pPr>
            <a:r>
              <a:rPr lang="en-US" sz="3200" dirty="0" smtClean="0"/>
              <a:t>Main interfaces</a:t>
            </a:r>
          </a:p>
          <a:p>
            <a:r>
              <a:rPr lang="en-US" sz="3200" dirty="0" smtClean="0"/>
              <a:t>Terminal/</a:t>
            </a:r>
            <a:r>
              <a:rPr lang="en-US" sz="3200" dirty="0" err="1" smtClean="0"/>
              <a:t>cmd</a:t>
            </a:r>
            <a:r>
              <a:rPr lang="en-US" sz="3200" dirty="0" smtClean="0"/>
              <a:t> prompt</a:t>
            </a:r>
          </a:p>
          <a:p>
            <a:r>
              <a:rPr lang="en-US" sz="3200" dirty="0" smtClean="0"/>
              <a:t>R studio</a:t>
            </a:r>
          </a:p>
          <a:p>
            <a:r>
              <a:rPr lang="en-US" sz="3200" dirty="0" err="1" smtClean="0"/>
              <a:t>GitKraken</a:t>
            </a:r>
            <a:r>
              <a:rPr lang="en-US" sz="3200" dirty="0" smtClean="0"/>
              <a:t> </a:t>
            </a:r>
          </a:p>
          <a:p>
            <a:endParaRPr lang="en-US" dirty="0" smtClean="0"/>
          </a:p>
          <a:p>
            <a:endParaRPr lang="en-US" dirty="0"/>
          </a:p>
        </p:txBody>
      </p:sp>
    </p:spTree>
    <p:extLst>
      <p:ext uri="{BB962C8B-B14F-4D97-AF65-F5344CB8AC3E}">
        <p14:creationId xmlns:p14="http://schemas.microsoft.com/office/powerpoint/2010/main" val="2891434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How - Terminal</a:t>
            </a:r>
            <a:endParaRPr lang="en-US" dirty="0"/>
          </a:p>
        </p:txBody>
      </p:sp>
      <p:pic>
        <p:nvPicPr>
          <p:cNvPr id="6" name="Picture 5"/>
          <p:cNvPicPr>
            <a:picLocks noChangeAspect="1"/>
          </p:cNvPicPr>
          <p:nvPr/>
        </p:nvPicPr>
        <p:blipFill rotWithShape="1">
          <a:blip r:embed="rId2"/>
          <a:srcRect l="503"/>
          <a:stretch/>
        </p:blipFill>
        <p:spPr>
          <a:xfrm>
            <a:off x="3194876" y="1627630"/>
            <a:ext cx="8614600" cy="5076825"/>
          </a:xfrm>
          <a:prstGeom prst="rect">
            <a:avLst/>
          </a:prstGeom>
        </p:spPr>
      </p:pic>
      <p:sp>
        <p:nvSpPr>
          <p:cNvPr id="7" name="TextBox 6"/>
          <p:cNvSpPr txBox="1"/>
          <p:nvPr/>
        </p:nvSpPr>
        <p:spPr>
          <a:xfrm>
            <a:off x="131641" y="1627630"/>
            <a:ext cx="2642616" cy="5355312"/>
          </a:xfrm>
          <a:prstGeom prst="rect">
            <a:avLst/>
          </a:prstGeom>
          <a:noFill/>
        </p:spPr>
        <p:txBody>
          <a:bodyPr wrap="square" rtlCol="0">
            <a:spAutoFit/>
          </a:bodyPr>
          <a:lstStyle/>
          <a:p>
            <a:r>
              <a:rPr lang="en-US" b="1" dirty="0" smtClean="0"/>
              <a:t>Example of standard commands:</a:t>
            </a:r>
          </a:p>
          <a:p>
            <a:endParaRPr lang="en-US" b="1" dirty="0" smtClean="0"/>
          </a:p>
          <a:p>
            <a:r>
              <a:rPr lang="en-US" dirty="0" err="1" smtClean="0"/>
              <a:t>git</a:t>
            </a:r>
            <a:r>
              <a:rPr lang="en-US" dirty="0" smtClean="0"/>
              <a:t> status</a:t>
            </a:r>
          </a:p>
          <a:p>
            <a:endParaRPr lang="en-US" dirty="0"/>
          </a:p>
          <a:p>
            <a:r>
              <a:rPr lang="en-US" dirty="0" err="1" smtClean="0"/>
              <a:t>git</a:t>
            </a:r>
            <a:r>
              <a:rPr lang="en-US" dirty="0" smtClean="0"/>
              <a:t> add</a:t>
            </a:r>
          </a:p>
          <a:p>
            <a:endParaRPr lang="en-US" dirty="0"/>
          </a:p>
          <a:p>
            <a:r>
              <a:rPr lang="en-US" dirty="0" err="1"/>
              <a:t>g</a:t>
            </a:r>
            <a:r>
              <a:rPr lang="en-US" dirty="0" err="1" smtClean="0"/>
              <a:t>it</a:t>
            </a:r>
            <a:r>
              <a:rPr lang="en-US" dirty="0" smtClean="0"/>
              <a:t> commit –m “….”</a:t>
            </a:r>
          </a:p>
          <a:p>
            <a:endParaRPr lang="en-US" dirty="0"/>
          </a:p>
          <a:p>
            <a:r>
              <a:rPr lang="en-US" dirty="0" err="1" smtClean="0"/>
              <a:t>git</a:t>
            </a:r>
            <a:r>
              <a:rPr lang="en-US" dirty="0" smtClean="0"/>
              <a:t> pull</a:t>
            </a:r>
          </a:p>
          <a:p>
            <a:endParaRPr lang="en-US" dirty="0"/>
          </a:p>
          <a:p>
            <a:r>
              <a:rPr lang="en-US" dirty="0" err="1" smtClean="0"/>
              <a:t>git</a:t>
            </a:r>
            <a:r>
              <a:rPr lang="en-US" dirty="0" smtClean="0"/>
              <a:t> push</a:t>
            </a:r>
          </a:p>
          <a:p>
            <a:endParaRPr lang="en-US" dirty="0" smtClean="0"/>
          </a:p>
          <a:p>
            <a:r>
              <a:rPr lang="en-US" dirty="0" err="1" smtClean="0"/>
              <a:t>git</a:t>
            </a:r>
            <a:r>
              <a:rPr lang="en-US" dirty="0" smtClean="0"/>
              <a:t> branch</a:t>
            </a:r>
          </a:p>
          <a:p>
            <a:endParaRPr lang="en-US" dirty="0" smtClean="0"/>
          </a:p>
          <a:p>
            <a:endParaRPr lang="en-US" dirty="0"/>
          </a:p>
          <a:p>
            <a:r>
              <a:rPr lang="en-US" dirty="0" smtClean="0"/>
              <a:t>A good </a:t>
            </a:r>
            <a:r>
              <a:rPr lang="en-US" dirty="0" smtClean="0">
                <a:hlinkClick r:id="rId3"/>
              </a:rPr>
              <a:t>Cheat Sheet </a:t>
            </a:r>
            <a:r>
              <a:rPr lang="en-US" dirty="0" smtClean="0"/>
              <a:t>for commands. </a:t>
            </a:r>
          </a:p>
          <a:p>
            <a:endParaRPr lang="en-US" dirty="0"/>
          </a:p>
        </p:txBody>
      </p:sp>
    </p:spTree>
    <p:extLst>
      <p:ext uri="{BB962C8B-B14F-4D97-AF65-F5344CB8AC3E}">
        <p14:creationId xmlns:p14="http://schemas.microsoft.com/office/powerpoint/2010/main" val="351094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How - </a:t>
            </a:r>
            <a:r>
              <a:rPr lang="en-US" dirty="0" err="1" smtClean="0"/>
              <a:t>RStudio</a:t>
            </a:r>
            <a:endParaRPr lang="en-US" dirty="0"/>
          </a:p>
        </p:txBody>
      </p:sp>
      <p:pic>
        <p:nvPicPr>
          <p:cNvPr id="4" name="Picture 3"/>
          <p:cNvPicPr>
            <a:picLocks noChangeAspect="1"/>
          </p:cNvPicPr>
          <p:nvPr/>
        </p:nvPicPr>
        <p:blipFill>
          <a:blip r:embed="rId2"/>
          <a:stretch>
            <a:fillRect/>
          </a:stretch>
        </p:blipFill>
        <p:spPr>
          <a:xfrm>
            <a:off x="1207008" y="1074420"/>
            <a:ext cx="9777984" cy="5500116"/>
          </a:xfrm>
          <a:prstGeom prst="rect">
            <a:avLst/>
          </a:prstGeom>
        </p:spPr>
      </p:pic>
    </p:spTree>
    <p:extLst>
      <p:ext uri="{BB962C8B-B14F-4D97-AF65-F5344CB8AC3E}">
        <p14:creationId xmlns:p14="http://schemas.microsoft.com/office/powerpoint/2010/main" val="3569377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How – </a:t>
            </a:r>
            <a:r>
              <a:rPr lang="en-US" dirty="0" err="1" smtClean="0"/>
              <a:t>GitKraken</a:t>
            </a:r>
            <a:r>
              <a:rPr lang="en-US" dirty="0" smtClean="0"/>
              <a:t> </a:t>
            </a:r>
            <a:endParaRPr lang="en-US" dirty="0"/>
          </a:p>
        </p:txBody>
      </p:sp>
      <p:pic>
        <p:nvPicPr>
          <p:cNvPr id="5" name="Picture 4"/>
          <p:cNvPicPr>
            <a:picLocks noChangeAspect="1"/>
          </p:cNvPicPr>
          <p:nvPr/>
        </p:nvPicPr>
        <p:blipFill>
          <a:blip r:embed="rId2"/>
          <a:stretch>
            <a:fillRect/>
          </a:stretch>
        </p:blipFill>
        <p:spPr>
          <a:xfrm>
            <a:off x="1124712" y="1018985"/>
            <a:ext cx="10162032" cy="5716142"/>
          </a:xfrm>
          <a:prstGeom prst="rect">
            <a:avLst/>
          </a:prstGeom>
        </p:spPr>
      </p:pic>
    </p:spTree>
    <p:extLst>
      <p:ext uri="{BB962C8B-B14F-4D97-AF65-F5344CB8AC3E}">
        <p14:creationId xmlns:p14="http://schemas.microsoft.com/office/powerpoint/2010/main" val="2246038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meeting</a:t>
            </a:r>
            <a:endParaRPr lang="en-US" dirty="0"/>
          </a:p>
        </p:txBody>
      </p:sp>
      <p:sp>
        <p:nvSpPr>
          <p:cNvPr id="3" name="Content Placeholder 2"/>
          <p:cNvSpPr>
            <a:spLocks noGrp="1"/>
          </p:cNvSpPr>
          <p:nvPr>
            <p:ph idx="1"/>
          </p:nvPr>
        </p:nvSpPr>
        <p:spPr/>
        <p:txBody>
          <a:bodyPr>
            <a:normAutofit/>
          </a:bodyPr>
          <a:lstStyle/>
          <a:p>
            <a:r>
              <a:rPr lang="en-US" dirty="0" smtClean="0"/>
              <a:t>Download</a:t>
            </a:r>
          </a:p>
          <a:p>
            <a:pPr lvl="1"/>
            <a:r>
              <a:rPr lang="en-US" dirty="0" smtClean="0"/>
              <a:t>Git</a:t>
            </a:r>
          </a:p>
          <a:p>
            <a:pPr lvl="2"/>
            <a:r>
              <a:rPr lang="en-US" dirty="0">
                <a:hlinkClick r:id="rId2"/>
              </a:rPr>
              <a:t>https://git-scm.com</a:t>
            </a:r>
            <a:r>
              <a:rPr lang="en-US" dirty="0" smtClean="0">
                <a:hlinkClick r:id="rId2"/>
              </a:rPr>
              <a:t>/</a:t>
            </a:r>
            <a:endParaRPr lang="en-US" dirty="0"/>
          </a:p>
          <a:p>
            <a:pPr marL="914400" lvl="2" indent="0">
              <a:buNone/>
            </a:pPr>
            <a:endParaRPr lang="en-US" dirty="0" smtClean="0"/>
          </a:p>
          <a:p>
            <a:pPr lvl="1"/>
            <a:r>
              <a:rPr lang="en-US" dirty="0" err="1" smtClean="0"/>
              <a:t>GitKraken</a:t>
            </a:r>
            <a:endParaRPr lang="en-US" dirty="0" smtClean="0"/>
          </a:p>
          <a:p>
            <a:pPr lvl="2"/>
            <a:r>
              <a:rPr lang="en-US" dirty="0">
                <a:hlinkClick r:id="rId3"/>
              </a:rPr>
              <a:t>https://www.gitkraken.com</a:t>
            </a:r>
            <a:r>
              <a:rPr lang="en-US" dirty="0" smtClean="0">
                <a:hlinkClick r:id="rId3"/>
              </a:rPr>
              <a:t>/</a:t>
            </a:r>
            <a:endParaRPr lang="en-US" dirty="0" smtClean="0"/>
          </a:p>
          <a:p>
            <a:pPr marL="914400" lvl="2" indent="0">
              <a:buNone/>
            </a:pPr>
            <a:endParaRPr lang="en-US" dirty="0" smtClean="0"/>
          </a:p>
          <a:p>
            <a:pPr lvl="1"/>
            <a:r>
              <a:rPr lang="en-US" dirty="0" smtClean="0"/>
              <a:t>Create a GitHub account</a:t>
            </a:r>
          </a:p>
          <a:p>
            <a:pPr lvl="2"/>
            <a:r>
              <a:rPr lang="en-US" dirty="0">
                <a:hlinkClick r:id="rId4"/>
              </a:rPr>
              <a:t>https://</a:t>
            </a:r>
            <a:r>
              <a:rPr lang="en-US" dirty="0" smtClean="0">
                <a:hlinkClick r:id="rId4"/>
              </a:rPr>
              <a:t>github.com/</a:t>
            </a:r>
            <a:endParaRPr lang="en-US" dirty="0" smtClean="0"/>
          </a:p>
          <a:p>
            <a:pPr lvl="1"/>
            <a:endParaRPr lang="en-US" dirty="0"/>
          </a:p>
        </p:txBody>
      </p:sp>
    </p:spTree>
    <p:extLst>
      <p:ext uri="{BB962C8B-B14F-4D97-AF65-F5344CB8AC3E}">
        <p14:creationId xmlns:p14="http://schemas.microsoft.com/office/powerpoint/2010/main" val="3756675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064" y="55181"/>
            <a:ext cx="10515600" cy="1325563"/>
          </a:xfrm>
        </p:spPr>
        <p:txBody>
          <a:bodyPr/>
          <a:lstStyle/>
          <a:p>
            <a:r>
              <a:rPr lang="en-US" dirty="0" smtClean="0"/>
              <a:t>Why – Version Control</a:t>
            </a:r>
            <a:endParaRPr lang="en-US" dirty="0"/>
          </a:p>
        </p:txBody>
      </p:sp>
      <p:pic>
        <p:nvPicPr>
          <p:cNvPr id="6" name="Content Placeholder 5"/>
          <p:cNvPicPr>
            <a:picLocks noGrp="1" noChangeAspect="1"/>
          </p:cNvPicPr>
          <p:nvPr>
            <p:ph idx="1"/>
          </p:nvPr>
        </p:nvPicPr>
        <p:blipFill>
          <a:blip r:embed="rId2"/>
          <a:stretch>
            <a:fillRect/>
          </a:stretch>
        </p:blipFill>
        <p:spPr>
          <a:xfrm>
            <a:off x="6573356" y="2157984"/>
            <a:ext cx="5139296" cy="4024313"/>
          </a:xfrm>
          <a:prstGeom prst="rect">
            <a:avLst/>
          </a:prstGeom>
        </p:spPr>
      </p:pic>
      <p:pic>
        <p:nvPicPr>
          <p:cNvPr id="5" name="Picture 4"/>
          <p:cNvPicPr>
            <a:picLocks noChangeAspect="1"/>
          </p:cNvPicPr>
          <p:nvPr/>
        </p:nvPicPr>
        <p:blipFill rotWithShape="1">
          <a:blip r:embed="rId3"/>
          <a:srcRect b="2534"/>
          <a:stretch/>
        </p:blipFill>
        <p:spPr>
          <a:xfrm>
            <a:off x="184405" y="2157984"/>
            <a:ext cx="5592222" cy="4386977"/>
          </a:xfrm>
          <a:prstGeom prst="rect">
            <a:avLst/>
          </a:prstGeom>
        </p:spPr>
      </p:pic>
      <p:sp>
        <p:nvSpPr>
          <p:cNvPr id="7" name="TextBox 6"/>
          <p:cNvSpPr txBox="1"/>
          <p:nvPr/>
        </p:nvSpPr>
        <p:spPr>
          <a:xfrm>
            <a:off x="1439752" y="1399032"/>
            <a:ext cx="3081528" cy="523220"/>
          </a:xfrm>
          <a:prstGeom prst="rect">
            <a:avLst/>
          </a:prstGeom>
          <a:noFill/>
        </p:spPr>
        <p:txBody>
          <a:bodyPr wrap="square" rtlCol="0">
            <a:spAutoFit/>
          </a:bodyPr>
          <a:lstStyle/>
          <a:p>
            <a:pPr algn="ctr"/>
            <a:r>
              <a:rPr lang="en-US" sz="2800" dirty="0" smtClean="0"/>
              <a:t>Before</a:t>
            </a:r>
            <a:endParaRPr lang="en-US" sz="2800" dirty="0"/>
          </a:p>
        </p:txBody>
      </p:sp>
      <p:sp>
        <p:nvSpPr>
          <p:cNvPr id="9" name="TextBox 8"/>
          <p:cNvSpPr txBox="1"/>
          <p:nvPr/>
        </p:nvSpPr>
        <p:spPr>
          <a:xfrm>
            <a:off x="7602240" y="1399032"/>
            <a:ext cx="3081528" cy="523220"/>
          </a:xfrm>
          <a:prstGeom prst="rect">
            <a:avLst/>
          </a:prstGeom>
          <a:noFill/>
        </p:spPr>
        <p:txBody>
          <a:bodyPr wrap="square" rtlCol="0">
            <a:spAutoFit/>
          </a:bodyPr>
          <a:lstStyle/>
          <a:p>
            <a:pPr algn="ctr"/>
            <a:r>
              <a:rPr lang="en-US" sz="2800" dirty="0" smtClean="0"/>
              <a:t>After</a:t>
            </a:r>
            <a:endParaRPr lang="en-US" sz="2800" dirty="0"/>
          </a:p>
        </p:txBody>
      </p:sp>
    </p:spTree>
    <p:extLst>
      <p:ext uri="{BB962C8B-B14F-4D97-AF65-F5344CB8AC3E}">
        <p14:creationId xmlns:p14="http://schemas.microsoft.com/office/powerpoint/2010/main" val="298181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US" dirty="0" smtClean="0"/>
              <a:t>What - Version Control</a:t>
            </a:r>
            <a:endParaRPr lang="en-US" dirty="0"/>
          </a:p>
        </p:txBody>
      </p:sp>
      <p:sp>
        <p:nvSpPr>
          <p:cNvPr id="3" name="Content Placeholder 2"/>
          <p:cNvSpPr>
            <a:spLocks noGrp="1"/>
          </p:cNvSpPr>
          <p:nvPr>
            <p:ph idx="1"/>
          </p:nvPr>
        </p:nvSpPr>
        <p:spPr>
          <a:xfrm>
            <a:off x="685800" y="1563624"/>
            <a:ext cx="10820400" cy="5056632"/>
          </a:xfrm>
        </p:spPr>
        <p:txBody>
          <a:bodyPr>
            <a:normAutofit/>
          </a:bodyPr>
          <a:lstStyle/>
          <a:p>
            <a:r>
              <a:rPr lang="en-US" dirty="0" smtClean="0"/>
              <a:t>Ability to revert a file (e.g., document, R script, or SAS script) to any previous state </a:t>
            </a:r>
          </a:p>
          <a:p>
            <a:pPr marL="0" indent="0">
              <a:buNone/>
            </a:pPr>
            <a:endParaRPr lang="en-US" dirty="0" smtClean="0"/>
          </a:p>
          <a:p>
            <a:r>
              <a:rPr lang="en-US" dirty="0" smtClean="0"/>
              <a:t>Git version control software initially created for web and software development</a:t>
            </a:r>
            <a:endParaRPr lang="en-US" dirty="0"/>
          </a:p>
          <a:p>
            <a:pPr lvl="1"/>
            <a:r>
              <a:rPr lang="en-US" dirty="0" smtClean="0"/>
              <a:t>Reproducible research has increased its use among the scientific community</a:t>
            </a:r>
          </a:p>
          <a:p>
            <a:pPr marL="457200" lvl="1" indent="0">
              <a:buNone/>
            </a:pPr>
            <a:endParaRPr lang="en-US" dirty="0" smtClean="0"/>
          </a:p>
          <a:p>
            <a:r>
              <a:rPr lang="en-US" dirty="0" smtClean="0"/>
              <a:t>Beneficial for personal and collaborative work</a:t>
            </a:r>
          </a:p>
          <a:p>
            <a:pPr lvl="1"/>
            <a:r>
              <a:rPr lang="en-US" dirty="0" smtClean="0"/>
              <a:t>Simultaneously work on the same document or code </a:t>
            </a:r>
          </a:p>
          <a:p>
            <a:pPr lvl="1"/>
            <a:r>
              <a:rPr lang="en-US" dirty="0" smtClean="0"/>
              <a:t>Each version update is accompanied with a “commit” message. This eliminates the need for saving documents such as XXXXXX_2017_09_11_DS…</a:t>
            </a:r>
          </a:p>
        </p:txBody>
      </p:sp>
    </p:spTree>
    <p:extLst>
      <p:ext uri="{BB962C8B-B14F-4D97-AF65-F5344CB8AC3E}">
        <p14:creationId xmlns:p14="http://schemas.microsoft.com/office/powerpoint/2010/main" val="81618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5600" y="0"/>
            <a:ext cx="8610600" cy="1295400"/>
          </a:xfrm>
        </p:spPr>
        <p:txBody>
          <a:bodyPr/>
          <a:lstStyle/>
          <a:p>
            <a:r>
              <a:rPr lang="en-US" dirty="0" smtClean="0"/>
              <a:t>Git vs. GitHub</a:t>
            </a:r>
            <a:endParaRPr lang="en-US" dirty="0"/>
          </a:p>
        </p:txBody>
      </p:sp>
      <p:sp>
        <p:nvSpPr>
          <p:cNvPr id="5" name="Text Placeholder 4"/>
          <p:cNvSpPr>
            <a:spLocks noGrp="1"/>
          </p:cNvSpPr>
          <p:nvPr>
            <p:ph type="body" idx="1"/>
          </p:nvPr>
        </p:nvSpPr>
        <p:spPr/>
        <p:txBody>
          <a:bodyPr>
            <a:normAutofit/>
          </a:bodyPr>
          <a:lstStyle/>
          <a:p>
            <a:r>
              <a:rPr lang="en-US" sz="3600" dirty="0" smtClean="0"/>
              <a:t>Git</a:t>
            </a:r>
            <a:endParaRPr lang="en-US" sz="3600" dirty="0"/>
          </a:p>
        </p:txBody>
      </p:sp>
      <p:sp>
        <p:nvSpPr>
          <p:cNvPr id="6" name="Content Placeholder 5"/>
          <p:cNvSpPr>
            <a:spLocks noGrp="1"/>
          </p:cNvSpPr>
          <p:nvPr>
            <p:ph sz="half" idx="2"/>
          </p:nvPr>
        </p:nvSpPr>
        <p:spPr/>
        <p:txBody>
          <a:bodyPr>
            <a:normAutofit/>
          </a:bodyPr>
          <a:lstStyle/>
          <a:p>
            <a:r>
              <a:rPr lang="en-US" dirty="0" smtClean="0"/>
              <a:t>A type of subversion version </a:t>
            </a:r>
            <a:r>
              <a:rPr lang="en-US" dirty="0"/>
              <a:t>c</a:t>
            </a:r>
            <a:r>
              <a:rPr lang="en-US" dirty="0" smtClean="0"/>
              <a:t>ontrol </a:t>
            </a:r>
            <a:r>
              <a:rPr lang="en-US" dirty="0"/>
              <a:t>s</a:t>
            </a:r>
            <a:r>
              <a:rPr lang="en-US" dirty="0" smtClean="0"/>
              <a:t>oftware (VCS)</a:t>
            </a:r>
          </a:p>
          <a:p>
            <a:r>
              <a:rPr lang="en-US" dirty="0" smtClean="0"/>
              <a:t>Aim: Provide local (local machine or network) SVN</a:t>
            </a:r>
          </a:p>
          <a:p>
            <a:r>
              <a:rPr lang="en-US" dirty="0" smtClean="0"/>
              <a:t>Others include</a:t>
            </a:r>
          </a:p>
          <a:p>
            <a:pPr lvl="1"/>
            <a:r>
              <a:rPr lang="en-US" dirty="0" smtClean="0"/>
              <a:t> Mercurial</a:t>
            </a:r>
          </a:p>
          <a:p>
            <a:pPr lvl="1"/>
            <a:r>
              <a:rPr lang="en-US" dirty="0" smtClean="0"/>
              <a:t>SVK</a:t>
            </a:r>
          </a:p>
          <a:p>
            <a:pPr lvl="1"/>
            <a:r>
              <a:rPr lang="en-US" dirty="0" smtClean="0"/>
              <a:t>Fossil</a:t>
            </a:r>
            <a:endParaRPr lang="en-US" dirty="0"/>
          </a:p>
        </p:txBody>
      </p:sp>
      <p:sp>
        <p:nvSpPr>
          <p:cNvPr id="7" name="Text Placeholder 6"/>
          <p:cNvSpPr>
            <a:spLocks noGrp="1"/>
          </p:cNvSpPr>
          <p:nvPr>
            <p:ph type="body" sz="quarter" idx="3"/>
          </p:nvPr>
        </p:nvSpPr>
        <p:spPr/>
        <p:txBody>
          <a:bodyPr>
            <a:normAutofit/>
          </a:bodyPr>
          <a:lstStyle/>
          <a:p>
            <a:r>
              <a:rPr lang="en-US" sz="3600" dirty="0" smtClean="0"/>
              <a:t>GitHub</a:t>
            </a:r>
            <a:endParaRPr lang="en-US" sz="3600" dirty="0"/>
          </a:p>
        </p:txBody>
      </p:sp>
      <p:sp>
        <p:nvSpPr>
          <p:cNvPr id="8" name="Content Placeholder 7"/>
          <p:cNvSpPr>
            <a:spLocks noGrp="1"/>
          </p:cNvSpPr>
          <p:nvPr>
            <p:ph sz="quarter" idx="4"/>
          </p:nvPr>
        </p:nvSpPr>
        <p:spPr/>
        <p:txBody>
          <a:bodyPr>
            <a:normAutofit/>
          </a:bodyPr>
          <a:lstStyle/>
          <a:p>
            <a:r>
              <a:rPr lang="en-US" dirty="0" smtClean="0"/>
              <a:t>A web-based hosting service for Git</a:t>
            </a:r>
          </a:p>
          <a:p>
            <a:r>
              <a:rPr lang="en-US" dirty="0" smtClean="0"/>
              <a:t>Aim: Allow collaboration and or backup for Git projects</a:t>
            </a:r>
          </a:p>
          <a:p>
            <a:r>
              <a:rPr lang="en-US" dirty="0" smtClean="0"/>
              <a:t>Others include</a:t>
            </a:r>
          </a:p>
          <a:p>
            <a:pPr lvl="1"/>
            <a:r>
              <a:rPr lang="en-US" dirty="0" err="1" smtClean="0"/>
              <a:t>Bitbucket</a:t>
            </a:r>
            <a:endParaRPr lang="en-US" dirty="0" smtClean="0"/>
          </a:p>
          <a:p>
            <a:pPr lvl="1"/>
            <a:r>
              <a:rPr lang="en-US" dirty="0" err="1" smtClean="0"/>
              <a:t>Gitlab</a:t>
            </a:r>
            <a:endParaRPr lang="en-US" dirty="0" smtClean="0"/>
          </a:p>
          <a:p>
            <a:endParaRPr lang="en-US" dirty="0"/>
          </a:p>
        </p:txBody>
      </p:sp>
    </p:spTree>
    <p:extLst>
      <p:ext uri="{BB962C8B-B14F-4D97-AF65-F5344CB8AC3E}">
        <p14:creationId xmlns:p14="http://schemas.microsoft.com/office/powerpoint/2010/main" val="1815460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152" y="206589"/>
            <a:ext cx="8610600" cy="1293028"/>
          </a:xfrm>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Install Git</a:t>
            </a:r>
          </a:p>
          <a:p>
            <a:pPr lvl="1"/>
            <a:r>
              <a:rPr lang="en-US" dirty="0">
                <a:hlinkClick r:id="rId2"/>
              </a:rPr>
              <a:t>https://git-scm.com</a:t>
            </a:r>
            <a:r>
              <a:rPr lang="en-US" dirty="0" smtClean="0">
                <a:hlinkClick r:id="rId2"/>
              </a:rPr>
              <a:t>/</a:t>
            </a:r>
            <a:endParaRPr lang="en-US" dirty="0" smtClean="0"/>
          </a:p>
          <a:p>
            <a:pPr marL="457200" lvl="1" indent="0">
              <a:buNone/>
            </a:pPr>
            <a:endParaRPr lang="en-US" dirty="0" smtClean="0"/>
          </a:p>
          <a:p>
            <a:pPr marL="514350" indent="-514350">
              <a:buFont typeface="+mj-lt"/>
              <a:buAutoNum type="arabicPeriod"/>
            </a:pPr>
            <a:r>
              <a:rPr lang="en-US" dirty="0" smtClean="0"/>
              <a:t>Create a GitHub account</a:t>
            </a:r>
          </a:p>
          <a:p>
            <a:pPr lvl="1"/>
            <a:r>
              <a:rPr lang="en-US" dirty="0">
                <a:hlinkClick r:id="rId3"/>
              </a:rPr>
              <a:t>https://github.com</a:t>
            </a:r>
            <a:r>
              <a:rPr lang="en-US" dirty="0" smtClean="0">
                <a:hlinkClick r:id="rId3"/>
              </a:rPr>
              <a:t>/</a:t>
            </a:r>
            <a:endParaRPr lang="en-US" dirty="0" smtClean="0"/>
          </a:p>
          <a:p>
            <a:pPr marL="457200" lvl="1" indent="0">
              <a:buNone/>
            </a:pPr>
            <a:endParaRPr lang="en-US" dirty="0" smtClean="0"/>
          </a:p>
          <a:p>
            <a:pPr marL="514350" indent="-514350">
              <a:buFont typeface="+mj-lt"/>
              <a:buAutoNum type="arabicPeriod"/>
            </a:pPr>
            <a:r>
              <a:rPr lang="en-US" dirty="0" smtClean="0"/>
              <a:t>Create a “local” </a:t>
            </a:r>
            <a:r>
              <a:rPr lang="en-US" dirty="0"/>
              <a:t>G</a:t>
            </a:r>
            <a:r>
              <a:rPr lang="en-US" dirty="0" smtClean="0"/>
              <a:t>it repository</a:t>
            </a:r>
          </a:p>
          <a:p>
            <a:pPr marL="514350" indent="-514350">
              <a:buFont typeface="+mj-lt"/>
              <a:buAutoNum type="arabicPeriod"/>
            </a:pPr>
            <a:endParaRPr lang="en-US" dirty="0"/>
          </a:p>
          <a:p>
            <a:pPr marL="514350" indent="-514350">
              <a:buFont typeface="+mj-lt"/>
              <a:buAutoNum type="arabicPeriod"/>
            </a:pPr>
            <a:r>
              <a:rPr lang="en-US" dirty="0" smtClean="0"/>
              <a:t>Push the repository to your GitHub account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20349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Jargon</a:t>
            </a:r>
            <a:endParaRPr lang="en-US" dirty="0"/>
          </a:p>
        </p:txBody>
      </p:sp>
      <p:sp>
        <p:nvSpPr>
          <p:cNvPr id="3" name="Content Placeholder 2"/>
          <p:cNvSpPr>
            <a:spLocks noGrp="1"/>
          </p:cNvSpPr>
          <p:nvPr>
            <p:ph idx="1"/>
          </p:nvPr>
        </p:nvSpPr>
        <p:spPr>
          <a:xfrm>
            <a:off x="326136" y="1426464"/>
            <a:ext cx="11539728" cy="5074919"/>
          </a:xfrm>
        </p:spPr>
        <p:txBody>
          <a:bodyPr>
            <a:noAutofit/>
          </a:bodyPr>
          <a:lstStyle/>
          <a:p>
            <a:r>
              <a:rPr lang="en-US" sz="1800" b="1" dirty="0" smtClean="0"/>
              <a:t>Repository</a:t>
            </a:r>
            <a:r>
              <a:rPr lang="en-US" sz="1800" dirty="0" smtClean="0"/>
              <a:t> (“repo”) - A project specific folder to be version controlled. Subfolders can be contained within the main project folder.</a:t>
            </a:r>
          </a:p>
          <a:p>
            <a:r>
              <a:rPr lang="en-US" sz="1800" b="1" dirty="0"/>
              <a:t>Staging </a:t>
            </a:r>
            <a:r>
              <a:rPr lang="en-US" sz="1800" b="1" dirty="0" smtClean="0"/>
              <a:t>environment </a:t>
            </a:r>
            <a:r>
              <a:rPr lang="en-US" sz="1800" dirty="0" smtClean="0"/>
              <a:t>- Where </a:t>
            </a:r>
            <a:r>
              <a:rPr lang="en-US" sz="1800" dirty="0"/>
              <a:t>modified files and new files can be </a:t>
            </a:r>
            <a:r>
              <a:rPr lang="en-US" sz="1800" dirty="0" smtClean="0"/>
              <a:t>added.</a:t>
            </a:r>
          </a:p>
          <a:p>
            <a:pPr marL="457200" lvl="1" indent="0">
              <a:buNone/>
            </a:pPr>
            <a:r>
              <a:rPr lang="en-US" sz="1800" b="1" dirty="0" smtClean="0"/>
              <a:t>Add</a:t>
            </a:r>
            <a:endParaRPr lang="en-US" sz="1800" b="1" dirty="0"/>
          </a:p>
          <a:p>
            <a:pPr lvl="2"/>
            <a:r>
              <a:rPr lang="en-US" dirty="0" smtClean="0"/>
              <a:t>Set-up a file in the staging environment to be </a:t>
            </a:r>
            <a:r>
              <a:rPr lang="en-US" dirty="0" smtClean="0"/>
              <a:t>committed </a:t>
            </a:r>
            <a:endParaRPr lang="en-US" dirty="0" smtClean="0"/>
          </a:p>
          <a:p>
            <a:pPr marL="457200" lvl="1" indent="0">
              <a:buNone/>
            </a:pPr>
            <a:r>
              <a:rPr lang="en-US" sz="1800" b="1" dirty="0" smtClean="0"/>
              <a:t>Commit</a:t>
            </a:r>
          </a:p>
          <a:p>
            <a:pPr lvl="2"/>
            <a:r>
              <a:rPr lang="en-US" dirty="0" smtClean="0"/>
              <a:t>Setting up one or more files in the staging environment to have their versions pushed to be the most recent version.</a:t>
            </a:r>
          </a:p>
          <a:p>
            <a:pPr lvl="2"/>
            <a:r>
              <a:rPr lang="en-US" dirty="0" smtClean="0"/>
              <a:t>A commit message can be added to provide details on what changes are contained in the files.</a:t>
            </a:r>
          </a:p>
          <a:p>
            <a:pPr marL="457200" lvl="1" indent="0">
              <a:buNone/>
            </a:pPr>
            <a:r>
              <a:rPr lang="en-US" sz="1800" b="1" dirty="0" smtClean="0"/>
              <a:t>Push</a:t>
            </a:r>
          </a:p>
          <a:p>
            <a:pPr lvl="2"/>
            <a:r>
              <a:rPr lang="en-US" dirty="0" smtClean="0"/>
              <a:t>Adding changes to Git that were a part of the commit.</a:t>
            </a:r>
          </a:p>
          <a:p>
            <a:pPr lvl="2"/>
            <a:r>
              <a:rPr lang="en-US" dirty="0" smtClean="0"/>
              <a:t>Multiple commits can be pushed at once.</a:t>
            </a:r>
          </a:p>
          <a:p>
            <a:pPr marL="457200" lvl="1" indent="0">
              <a:buNone/>
            </a:pPr>
            <a:r>
              <a:rPr lang="en-US" sz="1800" b="1" dirty="0"/>
              <a:t>Pull</a:t>
            </a:r>
          </a:p>
          <a:p>
            <a:pPr lvl="2"/>
            <a:r>
              <a:rPr lang="en-US" dirty="0"/>
              <a:t>Check the repository for any changes that may have been made and have your local copy </a:t>
            </a:r>
            <a:r>
              <a:rPr lang="en-US" dirty="0" smtClean="0"/>
              <a:t>updated.</a:t>
            </a:r>
            <a:endParaRPr lang="en-US" dirty="0"/>
          </a:p>
          <a:p>
            <a:pPr lvl="2"/>
            <a:r>
              <a:rPr lang="en-US" dirty="0"/>
              <a:t>Important for collaborative work. Not as important for individual work unless working on multiple machines</a:t>
            </a:r>
            <a:r>
              <a:rPr lang="en-US" dirty="0" smtClean="0"/>
              <a:t>.</a:t>
            </a:r>
          </a:p>
        </p:txBody>
      </p:sp>
    </p:spTree>
    <p:extLst>
      <p:ext uri="{BB962C8B-B14F-4D97-AF65-F5344CB8AC3E}">
        <p14:creationId xmlns:p14="http://schemas.microsoft.com/office/powerpoint/2010/main" val="995341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Jargon cont.</a:t>
            </a:r>
            <a:endParaRPr lang="en-US" dirty="0"/>
          </a:p>
        </p:txBody>
      </p:sp>
      <p:sp>
        <p:nvSpPr>
          <p:cNvPr id="3" name="Content Placeholder 2"/>
          <p:cNvSpPr>
            <a:spLocks noGrp="1"/>
          </p:cNvSpPr>
          <p:nvPr>
            <p:ph idx="1"/>
          </p:nvPr>
        </p:nvSpPr>
        <p:spPr>
          <a:xfrm>
            <a:off x="326136" y="1527048"/>
            <a:ext cx="11539728" cy="5074919"/>
          </a:xfrm>
        </p:spPr>
        <p:txBody>
          <a:bodyPr>
            <a:noAutofit/>
          </a:bodyPr>
          <a:lstStyle/>
          <a:p>
            <a:r>
              <a:rPr lang="en-US" sz="2000" b="1" dirty="0" smtClean="0"/>
              <a:t>Master</a:t>
            </a:r>
            <a:r>
              <a:rPr lang="en-US" sz="2000" dirty="0" smtClean="0"/>
              <a:t> - The primary version.</a:t>
            </a:r>
          </a:p>
          <a:p>
            <a:endParaRPr lang="en-US" sz="2000" dirty="0" smtClean="0"/>
          </a:p>
          <a:p>
            <a:r>
              <a:rPr lang="en-US" sz="2000" b="1" dirty="0" smtClean="0"/>
              <a:t>Branch </a:t>
            </a:r>
            <a:r>
              <a:rPr lang="en-US" sz="2000" dirty="0" smtClean="0"/>
              <a:t>- A separate version from the master that is specific to you. Used for testing out new functionally without changing the master (e.g. stable) version. More applicable for software development and collaborative work.</a:t>
            </a:r>
          </a:p>
          <a:p>
            <a:endParaRPr lang="en-US" sz="2000" dirty="0" smtClean="0"/>
          </a:p>
          <a:p>
            <a:r>
              <a:rPr lang="en-US" sz="2000" b="1" dirty="0" smtClean="0"/>
              <a:t>Reverting</a:t>
            </a:r>
            <a:r>
              <a:rPr lang="en-US" sz="2000" dirty="0" smtClean="0"/>
              <a:t> - Going back to a previous version based on a specific commit.</a:t>
            </a:r>
          </a:p>
          <a:p>
            <a:endParaRPr lang="en-US" sz="2000" dirty="0" smtClean="0"/>
          </a:p>
          <a:p>
            <a:r>
              <a:rPr lang="en-US" sz="2000" b="1" dirty="0" smtClean="0"/>
              <a:t>Clone</a:t>
            </a:r>
            <a:r>
              <a:rPr lang="en-US" sz="2000" dirty="0" smtClean="0"/>
              <a:t> - Copying an existing repository and all of its existing version information.</a:t>
            </a:r>
          </a:p>
          <a:p>
            <a:endParaRPr lang="en-US" sz="2000" dirty="0" smtClean="0"/>
          </a:p>
          <a:p>
            <a:endParaRPr lang="en-US" sz="2000" dirty="0"/>
          </a:p>
          <a:p>
            <a:endParaRPr lang="en-US" sz="2000" dirty="0"/>
          </a:p>
          <a:p>
            <a:pPr marL="0" indent="0">
              <a:buNone/>
            </a:pPr>
            <a:r>
              <a:rPr lang="en-US" sz="2000" dirty="0" smtClean="0"/>
              <a:t>A good </a:t>
            </a:r>
            <a:r>
              <a:rPr lang="en-US" sz="2000" dirty="0" smtClean="0">
                <a:hlinkClick r:id="rId2"/>
              </a:rPr>
              <a:t>glossary</a:t>
            </a:r>
            <a:r>
              <a:rPr lang="en-US" sz="2000" dirty="0" smtClean="0"/>
              <a:t> of other Git terms</a:t>
            </a:r>
          </a:p>
        </p:txBody>
      </p:sp>
    </p:spTree>
    <p:extLst>
      <p:ext uri="{BB962C8B-B14F-4D97-AF65-F5344CB8AC3E}">
        <p14:creationId xmlns:p14="http://schemas.microsoft.com/office/powerpoint/2010/main" val="3463583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Text Placeholder 2"/>
          <p:cNvSpPr>
            <a:spLocks noGrp="1"/>
          </p:cNvSpPr>
          <p:nvPr>
            <p:ph type="body" idx="1"/>
          </p:nvPr>
        </p:nvSpPr>
        <p:spPr/>
        <p:txBody>
          <a:bodyPr/>
          <a:lstStyle/>
          <a:p>
            <a:r>
              <a:rPr lang="en-US" b="1" dirty="0"/>
              <a:t>Initial Repo </a:t>
            </a:r>
            <a:r>
              <a:rPr lang="en-US" b="1" dirty="0" smtClean="0"/>
              <a:t>Creation</a:t>
            </a:r>
            <a:endParaRPr lang="en-US" dirty="0"/>
          </a:p>
        </p:txBody>
      </p:sp>
      <p:sp>
        <p:nvSpPr>
          <p:cNvPr id="4" name="Content Placeholder 3"/>
          <p:cNvSpPr>
            <a:spLocks noGrp="1"/>
          </p:cNvSpPr>
          <p:nvPr>
            <p:ph sz="half" idx="2"/>
          </p:nvPr>
        </p:nvSpPr>
        <p:spPr/>
        <p:txBody>
          <a:bodyPr/>
          <a:lstStyle/>
          <a:p>
            <a:r>
              <a:rPr lang="en-US" dirty="0"/>
              <a:t>Create repo on GitHub</a:t>
            </a:r>
          </a:p>
          <a:p>
            <a:r>
              <a:rPr lang="en-US" dirty="0"/>
              <a:t>Clone repo on local machine</a:t>
            </a:r>
          </a:p>
          <a:p>
            <a:r>
              <a:rPr lang="en-US" dirty="0"/>
              <a:t>Add stuff to the repo</a:t>
            </a:r>
          </a:p>
          <a:p>
            <a:r>
              <a:rPr lang="en-US" dirty="0"/>
              <a:t>Commit the new or updated </a:t>
            </a:r>
            <a:r>
              <a:rPr lang="en-US" dirty="0" smtClean="0"/>
              <a:t>files </a:t>
            </a:r>
            <a:r>
              <a:rPr lang="en-US" dirty="0"/>
              <a:t>(stores changes locally)</a:t>
            </a:r>
          </a:p>
          <a:p>
            <a:r>
              <a:rPr lang="en-US" dirty="0"/>
              <a:t>Push to information to GitHub</a:t>
            </a:r>
          </a:p>
          <a:p>
            <a:endParaRPr lang="en-US" dirty="0"/>
          </a:p>
        </p:txBody>
      </p:sp>
      <p:sp>
        <p:nvSpPr>
          <p:cNvPr id="5" name="Text Placeholder 4"/>
          <p:cNvSpPr>
            <a:spLocks noGrp="1"/>
          </p:cNvSpPr>
          <p:nvPr>
            <p:ph type="body" sz="quarter" idx="3"/>
          </p:nvPr>
        </p:nvSpPr>
        <p:spPr/>
        <p:txBody>
          <a:bodyPr/>
          <a:lstStyle/>
          <a:p>
            <a:r>
              <a:rPr lang="en-US" b="1" dirty="0"/>
              <a:t>Existing GitHub </a:t>
            </a:r>
            <a:r>
              <a:rPr lang="en-US" b="1" dirty="0" smtClean="0"/>
              <a:t>repository</a:t>
            </a:r>
            <a:endParaRPr lang="en-US" dirty="0"/>
          </a:p>
        </p:txBody>
      </p:sp>
      <p:sp>
        <p:nvSpPr>
          <p:cNvPr id="6" name="Content Placeholder 5"/>
          <p:cNvSpPr>
            <a:spLocks noGrp="1"/>
          </p:cNvSpPr>
          <p:nvPr>
            <p:ph sz="quarter" idx="4"/>
          </p:nvPr>
        </p:nvSpPr>
        <p:spPr/>
        <p:txBody>
          <a:bodyPr/>
          <a:lstStyle/>
          <a:p>
            <a:r>
              <a:rPr lang="en-US" dirty="0"/>
              <a:t>Pull repo for latest changes</a:t>
            </a:r>
          </a:p>
          <a:p>
            <a:r>
              <a:rPr lang="en-US" dirty="0"/>
              <a:t>Modify existing files</a:t>
            </a:r>
          </a:p>
          <a:p>
            <a:r>
              <a:rPr lang="en-US" dirty="0"/>
              <a:t>Commit </a:t>
            </a:r>
            <a:r>
              <a:rPr lang="en-US" dirty="0" smtClean="0"/>
              <a:t>changes (stores changes locally)</a:t>
            </a:r>
            <a:endParaRPr lang="en-US" dirty="0"/>
          </a:p>
          <a:p>
            <a:r>
              <a:rPr lang="en-US" dirty="0"/>
              <a:t>Push changes to GitHub</a:t>
            </a:r>
          </a:p>
          <a:p>
            <a:endParaRPr lang="en-US" dirty="0"/>
          </a:p>
        </p:txBody>
      </p:sp>
    </p:spTree>
    <p:extLst>
      <p:ext uri="{BB962C8B-B14F-4D97-AF65-F5344CB8AC3E}">
        <p14:creationId xmlns:p14="http://schemas.microsoft.com/office/powerpoint/2010/main" val="154070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a:xfrm>
            <a:off x="685800" y="2057401"/>
            <a:ext cx="10820400" cy="4352543"/>
          </a:xfrm>
        </p:spPr>
        <p:txBody>
          <a:bodyPr>
            <a:normAutofit lnSpcReduction="10000"/>
          </a:bodyPr>
          <a:lstStyle/>
          <a:p>
            <a:pPr marL="0" indent="0">
              <a:buNone/>
            </a:pPr>
            <a:r>
              <a:rPr lang="en-US" dirty="0" smtClean="0"/>
              <a:t>Pull</a:t>
            </a:r>
          </a:p>
          <a:p>
            <a:r>
              <a:rPr lang="en-US" dirty="0" smtClean="0"/>
              <a:t>Before making any changes to files, pull to obtain the most recent version.</a:t>
            </a:r>
          </a:p>
          <a:p>
            <a:endParaRPr lang="en-US" dirty="0"/>
          </a:p>
          <a:p>
            <a:pPr marL="0" indent="0">
              <a:buNone/>
            </a:pPr>
            <a:r>
              <a:rPr lang="en-US" dirty="0" smtClean="0"/>
              <a:t>Commit</a:t>
            </a:r>
          </a:p>
          <a:p>
            <a:r>
              <a:rPr lang="en-US" dirty="0" smtClean="0"/>
              <a:t>Commit </a:t>
            </a:r>
            <a:r>
              <a:rPr lang="en-US" dirty="0" smtClean="0"/>
              <a:t>often.</a:t>
            </a:r>
            <a:endParaRPr lang="en-US" dirty="0" smtClean="0"/>
          </a:p>
          <a:p>
            <a:r>
              <a:rPr lang="en-US" dirty="0" smtClean="0"/>
              <a:t>Commit message should be detailed to provide others a brief overview of the changes.</a:t>
            </a:r>
          </a:p>
          <a:p>
            <a:endParaRPr lang="en-US" dirty="0"/>
          </a:p>
          <a:p>
            <a:pPr marL="0" indent="0">
              <a:buNone/>
            </a:pPr>
            <a:r>
              <a:rPr lang="en-US" dirty="0" smtClean="0"/>
              <a:t>ReadMe</a:t>
            </a:r>
          </a:p>
          <a:p>
            <a:r>
              <a:rPr lang="en-US" dirty="0" smtClean="0"/>
              <a:t>Include a ReadMe.txt file in the initial repo folder detailing its purpose.</a:t>
            </a:r>
          </a:p>
          <a:p>
            <a:r>
              <a:rPr lang="en-US" dirty="0" smtClean="0"/>
              <a:t>Include ReadMe.txt files in each subfolder that details its contents.</a:t>
            </a:r>
            <a:endParaRPr lang="en-US" dirty="0"/>
          </a:p>
        </p:txBody>
      </p:sp>
    </p:spTree>
    <p:extLst>
      <p:ext uri="{BB962C8B-B14F-4D97-AF65-F5344CB8AC3E}">
        <p14:creationId xmlns:p14="http://schemas.microsoft.com/office/powerpoint/2010/main" val="319956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479</TotalTime>
  <Words>600</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Version Control Using Git and GitHub</vt:lpstr>
      <vt:lpstr>Why – Version Control</vt:lpstr>
      <vt:lpstr>What - Version Control</vt:lpstr>
      <vt:lpstr>Git vs. GitHub</vt:lpstr>
      <vt:lpstr>Steps</vt:lpstr>
      <vt:lpstr>Jargon</vt:lpstr>
      <vt:lpstr>Jargon cont.</vt:lpstr>
      <vt:lpstr>Workflow</vt:lpstr>
      <vt:lpstr>Best Practices</vt:lpstr>
      <vt:lpstr>How - Working with Git and GitHub</vt:lpstr>
      <vt:lpstr>How - Terminal</vt:lpstr>
      <vt:lpstr>How - RStudio</vt:lpstr>
      <vt:lpstr>How – GitKraken </vt:lpstr>
      <vt:lpstr>Before meeting</vt:lpstr>
    </vt:vector>
  </TitlesOfParts>
  <Company>CU Denver | Anschutz Medical Campus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Smith, Derek E</dc:creator>
  <cp:lastModifiedBy>Smith, Derek E</cp:lastModifiedBy>
  <cp:revision>44</cp:revision>
  <dcterms:created xsi:type="dcterms:W3CDTF">2017-09-11T14:24:28Z</dcterms:created>
  <dcterms:modified xsi:type="dcterms:W3CDTF">2017-09-14T17:45:56Z</dcterms:modified>
</cp:coreProperties>
</file>