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1"/>
  </p:sldMasterIdLst>
  <p:sldIdLst>
    <p:sldId id="256" r:id="rId2"/>
    <p:sldId id="258" r:id="rId3"/>
    <p:sldId id="260" r:id="rId4"/>
    <p:sldId id="268" r:id="rId5"/>
    <p:sldId id="263" r:id="rId6"/>
    <p:sldId id="279" r:id="rId7"/>
    <p:sldId id="276" r:id="rId8"/>
    <p:sldId id="280" r:id="rId9"/>
    <p:sldId id="281" r:id="rId10"/>
    <p:sldId id="273" r:id="rId11"/>
    <p:sldId id="277" r:id="rId12"/>
    <p:sldId id="271" r:id="rId13"/>
    <p:sldId id="278" r:id="rId14"/>
    <p:sldId id="262" r:id="rId15"/>
    <p:sldId id="275" r:id="rId16"/>
    <p:sldId id="264" r:id="rId17"/>
    <p:sldId id="265" r:id="rId18"/>
    <p:sldId id="266" r:id="rId19"/>
    <p:sldId id="283" r:id="rId20"/>
    <p:sldId id="285" r:id="rId21"/>
    <p:sldId id="284" r:id="rId22"/>
    <p:sldId id="259" r:id="rId23"/>
    <p:sldId id="274" r:id="rId24"/>
    <p:sldId id="282" r:id="rId25"/>
    <p:sldId id="267"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33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4F00D5-8DB0-4070-B479-F8C08835A66C}"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75596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4F00D5-8DB0-4070-B479-F8C08835A66C}"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348186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354F00D5-8DB0-4070-B479-F8C08835A66C}"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401665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354F00D5-8DB0-4070-B479-F8C08835A66C}"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3650821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F00D5-8DB0-4070-B479-F8C08835A66C}"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2268243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F00D5-8DB0-4070-B479-F8C08835A66C}"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257467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F00D5-8DB0-4070-B479-F8C08835A66C}"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131792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4F00D5-8DB0-4070-B479-F8C08835A66C}"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92550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4F00D5-8DB0-4070-B479-F8C08835A66C}"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375533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4F00D5-8DB0-4070-B479-F8C08835A66C}"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277042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4F00D5-8DB0-4070-B479-F8C08835A66C}" type="datetimeFigureOut">
              <a:rPr lang="en-US" smtClean="0"/>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30742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F00D5-8DB0-4070-B479-F8C08835A66C}"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173102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4F00D5-8DB0-4070-B479-F8C08835A66C}"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85266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354F00D5-8DB0-4070-B479-F8C08835A66C}" type="datetimeFigureOut">
              <a:rPr lang="en-US" smtClean="0"/>
              <a:t>10/4/2018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3E82F5A-5DD8-40FE-A9DA-AD641D942856}" type="slidenum">
              <a:rPr lang="en-US" smtClean="0"/>
              <a:t>‹#›</a:t>
            </a:fld>
            <a:endParaRPr lang="en-US"/>
          </a:p>
        </p:txBody>
      </p:sp>
    </p:spTree>
    <p:extLst>
      <p:ext uri="{BB962C8B-B14F-4D97-AF65-F5344CB8AC3E}">
        <p14:creationId xmlns:p14="http://schemas.microsoft.com/office/powerpoint/2010/main" val="163179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54F00D5-8DB0-4070-B479-F8C08835A66C}" type="datetimeFigureOut">
              <a:rPr lang="en-US" smtClean="0"/>
              <a:t>10/4/2018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3E82F5A-5DD8-40FE-A9DA-AD641D942856}" type="slidenum">
              <a:rPr lang="en-US" smtClean="0"/>
              <a:t>‹#›</a:t>
            </a:fld>
            <a:endParaRPr lang="en-US"/>
          </a:p>
        </p:txBody>
      </p:sp>
    </p:spTree>
    <p:extLst>
      <p:ext uri="{BB962C8B-B14F-4D97-AF65-F5344CB8AC3E}">
        <p14:creationId xmlns:p14="http://schemas.microsoft.com/office/powerpoint/2010/main" val="4148598388"/>
      </p:ext>
    </p:extLst>
  </p:cSld>
  <p:clrMap bg1="dk1" tx1="lt1" bg2="dk2" tx2="lt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penclipart.org/detail/215664/computer-guy-meme"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openclipart.org/detail/174465/fwd__bubble_hand_drawn-by-rejon-177666"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ndpsoftware.com/git-cheatsheet.html#loc=local_repo;"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scotch.io/bar-talk/git-cheat-shee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penclipart.org/detail/215664/computer-guy-meme"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openclipart.org/detail/174465/fwd__bubble_hand_drawn-by-rejon-177666"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1o50x50snmhul.cloudfront.net/wp-content/uploads/2017/06/20111244/gettyimages-667585627-800x533.jpg"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itkraken.com/"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5" Type="http://schemas.openxmlformats.org/officeDocument/2006/relationships/hyperlink" Target="https://github.com/" TargetMode="External"/><Relationship Id="rId4" Type="http://schemas.openxmlformats.org/officeDocument/2006/relationships/hyperlink" Target="https://www.rstudio.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ackoverflow.com/questions/7076164/terminology-used-by-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clipart.org/detail/215664/computer-guy-meme" TargetMode="External"/><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openclipart.org/detail/174465/fwd__bubble_hand_drawn-by-rejon-177666"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Version Control Using</a:t>
            </a:r>
            <a:br>
              <a:rPr lang="en-US" dirty="0"/>
            </a:br>
            <a:r>
              <a:rPr lang="en-US" dirty="0"/>
              <a:t>git and GitHub</a:t>
            </a:r>
          </a:p>
        </p:txBody>
      </p:sp>
      <p:sp>
        <p:nvSpPr>
          <p:cNvPr id="3" name="Subtitle 2"/>
          <p:cNvSpPr>
            <a:spLocks noGrp="1"/>
          </p:cNvSpPr>
          <p:nvPr>
            <p:ph type="subTitle" idx="1"/>
          </p:nvPr>
        </p:nvSpPr>
        <p:spPr>
          <a:xfrm>
            <a:off x="810001" y="5280846"/>
            <a:ext cx="10572000" cy="930483"/>
          </a:xfrm>
          <a:solidFill>
            <a:schemeClr val="bg2"/>
          </a:solidFill>
        </p:spPr>
        <p:txBody>
          <a:bodyPr>
            <a:normAutofit lnSpcReduction="10000"/>
          </a:bodyPr>
          <a:lstStyle/>
          <a:p>
            <a:r>
              <a:rPr lang="en-US" sz="3200" dirty="0"/>
              <a:t>The why, what and how</a:t>
            </a:r>
          </a:p>
          <a:p>
            <a:r>
              <a:rPr lang="en-US" dirty="0"/>
              <a:t>Derek Smith</a:t>
            </a:r>
          </a:p>
        </p:txBody>
      </p:sp>
      <p:sp>
        <p:nvSpPr>
          <p:cNvPr id="4" name="Rectangle 3">
            <a:extLst>
              <a:ext uri="{FF2B5EF4-FFF2-40B4-BE49-F238E27FC236}">
                <a16:creationId xmlns:a16="http://schemas.microsoft.com/office/drawing/2014/main" id="{107528E6-DD30-4676-9DED-F20432B1AAF6}"/>
              </a:ext>
            </a:extLst>
          </p:cNvPr>
          <p:cNvSpPr/>
          <p:nvPr/>
        </p:nvSpPr>
        <p:spPr>
          <a:xfrm>
            <a:off x="6484781" y="5635692"/>
            <a:ext cx="5542384" cy="10823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University of colorado cancer center">
            <a:extLst>
              <a:ext uri="{FF2B5EF4-FFF2-40B4-BE49-F238E27FC236}">
                <a16:creationId xmlns:a16="http://schemas.microsoft.com/office/drawing/2014/main" id="{DB7A4853-503F-4ECB-8248-4FB88B522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923" y="5823225"/>
            <a:ext cx="537210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CC3F-E36E-4E28-9DE1-37C211E8DABB}"/>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9BFD6A8A-E0F8-4BC8-8251-5A6ABC5AA462}"/>
              </a:ext>
            </a:extLst>
          </p:cNvPr>
          <p:cNvSpPr>
            <a:spLocks noGrp="1"/>
          </p:cNvSpPr>
          <p:nvPr>
            <p:ph idx="1"/>
          </p:nvPr>
        </p:nvSpPr>
        <p:spPr>
          <a:xfrm>
            <a:off x="810000" y="2117305"/>
            <a:ext cx="7669426" cy="4351338"/>
          </a:xfrm>
        </p:spPr>
        <p:txBody>
          <a:bodyPr>
            <a:normAutofit lnSpcReduction="10000"/>
          </a:bodyPr>
          <a:lstStyle/>
          <a:p>
            <a:r>
              <a:rPr lang="en-US" dirty="0"/>
              <a:t>GitHub</a:t>
            </a:r>
          </a:p>
          <a:p>
            <a:pPr lvl="1"/>
            <a:r>
              <a:rPr lang="en-US" dirty="0"/>
              <a:t>Collaboration and or backup git projects</a:t>
            </a:r>
          </a:p>
          <a:p>
            <a:pPr lvl="1"/>
            <a:r>
              <a:rPr lang="en-US" dirty="0"/>
              <a:t>Currently the largest host of source code in the world</a:t>
            </a:r>
          </a:p>
          <a:p>
            <a:pPr lvl="1"/>
            <a:r>
              <a:rPr lang="en-US" dirty="0"/>
              <a:t>Over 28 million users and 57 million repositories</a:t>
            </a:r>
          </a:p>
          <a:p>
            <a:pPr marL="457200" lvl="1" indent="0">
              <a:buNone/>
            </a:pPr>
            <a:endParaRPr lang="en-US" dirty="0"/>
          </a:p>
          <a:p>
            <a:pPr marL="457200" lvl="1" indent="0">
              <a:buNone/>
            </a:pPr>
            <a:r>
              <a:rPr lang="en-US" dirty="0"/>
              <a:t>Features</a:t>
            </a:r>
          </a:p>
          <a:p>
            <a:pPr lvl="1"/>
            <a:r>
              <a:rPr lang="en-US" dirty="0"/>
              <a:t>Documentation (e.g., README and markdown files)</a:t>
            </a:r>
          </a:p>
          <a:p>
            <a:pPr lvl="1"/>
            <a:r>
              <a:rPr lang="en-US" dirty="0"/>
              <a:t>Issue tracking</a:t>
            </a:r>
          </a:p>
          <a:p>
            <a:pPr lvl="1"/>
            <a:r>
              <a:rPr lang="en-US" dirty="0"/>
              <a:t>Wikis</a:t>
            </a:r>
          </a:p>
          <a:p>
            <a:pPr lvl="1"/>
            <a:r>
              <a:rPr lang="en-US" dirty="0"/>
              <a:t>History of changes with comments</a:t>
            </a:r>
          </a:p>
          <a:p>
            <a:pPr lvl="1"/>
            <a:r>
              <a:rPr lang="en-US" dirty="0"/>
              <a:t>Metrics for use (contributors, changes, etc.)</a:t>
            </a:r>
          </a:p>
          <a:p>
            <a:pPr lvl="1"/>
            <a:r>
              <a:rPr lang="en-US" dirty="0"/>
              <a:t>Email notifications</a:t>
            </a:r>
          </a:p>
        </p:txBody>
      </p:sp>
      <p:pic>
        <p:nvPicPr>
          <p:cNvPr id="2052" name="Picture 4" descr="Related image">
            <a:extLst>
              <a:ext uri="{FF2B5EF4-FFF2-40B4-BE49-F238E27FC236}">
                <a16:creationId xmlns:a16="http://schemas.microsoft.com/office/drawing/2014/main" id="{7292C9CB-7EDC-494E-BEE5-CFC0B78E74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70192" y="-47950"/>
            <a:ext cx="1960726" cy="196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1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4B23FF1-E5E0-42BD-819A-43CA965B6A0D}"/>
              </a:ext>
            </a:extLst>
          </p:cNvPr>
          <p:cNvSpPr/>
          <p:nvPr/>
        </p:nvSpPr>
        <p:spPr>
          <a:xfrm>
            <a:off x="7545867" y="328964"/>
            <a:ext cx="4011820" cy="225537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6276373B-B465-466C-83B5-8B84533C250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16541" y="3510062"/>
            <a:ext cx="2409514" cy="1391494"/>
          </a:xfrm>
          <a:prstGeom prst="rect">
            <a:avLst/>
          </a:prstGeom>
        </p:spPr>
      </p:pic>
      <p:pic>
        <p:nvPicPr>
          <p:cNvPr id="8" name="Picture 7">
            <a:extLst>
              <a:ext uri="{FF2B5EF4-FFF2-40B4-BE49-F238E27FC236}">
                <a16:creationId xmlns:a16="http://schemas.microsoft.com/office/drawing/2014/main" id="{B43E7C21-DF14-473B-9401-5E56F09B7A0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939101" y="5617289"/>
            <a:ext cx="666296" cy="1187012"/>
          </a:xfrm>
          <a:prstGeom prst="rect">
            <a:avLst/>
          </a:prstGeom>
        </p:spPr>
      </p:pic>
      <p:sp>
        <p:nvSpPr>
          <p:cNvPr id="12" name="TextBox 11">
            <a:extLst>
              <a:ext uri="{FF2B5EF4-FFF2-40B4-BE49-F238E27FC236}">
                <a16:creationId xmlns:a16="http://schemas.microsoft.com/office/drawing/2014/main" id="{C2C3F8A0-8E83-441A-8F74-DB6D5C1E0163}"/>
              </a:ext>
            </a:extLst>
          </p:cNvPr>
          <p:cNvSpPr txBox="1"/>
          <p:nvPr/>
        </p:nvSpPr>
        <p:spPr>
          <a:xfrm>
            <a:off x="-494272" y="5727083"/>
            <a:ext cx="2815558" cy="954107"/>
          </a:xfrm>
          <a:prstGeom prst="rect">
            <a:avLst/>
          </a:prstGeom>
          <a:noFill/>
        </p:spPr>
        <p:txBody>
          <a:bodyPr wrap="square" rtlCol="0">
            <a:spAutoFit/>
          </a:bodyPr>
          <a:lstStyle/>
          <a:p>
            <a:pPr algn="ctr"/>
            <a:r>
              <a:rPr lang="en-US" sz="2800" dirty="0"/>
              <a:t>Local Repository</a:t>
            </a:r>
          </a:p>
        </p:txBody>
      </p:sp>
      <p:sp>
        <p:nvSpPr>
          <p:cNvPr id="13" name="TextBox 12">
            <a:extLst>
              <a:ext uri="{FF2B5EF4-FFF2-40B4-BE49-F238E27FC236}">
                <a16:creationId xmlns:a16="http://schemas.microsoft.com/office/drawing/2014/main" id="{1827B667-697E-485E-83CC-509F81F2100C}"/>
              </a:ext>
            </a:extLst>
          </p:cNvPr>
          <p:cNvSpPr txBox="1"/>
          <p:nvPr/>
        </p:nvSpPr>
        <p:spPr>
          <a:xfrm>
            <a:off x="7944029" y="918042"/>
            <a:ext cx="3155092" cy="1077218"/>
          </a:xfrm>
          <a:prstGeom prst="rect">
            <a:avLst/>
          </a:prstGeom>
          <a:noFill/>
        </p:spPr>
        <p:txBody>
          <a:bodyPr wrap="square" rtlCol="0">
            <a:spAutoFit/>
          </a:bodyPr>
          <a:lstStyle/>
          <a:p>
            <a:pPr algn="ctr"/>
            <a:r>
              <a:rPr lang="en-US" sz="3200" dirty="0">
                <a:solidFill>
                  <a:schemeClr val="bg1"/>
                </a:solidFill>
              </a:rPr>
              <a:t>Remote Repository</a:t>
            </a:r>
          </a:p>
        </p:txBody>
      </p:sp>
      <p:sp>
        <p:nvSpPr>
          <p:cNvPr id="14" name="Title 3">
            <a:extLst>
              <a:ext uri="{FF2B5EF4-FFF2-40B4-BE49-F238E27FC236}">
                <a16:creationId xmlns:a16="http://schemas.microsoft.com/office/drawing/2014/main" id="{0BB8A14A-37A9-478E-A421-A407CA3D801E}"/>
              </a:ext>
            </a:extLst>
          </p:cNvPr>
          <p:cNvSpPr>
            <a:spLocks noGrp="1"/>
          </p:cNvSpPr>
          <p:nvPr>
            <p:ph type="title"/>
          </p:nvPr>
        </p:nvSpPr>
        <p:spPr>
          <a:xfrm>
            <a:off x="30895" y="0"/>
            <a:ext cx="2815558" cy="1295400"/>
          </a:xfrm>
        </p:spPr>
        <p:txBody>
          <a:bodyPr/>
          <a:lstStyle/>
          <a:p>
            <a:r>
              <a:rPr lang="en-US" dirty="0"/>
              <a:t>Workflow</a:t>
            </a:r>
          </a:p>
        </p:txBody>
      </p:sp>
      <p:cxnSp>
        <p:nvCxnSpPr>
          <p:cNvPr id="9" name="Connector: Elbow 8">
            <a:extLst>
              <a:ext uri="{FF2B5EF4-FFF2-40B4-BE49-F238E27FC236}">
                <a16:creationId xmlns:a16="http://schemas.microsoft.com/office/drawing/2014/main" id="{95B9BEAF-6690-4705-AA80-6525F9FEA5EA}"/>
              </a:ext>
            </a:extLst>
          </p:cNvPr>
          <p:cNvCxnSpPr>
            <a:cxnSpLocks/>
            <a:stCxn id="4" idx="2"/>
            <a:endCxn id="8" idx="0"/>
          </p:cNvCxnSpPr>
          <p:nvPr/>
        </p:nvCxnSpPr>
        <p:spPr>
          <a:xfrm rot="10800000" flipV="1">
            <a:off x="2272249" y="1456651"/>
            <a:ext cx="5286062" cy="4160638"/>
          </a:xfrm>
          <a:prstGeom prst="bentConnector2">
            <a:avLst/>
          </a:prstGeom>
          <a:ln w="76200">
            <a:solidFill>
              <a:srgbClr val="3399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7593C2B-D9F1-4B85-97DC-5B19DC005668}"/>
              </a:ext>
            </a:extLst>
          </p:cNvPr>
          <p:cNvCxnSpPr>
            <a:cxnSpLocks/>
            <a:stCxn id="4" idx="2"/>
          </p:cNvCxnSpPr>
          <p:nvPr/>
        </p:nvCxnSpPr>
        <p:spPr>
          <a:xfrm rot="10800000" flipV="1">
            <a:off x="5333461" y="1456650"/>
            <a:ext cx="2224850" cy="2053411"/>
          </a:xfrm>
          <a:prstGeom prst="bentConnector3">
            <a:avLst>
              <a:gd name="adj1" fmla="val 100356"/>
            </a:avLst>
          </a:prstGeom>
          <a:ln w="76200">
            <a:solidFill>
              <a:srgbClr val="3399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3634B8-2BFE-4ED0-8766-40274407B11A}"/>
              </a:ext>
            </a:extLst>
          </p:cNvPr>
          <p:cNvSpPr txBox="1"/>
          <p:nvPr/>
        </p:nvSpPr>
        <p:spPr>
          <a:xfrm>
            <a:off x="4939001" y="2493965"/>
            <a:ext cx="2815558" cy="954107"/>
          </a:xfrm>
          <a:prstGeom prst="rect">
            <a:avLst/>
          </a:prstGeom>
          <a:noFill/>
        </p:spPr>
        <p:txBody>
          <a:bodyPr wrap="square" rtlCol="0">
            <a:spAutoFit/>
          </a:bodyPr>
          <a:lstStyle/>
          <a:p>
            <a:pPr algn="ctr"/>
            <a:r>
              <a:rPr lang="en-US" sz="2800" dirty="0"/>
              <a:t>Working Directory</a:t>
            </a:r>
          </a:p>
        </p:txBody>
      </p:sp>
      <p:sp>
        <p:nvSpPr>
          <p:cNvPr id="26" name="TextBox 25">
            <a:extLst>
              <a:ext uri="{FF2B5EF4-FFF2-40B4-BE49-F238E27FC236}">
                <a16:creationId xmlns:a16="http://schemas.microsoft.com/office/drawing/2014/main" id="{6A3A7DDA-95E4-4478-B4BE-0CB990618968}"/>
              </a:ext>
            </a:extLst>
          </p:cNvPr>
          <p:cNvSpPr txBox="1"/>
          <p:nvPr/>
        </p:nvSpPr>
        <p:spPr>
          <a:xfrm>
            <a:off x="4508087" y="1920862"/>
            <a:ext cx="1416908" cy="584775"/>
          </a:xfrm>
          <a:prstGeom prst="rect">
            <a:avLst/>
          </a:prstGeom>
          <a:noFill/>
          <a:ln>
            <a:noFill/>
          </a:ln>
        </p:spPr>
        <p:txBody>
          <a:bodyPr wrap="square" rtlCol="0">
            <a:spAutoFit/>
          </a:bodyPr>
          <a:lstStyle/>
          <a:p>
            <a:r>
              <a:rPr lang="en-US" sz="3200" dirty="0">
                <a:solidFill>
                  <a:srgbClr val="3399FF"/>
                </a:solidFill>
              </a:rPr>
              <a:t>Pull</a:t>
            </a:r>
          </a:p>
        </p:txBody>
      </p:sp>
      <p:cxnSp>
        <p:nvCxnSpPr>
          <p:cNvPr id="27" name="Connector: Elbow 26">
            <a:extLst>
              <a:ext uri="{FF2B5EF4-FFF2-40B4-BE49-F238E27FC236}">
                <a16:creationId xmlns:a16="http://schemas.microsoft.com/office/drawing/2014/main" id="{AAC53327-D2E3-4FA3-8C79-87B6B9D84886}"/>
              </a:ext>
            </a:extLst>
          </p:cNvPr>
          <p:cNvCxnSpPr>
            <a:cxnSpLocks/>
            <a:stCxn id="8" idx="3"/>
            <a:endCxn id="4" idx="1"/>
          </p:cNvCxnSpPr>
          <p:nvPr/>
        </p:nvCxnSpPr>
        <p:spPr>
          <a:xfrm flipV="1">
            <a:off x="2605397" y="2581936"/>
            <a:ext cx="6946380" cy="3628859"/>
          </a:xfrm>
          <a:prstGeom prst="bentConnector2">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F5E17F4-FA57-47AF-9739-22D3504DD9B2}"/>
              </a:ext>
            </a:extLst>
          </p:cNvPr>
          <p:cNvSpPr txBox="1"/>
          <p:nvPr/>
        </p:nvSpPr>
        <p:spPr>
          <a:xfrm>
            <a:off x="8429370" y="5137866"/>
            <a:ext cx="1416908" cy="584775"/>
          </a:xfrm>
          <a:prstGeom prst="rect">
            <a:avLst/>
          </a:prstGeom>
          <a:noFill/>
          <a:ln>
            <a:noFill/>
          </a:ln>
        </p:spPr>
        <p:txBody>
          <a:bodyPr wrap="square" rtlCol="0">
            <a:spAutoFit/>
          </a:bodyPr>
          <a:lstStyle/>
          <a:p>
            <a:r>
              <a:rPr lang="en-US" sz="3200" dirty="0">
                <a:solidFill>
                  <a:srgbClr val="FFC000"/>
                </a:solidFill>
              </a:rPr>
              <a:t>Push</a:t>
            </a:r>
          </a:p>
        </p:txBody>
      </p:sp>
      <p:sp>
        <p:nvSpPr>
          <p:cNvPr id="33" name="TextBox 32">
            <a:extLst>
              <a:ext uri="{FF2B5EF4-FFF2-40B4-BE49-F238E27FC236}">
                <a16:creationId xmlns:a16="http://schemas.microsoft.com/office/drawing/2014/main" id="{A68F8CA4-54D8-4263-BE86-09C4E83F175E}"/>
              </a:ext>
            </a:extLst>
          </p:cNvPr>
          <p:cNvSpPr txBox="1"/>
          <p:nvPr/>
        </p:nvSpPr>
        <p:spPr>
          <a:xfrm>
            <a:off x="4199938" y="3347042"/>
            <a:ext cx="1416908" cy="584775"/>
          </a:xfrm>
          <a:prstGeom prst="rect">
            <a:avLst/>
          </a:prstGeom>
          <a:noFill/>
          <a:ln>
            <a:noFill/>
          </a:ln>
        </p:spPr>
        <p:txBody>
          <a:bodyPr wrap="square" rtlCol="0">
            <a:spAutoFit/>
          </a:bodyPr>
          <a:lstStyle/>
          <a:p>
            <a:r>
              <a:rPr lang="en-US" sz="3200" dirty="0">
                <a:solidFill>
                  <a:srgbClr val="00CC99"/>
                </a:solidFill>
              </a:rPr>
              <a:t>Add</a:t>
            </a:r>
          </a:p>
        </p:txBody>
      </p:sp>
      <p:sp>
        <p:nvSpPr>
          <p:cNvPr id="37" name="Arrow: Curved Right 36">
            <a:extLst>
              <a:ext uri="{FF2B5EF4-FFF2-40B4-BE49-F238E27FC236}">
                <a16:creationId xmlns:a16="http://schemas.microsoft.com/office/drawing/2014/main" id="{9A19C43B-B5F4-4FBF-9A5F-6EF096F10F81}"/>
              </a:ext>
            </a:extLst>
          </p:cNvPr>
          <p:cNvSpPr/>
          <p:nvPr/>
        </p:nvSpPr>
        <p:spPr>
          <a:xfrm rot="5400000">
            <a:off x="3012198" y="2710564"/>
            <a:ext cx="546423" cy="17935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Arrow: Curved Right 37">
            <a:extLst>
              <a:ext uri="{FF2B5EF4-FFF2-40B4-BE49-F238E27FC236}">
                <a16:creationId xmlns:a16="http://schemas.microsoft.com/office/drawing/2014/main" id="{A1670E30-6D39-4766-9A1A-808792244797}"/>
              </a:ext>
            </a:extLst>
          </p:cNvPr>
          <p:cNvSpPr/>
          <p:nvPr/>
        </p:nvSpPr>
        <p:spPr>
          <a:xfrm rot="16200000">
            <a:off x="3030833" y="3558642"/>
            <a:ext cx="546423" cy="183081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2" name="Straight Arrow Connector 51">
            <a:extLst>
              <a:ext uri="{FF2B5EF4-FFF2-40B4-BE49-F238E27FC236}">
                <a16:creationId xmlns:a16="http://schemas.microsoft.com/office/drawing/2014/main" id="{83B73E73-72BB-4253-B293-F3039663C0D8}"/>
              </a:ext>
            </a:extLst>
          </p:cNvPr>
          <p:cNvCxnSpPr>
            <a:cxnSpLocks/>
          </p:cNvCxnSpPr>
          <p:nvPr/>
        </p:nvCxnSpPr>
        <p:spPr>
          <a:xfrm flipH="1">
            <a:off x="4219453" y="4045309"/>
            <a:ext cx="984191" cy="0"/>
          </a:xfrm>
          <a:prstGeom prst="straightConnector1">
            <a:avLst/>
          </a:prstGeom>
          <a:ln w="76200">
            <a:solidFill>
              <a:srgbClr val="00CC99"/>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1EC32AC-AC48-4B4E-AA91-44B83FC19820}"/>
              </a:ext>
            </a:extLst>
          </p:cNvPr>
          <p:cNvSpPr txBox="1"/>
          <p:nvPr/>
        </p:nvSpPr>
        <p:spPr>
          <a:xfrm>
            <a:off x="2581723" y="3618246"/>
            <a:ext cx="1512233" cy="954107"/>
          </a:xfrm>
          <a:prstGeom prst="rect">
            <a:avLst/>
          </a:prstGeom>
          <a:noFill/>
          <a:ln>
            <a:noFill/>
          </a:ln>
        </p:spPr>
        <p:txBody>
          <a:bodyPr wrap="square" rtlCol="0">
            <a:spAutoFit/>
          </a:bodyPr>
          <a:lstStyle/>
          <a:p>
            <a:pPr algn="ctr"/>
            <a:r>
              <a:rPr lang="en-US" sz="2800" dirty="0"/>
              <a:t>Staging </a:t>
            </a:r>
            <a:r>
              <a:rPr lang="en-US" sz="2800" dirty="0" err="1"/>
              <a:t>Env</a:t>
            </a:r>
            <a:endParaRPr lang="en-US" sz="2800" dirty="0"/>
          </a:p>
        </p:txBody>
      </p:sp>
      <p:cxnSp>
        <p:nvCxnSpPr>
          <p:cNvPr id="56" name="Connector: Elbow 55">
            <a:extLst>
              <a:ext uri="{FF2B5EF4-FFF2-40B4-BE49-F238E27FC236}">
                <a16:creationId xmlns:a16="http://schemas.microsoft.com/office/drawing/2014/main" id="{A2ED578A-9F4E-4C89-A248-AF44AEDFBB90}"/>
              </a:ext>
            </a:extLst>
          </p:cNvPr>
          <p:cNvCxnSpPr>
            <a:cxnSpLocks/>
            <a:stCxn id="38" idx="0"/>
          </p:cNvCxnSpPr>
          <p:nvPr/>
        </p:nvCxnSpPr>
        <p:spPr>
          <a:xfrm rot="5400000">
            <a:off x="2303712" y="4971401"/>
            <a:ext cx="1190320" cy="742043"/>
          </a:xfrm>
          <a:prstGeom prst="bentConnector3">
            <a:avLst>
              <a:gd name="adj1" fmla="val 100168"/>
            </a:avLst>
          </a:prstGeom>
          <a:ln w="76200">
            <a:solidFill>
              <a:srgbClr val="00CC99"/>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99156EC-A04F-4622-8EBB-74C505DECE6C}"/>
              </a:ext>
            </a:extLst>
          </p:cNvPr>
          <p:cNvSpPr txBox="1"/>
          <p:nvPr/>
        </p:nvSpPr>
        <p:spPr>
          <a:xfrm>
            <a:off x="3596317" y="5064576"/>
            <a:ext cx="1928806" cy="584775"/>
          </a:xfrm>
          <a:prstGeom prst="rect">
            <a:avLst/>
          </a:prstGeom>
          <a:noFill/>
          <a:ln>
            <a:noFill/>
          </a:ln>
        </p:spPr>
        <p:txBody>
          <a:bodyPr wrap="square" rtlCol="0">
            <a:spAutoFit/>
          </a:bodyPr>
          <a:lstStyle/>
          <a:p>
            <a:r>
              <a:rPr lang="en-US" sz="3200" dirty="0">
                <a:solidFill>
                  <a:srgbClr val="00CC99"/>
                </a:solidFill>
              </a:rPr>
              <a:t>Commit</a:t>
            </a:r>
          </a:p>
        </p:txBody>
      </p:sp>
    </p:spTree>
    <p:extLst>
      <p:ext uri="{BB962C8B-B14F-4D97-AF65-F5344CB8AC3E}">
        <p14:creationId xmlns:p14="http://schemas.microsoft.com/office/powerpoint/2010/main" val="237643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3" grpId="0"/>
      <p:bldP spid="37" grpId="0" animBg="1"/>
      <p:bldP spid="38" grpId="0" animBg="1"/>
      <p:bldP spid="54"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a:t>
            </a:r>
          </a:p>
        </p:txBody>
      </p:sp>
      <p:sp>
        <p:nvSpPr>
          <p:cNvPr id="3" name="Text Placeholder 2"/>
          <p:cNvSpPr>
            <a:spLocks noGrp="1"/>
          </p:cNvSpPr>
          <p:nvPr>
            <p:ph type="body" idx="1"/>
          </p:nvPr>
        </p:nvSpPr>
        <p:spPr>
          <a:xfrm>
            <a:off x="810001" y="2174875"/>
            <a:ext cx="5189856" cy="576262"/>
          </a:xfrm>
        </p:spPr>
        <p:txBody>
          <a:bodyPr/>
          <a:lstStyle/>
          <a:p>
            <a:pPr algn="l"/>
            <a:r>
              <a:rPr lang="en-US" sz="2400" b="1" dirty="0"/>
              <a:t>Initial Repo Creation</a:t>
            </a:r>
            <a:endParaRPr lang="en-US" sz="2400" dirty="0"/>
          </a:p>
        </p:txBody>
      </p:sp>
      <p:sp>
        <p:nvSpPr>
          <p:cNvPr id="4" name="Content Placeholder 3"/>
          <p:cNvSpPr>
            <a:spLocks noGrp="1"/>
          </p:cNvSpPr>
          <p:nvPr>
            <p:ph sz="half" idx="2"/>
          </p:nvPr>
        </p:nvSpPr>
        <p:spPr>
          <a:xfrm>
            <a:off x="814729" y="2956412"/>
            <a:ext cx="5189856" cy="3109913"/>
          </a:xfrm>
        </p:spPr>
        <p:txBody>
          <a:bodyPr/>
          <a:lstStyle/>
          <a:p>
            <a:r>
              <a:rPr lang="en-US" dirty="0"/>
              <a:t>Create repo on GitHub</a:t>
            </a:r>
          </a:p>
          <a:p>
            <a:r>
              <a:rPr lang="en-US" dirty="0"/>
              <a:t>Clone repo on local machine</a:t>
            </a:r>
          </a:p>
          <a:p>
            <a:r>
              <a:rPr lang="en-US" dirty="0"/>
              <a:t>Add stuff to the repo</a:t>
            </a:r>
          </a:p>
          <a:p>
            <a:r>
              <a:rPr lang="en-US" dirty="0"/>
              <a:t>Commit the new or updated files (stores changes locally)</a:t>
            </a:r>
          </a:p>
          <a:p>
            <a:r>
              <a:rPr lang="en-US" dirty="0"/>
              <a:t>Push to information to GitHub</a:t>
            </a:r>
          </a:p>
          <a:p>
            <a:pPr marL="0" indent="0">
              <a:buNone/>
            </a:pPr>
            <a:endParaRPr lang="en-US" dirty="0"/>
          </a:p>
        </p:txBody>
      </p:sp>
      <p:sp>
        <p:nvSpPr>
          <p:cNvPr id="5" name="Text Placeholder 4"/>
          <p:cNvSpPr>
            <a:spLocks noGrp="1"/>
          </p:cNvSpPr>
          <p:nvPr>
            <p:ph type="body" sz="quarter" idx="3"/>
          </p:nvPr>
        </p:nvSpPr>
        <p:spPr>
          <a:xfrm>
            <a:off x="6095999" y="2174875"/>
            <a:ext cx="5531834" cy="576262"/>
          </a:xfrm>
        </p:spPr>
        <p:txBody>
          <a:bodyPr/>
          <a:lstStyle/>
          <a:p>
            <a:pPr algn="l"/>
            <a:r>
              <a:rPr lang="en-US" sz="2400" b="1" dirty="0"/>
              <a:t>Create Repo from Existing Directory</a:t>
            </a:r>
            <a:endParaRPr lang="en-US" sz="2400" dirty="0"/>
          </a:p>
        </p:txBody>
      </p:sp>
      <p:sp>
        <p:nvSpPr>
          <p:cNvPr id="6" name="Content Placeholder 5"/>
          <p:cNvSpPr>
            <a:spLocks noGrp="1"/>
          </p:cNvSpPr>
          <p:nvPr>
            <p:ph sz="quarter" idx="4"/>
          </p:nvPr>
        </p:nvSpPr>
        <p:spPr>
          <a:xfrm>
            <a:off x="6187415" y="2956412"/>
            <a:ext cx="5194583" cy="3109913"/>
          </a:xfrm>
        </p:spPr>
        <p:txBody>
          <a:bodyPr/>
          <a:lstStyle/>
          <a:p>
            <a:r>
              <a:rPr lang="en-US" dirty="0"/>
              <a:t>Create repo on GitHub</a:t>
            </a:r>
          </a:p>
          <a:p>
            <a:r>
              <a:rPr lang="en-US" dirty="0"/>
              <a:t>Clone repo on local machine</a:t>
            </a:r>
          </a:p>
          <a:p>
            <a:r>
              <a:rPr lang="en-US" dirty="0"/>
              <a:t>Copy the existing files to the new folder</a:t>
            </a:r>
          </a:p>
          <a:p>
            <a:r>
              <a:rPr lang="en-US" dirty="0"/>
              <a:t>Commit the new or updated files (stores changes locally)</a:t>
            </a:r>
          </a:p>
          <a:p>
            <a:r>
              <a:rPr lang="en-US" dirty="0"/>
              <a:t>Push to information to GitHub</a:t>
            </a:r>
          </a:p>
          <a:p>
            <a:pPr marL="0" indent="0">
              <a:buNone/>
            </a:pPr>
            <a:endParaRPr lang="en-US" dirty="0"/>
          </a:p>
        </p:txBody>
      </p:sp>
    </p:spTree>
    <p:extLst>
      <p:ext uri="{BB962C8B-B14F-4D97-AF65-F5344CB8AC3E}">
        <p14:creationId xmlns:p14="http://schemas.microsoft.com/office/powerpoint/2010/main" val="1540709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6EDE-E419-4462-ADCE-5AE89A9DAFBC}"/>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4C9B72CC-ECBF-44DD-9438-B3A336B1B5FF}"/>
              </a:ext>
            </a:extLst>
          </p:cNvPr>
          <p:cNvSpPr>
            <a:spLocks noGrp="1"/>
          </p:cNvSpPr>
          <p:nvPr>
            <p:ph idx="1"/>
          </p:nvPr>
        </p:nvSpPr>
        <p:spPr>
          <a:xfrm>
            <a:off x="818712" y="2222286"/>
            <a:ext cx="10554574" cy="4486423"/>
          </a:xfrm>
        </p:spPr>
        <p:txBody>
          <a:bodyPr>
            <a:normAutofit/>
          </a:bodyPr>
          <a:lstStyle/>
          <a:p>
            <a:r>
              <a:rPr lang="en-US" dirty="0"/>
              <a:t>Manage</a:t>
            </a:r>
          </a:p>
          <a:p>
            <a:pPr lvl="1"/>
            <a:r>
              <a:rPr lang="en-US" dirty="0"/>
              <a:t>Documents</a:t>
            </a:r>
          </a:p>
          <a:p>
            <a:pPr lvl="1"/>
            <a:r>
              <a:rPr lang="en-US" dirty="0"/>
              <a:t>Code</a:t>
            </a:r>
          </a:p>
          <a:p>
            <a:r>
              <a:rPr lang="en-US" dirty="0"/>
              <a:t>Collaborative</a:t>
            </a:r>
          </a:p>
          <a:p>
            <a:pPr lvl="1"/>
            <a:r>
              <a:rPr lang="en-US" dirty="0"/>
              <a:t>Same project</a:t>
            </a:r>
          </a:p>
          <a:p>
            <a:pPr lvl="1"/>
            <a:r>
              <a:rPr lang="en-US" dirty="0"/>
              <a:t>Share and modify routine code</a:t>
            </a:r>
          </a:p>
          <a:p>
            <a:pPr lvl="1"/>
            <a:r>
              <a:rPr lang="en-US" dirty="0"/>
              <a:t>Simultaneously work on code or documents</a:t>
            </a:r>
          </a:p>
          <a:p>
            <a:pPr lvl="1"/>
            <a:r>
              <a:rPr lang="en-US" dirty="0"/>
              <a:t>Share common analysis files</a:t>
            </a:r>
          </a:p>
          <a:p>
            <a:pPr lvl="2"/>
            <a:r>
              <a:rPr lang="en-US" dirty="0"/>
              <a:t>Data Manipulation</a:t>
            </a:r>
          </a:p>
          <a:p>
            <a:pPr lvl="2"/>
            <a:r>
              <a:rPr lang="en-US" dirty="0"/>
              <a:t>Routine Procedure</a:t>
            </a:r>
          </a:p>
          <a:p>
            <a:endParaRPr lang="en-US" dirty="0"/>
          </a:p>
        </p:txBody>
      </p:sp>
    </p:spTree>
    <p:extLst>
      <p:ext uri="{BB962C8B-B14F-4D97-AF65-F5344CB8AC3E}">
        <p14:creationId xmlns:p14="http://schemas.microsoft.com/office/powerpoint/2010/main" val="261020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sp>
        <p:nvSpPr>
          <p:cNvPr id="3" name="Content Placeholder 2"/>
          <p:cNvSpPr>
            <a:spLocks noGrp="1"/>
          </p:cNvSpPr>
          <p:nvPr>
            <p:ph idx="1"/>
          </p:nvPr>
        </p:nvSpPr>
        <p:spPr>
          <a:xfrm>
            <a:off x="685800" y="2057401"/>
            <a:ext cx="10820400" cy="4352543"/>
          </a:xfrm>
        </p:spPr>
        <p:txBody>
          <a:bodyPr>
            <a:normAutofit fontScale="92500" lnSpcReduction="20000"/>
          </a:bodyPr>
          <a:lstStyle/>
          <a:p>
            <a:pPr marL="0" indent="0">
              <a:buNone/>
            </a:pPr>
            <a:r>
              <a:rPr lang="en-US" dirty="0"/>
              <a:t>Pull</a:t>
            </a:r>
          </a:p>
          <a:p>
            <a:r>
              <a:rPr lang="en-US" dirty="0"/>
              <a:t>Before making any changes to files, pull to obtain the most recent version.</a:t>
            </a:r>
          </a:p>
          <a:p>
            <a:endParaRPr lang="en-US" dirty="0"/>
          </a:p>
          <a:p>
            <a:pPr marL="0" indent="0">
              <a:buNone/>
            </a:pPr>
            <a:r>
              <a:rPr lang="en-US" dirty="0"/>
              <a:t>Commit</a:t>
            </a:r>
          </a:p>
          <a:p>
            <a:r>
              <a:rPr lang="en-US" dirty="0"/>
              <a:t>Commit often.</a:t>
            </a:r>
          </a:p>
          <a:p>
            <a:r>
              <a:rPr lang="en-US" dirty="0"/>
              <a:t>Commit message should be detailed to provide others a brief overview of the changes.</a:t>
            </a:r>
          </a:p>
          <a:p>
            <a:endParaRPr lang="en-US" dirty="0"/>
          </a:p>
          <a:p>
            <a:pPr marL="0" indent="0">
              <a:buNone/>
            </a:pPr>
            <a:r>
              <a:rPr lang="en-US" dirty="0"/>
              <a:t>ReadMe</a:t>
            </a:r>
          </a:p>
          <a:p>
            <a:r>
              <a:rPr lang="en-US" dirty="0"/>
              <a:t>Include a ReadMe.txt file in the initial repo folder detailing its purpose.</a:t>
            </a:r>
          </a:p>
          <a:p>
            <a:r>
              <a:rPr lang="en-US" dirty="0"/>
              <a:t>Include ReadMe.txt files in each subfolder that details its contents.</a:t>
            </a:r>
          </a:p>
          <a:p>
            <a:endParaRPr lang="en-US" dirty="0"/>
          </a:p>
          <a:p>
            <a:pPr marL="0" indent="0">
              <a:buNone/>
            </a:pPr>
            <a:r>
              <a:rPr lang="en-US" dirty="0"/>
              <a:t>.</a:t>
            </a:r>
            <a:r>
              <a:rPr lang="en-US" dirty="0" err="1"/>
              <a:t>gitignore</a:t>
            </a:r>
            <a:endParaRPr lang="en-US" dirty="0"/>
          </a:p>
          <a:p>
            <a:r>
              <a:rPr lang="en-US" dirty="0"/>
              <a:t>Use a ‘.</a:t>
            </a:r>
            <a:r>
              <a:rPr lang="en-US" dirty="0" err="1"/>
              <a:t>gitignore</a:t>
            </a:r>
            <a:r>
              <a:rPr lang="en-US" dirty="0"/>
              <a:t>’ file to indicate any files you don’t want to track.</a:t>
            </a:r>
          </a:p>
        </p:txBody>
      </p:sp>
    </p:spTree>
    <p:extLst>
      <p:ext uri="{BB962C8B-B14F-4D97-AF65-F5344CB8AC3E}">
        <p14:creationId xmlns:p14="http://schemas.microsoft.com/office/powerpoint/2010/main" val="319956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0074-A555-4EBA-8C4F-554C9D533A64}"/>
              </a:ext>
            </a:extLst>
          </p:cNvPr>
          <p:cNvSpPr>
            <a:spLocks noGrp="1"/>
          </p:cNvSpPr>
          <p:nvPr>
            <p:ph type="title"/>
          </p:nvPr>
        </p:nvSpPr>
        <p:spPr/>
        <p:txBody>
          <a:bodyPr/>
          <a:lstStyle/>
          <a:p>
            <a:r>
              <a:rPr lang="en-US" dirty="0"/>
              <a:t>How - Working with Git and GitHub</a:t>
            </a:r>
          </a:p>
        </p:txBody>
      </p:sp>
      <p:sp>
        <p:nvSpPr>
          <p:cNvPr id="3" name="Content Placeholder 2">
            <a:extLst>
              <a:ext uri="{FF2B5EF4-FFF2-40B4-BE49-F238E27FC236}">
                <a16:creationId xmlns:a16="http://schemas.microsoft.com/office/drawing/2014/main" id="{86E22076-7ECE-48A0-9A39-171CD5CBE472}"/>
              </a:ext>
            </a:extLst>
          </p:cNvPr>
          <p:cNvSpPr>
            <a:spLocks noGrp="1"/>
          </p:cNvSpPr>
          <p:nvPr>
            <p:ph idx="1"/>
          </p:nvPr>
        </p:nvSpPr>
        <p:spPr/>
        <p:txBody>
          <a:bodyPr/>
          <a:lstStyle/>
          <a:p>
            <a:pPr marL="0" indent="0">
              <a:buNone/>
            </a:pPr>
            <a:r>
              <a:rPr lang="en-US" sz="2800" dirty="0"/>
              <a:t>Common Interfaces:</a:t>
            </a:r>
          </a:p>
          <a:p>
            <a:pPr marL="0" indent="0">
              <a:buNone/>
            </a:pPr>
            <a:endParaRPr lang="en-US" dirty="0"/>
          </a:p>
          <a:p>
            <a:pPr marL="514350" indent="-514350">
              <a:buFont typeface="+mj-lt"/>
              <a:buAutoNum type="arabicPeriod"/>
            </a:pPr>
            <a:r>
              <a:rPr lang="en-US" dirty="0"/>
              <a:t>Command Line (terminal, command prompt, or </a:t>
            </a:r>
            <a:r>
              <a:rPr lang="en-US" dirty="0" err="1"/>
              <a:t>powershell</a:t>
            </a:r>
            <a:r>
              <a:rPr lang="en-US" dirty="0"/>
              <a:t>)</a:t>
            </a:r>
          </a:p>
          <a:p>
            <a:pPr marL="514350" indent="-514350">
              <a:buFont typeface="+mj-lt"/>
              <a:buAutoNum type="arabicPeriod"/>
            </a:pPr>
            <a:r>
              <a:rPr lang="en-US" dirty="0" err="1"/>
              <a:t>Rstudio</a:t>
            </a:r>
            <a:endParaRPr lang="en-US" dirty="0"/>
          </a:p>
          <a:p>
            <a:pPr marL="514350" indent="-514350">
              <a:buFont typeface="+mj-lt"/>
              <a:buAutoNum type="arabicPeriod"/>
            </a:pPr>
            <a:r>
              <a:rPr lang="en-US" dirty="0"/>
              <a:t>GitKraken</a:t>
            </a:r>
          </a:p>
          <a:p>
            <a:pPr marL="514350" indent="-514350">
              <a:buFont typeface="+mj-lt"/>
              <a:buAutoNum type="arabicPeriod"/>
            </a:pPr>
            <a:r>
              <a:rPr lang="en-US" dirty="0"/>
              <a:t>GitHub Desktop</a:t>
            </a:r>
          </a:p>
          <a:p>
            <a:pPr marL="514350" indent="-514350">
              <a:buFont typeface="+mj-lt"/>
              <a:buAutoNum type="arabicPeriod"/>
            </a:pPr>
            <a:r>
              <a:rPr lang="en-US" dirty="0" err="1"/>
              <a:t>Sourcetree</a:t>
            </a:r>
            <a:endParaRPr lang="en-US" dirty="0"/>
          </a:p>
        </p:txBody>
      </p:sp>
    </p:spTree>
    <p:extLst>
      <p:ext uri="{BB962C8B-B14F-4D97-AF65-F5344CB8AC3E}">
        <p14:creationId xmlns:p14="http://schemas.microsoft.com/office/powerpoint/2010/main" val="355163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How - Terminal</a:t>
            </a:r>
          </a:p>
        </p:txBody>
      </p:sp>
      <p:pic>
        <p:nvPicPr>
          <p:cNvPr id="6" name="Picture 5"/>
          <p:cNvPicPr>
            <a:picLocks noChangeAspect="1"/>
          </p:cNvPicPr>
          <p:nvPr/>
        </p:nvPicPr>
        <p:blipFill rotWithShape="1">
          <a:blip r:embed="rId2"/>
          <a:srcRect l="503"/>
          <a:stretch/>
        </p:blipFill>
        <p:spPr>
          <a:xfrm>
            <a:off x="3194876" y="1627630"/>
            <a:ext cx="8614600" cy="5076825"/>
          </a:xfrm>
          <a:prstGeom prst="rect">
            <a:avLst/>
          </a:prstGeom>
        </p:spPr>
      </p:pic>
      <p:sp>
        <p:nvSpPr>
          <p:cNvPr id="7" name="TextBox 6"/>
          <p:cNvSpPr txBox="1"/>
          <p:nvPr/>
        </p:nvSpPr>
        <p:spPr>
          <a:xfrm>
            <a:off x="131641" y="2183362"/>
            <a:ext cx="2499592" cy="4739759"/>
          </a:xfrm>
          <a:prstGeom prst="rect">
            <a:avLst/>
          </a:prstGeom>
          <a:noFill/>
        </p:spPr>
        <p:txBody>
          <a:bodyPr wrap="square" rtlCol="0">
            <a:spAutoFit/>
          </a:bodyPr>
          <a:lstStyle/>
          <a:p>
            <a:r>
              <a:rPr lang="en-US" b="1" dirty="0"/>
              <a:t>Example of standard commands:</a:t>
            </a:r>
          </a:p>
          <a:p>
            <a:endParaRPr lang="en-US" b="1" dirty="0"/>
          </a:p>
          <a:p>
            <a:pPr marL="285750" indent="-285750">
              <a:buFont typeface="Arial" panose="020B0604020202020204" pitchFamily="34" charset="0"/>
              <a:buChar char="•"/>
            </a:pPr>
            <a:r>
              <a:rPr lang="en-US" sz="1600" dirty="0"/>
              <a:t>git status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git add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git commit –m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git pull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git push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git branch</a:t>
            </a:r>
          </a:p>
          <a:p>
            <a:endParaRPr lang="en-US" dirty="0"/>
          </a:p>
          <a:p>
            <a:r>
              <a:rPr lang="en-US" dirty="0"/>
              <a:t>Good Cheat Sheets for common commands </a:t>
            </a:r>
            <a:r>
              <a:rPr lang="en-US" dirty="0">
                <a:hlinkClick r:id="rId3"/>
              </a:rPr>
              <a:t>1</a:t>
            </a:r>
            <a:r>
              <a:rPr lang="en-US" dirty="0"/>
              <a:t>, </a:t>
            </a:r>
            <a:r>
              <a:rPr lang="en-US" dirty="0">
                <a:hlinkClick r:id="rId4"/>
              </a:rPr>
              <a:t>2</a:t>
            </a:r>
            <a:r>
              <a:rPr lang="en-US" dirty="0"/>
              <a:t> </a:t>
            </a:r>
          </a:p>
        </p:txBody>
      </p:sp>
    </p:spTree>
    <p:extLst>
      <p:ext uri="{BB962C8B-B14F-4D97-AF65-F5344CB8AC3E}">
        <p14:creationId xmlns:p14="http://schemas.microsoft.com/office/powerpoint/2010/main" val="351094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How - </a:t>
            </a:r>
            <a:r>
              <a:rPr lang="en-US" dirty="0" err="1"/>
              <a:t>RStudio</a:t>
            </a:r>
            <a:endParaRPr lang="en-US" dirty="0"/>
          </a:p>
        </p:txBody>
      </p:sp>
      <p:pic>
        <p:nvPicPr>
          <p:cNvPr id="4" name="Picture 3"/>
          <p:cNvPicPr>
            <a:picLocks noChangeAspect="1"/>
          </p:cNvPicPr>
          <p:nvPr/>
        </p:nvPicPr>
        <p:blipFill rotWithShape="1">
          <a:blip r:embed="rId2"/>
          <a:srcRect b="4071"/>
          <a:stretch/>
        </p:blipFill>
        <p:spPr>
          <a:xfrm>
            <a:off x="1346967" y="1516511"/>
            <a:ext cx="9777984" cy="5276181"/>
          </a:xfrm>
          <a:prstGeom prst="rect">
            <a:avLst/>
          </a:prstGeom>
        </p:spPr>
      </p:pic>
      <p:pic>
        <p:nvPicPr>
          <p:cNvPr id="6146" name="Picture 2" descr="Image result for rstudio">
            <a:extLst>
              <a:ext uri="{FF2B5EF4-FFF2-40B4-BE49-F238E27FC236}">
                <a16:creationId xmlns:a16="http://schemas.microsoft.com/office/drawing/2014/main" id="{D19891A1-5A43-4774-A8F8-37938E9F77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07012" y="143377"/>
            <a:ext cx="1038808" cy="10388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758C58F-3D84-4C6C-9B33-A91B6AEDE0FD}"/>
              </a:ext>
            </a:extLst>
          </p:cNvPr>
          <p:cNvPicPr>
            <a:picLocks noChangeAspect="1"/>
          </p:cNvPicPr>
          <p:nvPr/>
        </p:nvPicPr>
        <p:blipFill rotWithShape="1">
          <a:blip r:embed="rId2"/>
          <a:srcRect b="4071"/>
          <a:stretch/>
        </p:blipFill>
        <p:spPr>
          <a:xfrm>
            <a:off x="0" y="-1"/>
            <a:ext cx="12192000" cy="6858001"/>
          </a:xfrm>
          <a:prstGeom prst="rect">
            <a:avLst/>
          </a:prstGeom>
        </p:spPr>
      </p:pic>
    </p:spTree>
    <p:extLst>
      <p:ext uri="{BB962C8B-B14F-4D97-AF65-F5344CB8AC3E}">
        <p14:creationId xmlns:p14="http://schemas.microsoft.com/office/powerpoint/2010/main" val="356937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How – GitKraken </a:t>
            </a:r>
          </a:p>
        </p:txBody>
      </p:sp>
      <p:pic>
        <p:nvPicPr>
          <p:cNvPr id="5" name="Picture 4"/>
          <p:cNvPicPr>
            <a:picLocks noChangeAspect="1"/>
          </p:cNvPicPr>
          <p:nvPr/>
        </p:nvPicPr>
        <p:blipFill rotWithShape="1">
          <a:blip r:embed="rId2"/>
          <a:srcRect b="4315"/>
          <a:stretch/>
        </p:blipFill>
        <p:spPr>
          <a:xfrm>
            <a:off x="1184142" y="1359751"/>
            <a:ext cx="9987190" cy="5375376"/>
          </a:xfrm>
          <a:prstGeom prst="rect">
            <a:avLst/>
          </a:prstGeom>
        </p:spPr>
      </p:pic>
      <p:pic>
        <p:nvPicPr>
          <p:cNvPr id="5124" name="Picture 4" descr="Related image">
            <a:extLst>
              <a:ext uri="{FF2B5EF4-FFF2-40B4-BE49-F238E27FC236}">
                <a16:creationId xmlns:a16="http://schemas.microsoft.com/office/drawing/2014/main" id="{87578E8A-8186-4E6A-9619-9B38F1025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0453" y="122873"/>
            <a:ext cx="1079816" cy="107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038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4B23FF1-E5E0-42BD-819A-43CA965B6A0D}"/>
              </a:ext>
            </a:extLst>
          </p:cNvPr>
          <p:cNvSpPr/>
          <p:nvPr/>
        </p:nvSpPr>
        <p:spPr>
          <a:xfrm>
            <a:off x="8933456" y="892115"/>
            <a:ext cx="2802818" cy="1451362"/>
          </a:xfrm>
          <a:prstGeom prst="cloud">
            <a:avLst/>
          </a:prstGeom>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pic>
        <p:nvPicPr>
          <p:cNvPr id="6" name="Picture 5">
            <a:extLst>
              <a:ext uri="{FF2B5EF4-FFF2-40B4-BE49-F238E27FC236}">
                <a16:creationId xmlns:a16="http://schemas.microsoft.com/office/drawing/2014/main" id="{6276373B-B465-466C-83B5-8B84533C250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00768" y="3429001"/>
            <a:ext cx="1105818" cy="638610"/>
          </a:xfrm>
          <a:prstGeom prst="rect">
            <a:avLst/>
          </a:prstGeom>
        </p:spPr>
      </p:pic>
      <p:sp>
        <p:nvSpPr>
          <p:cNvPr id="12" name="TextBox 11">
            <a:extLst>
              <a:ext uri="{FF2B5EF4-FFF2-40B4-BE49-F238E27FC236}">
                <a16:creationId xmlns:a16="http://schemas.microsoft.com/office/drawing/2014/main" id="{C2C3F8A0-8E83-441A-8F74-DB6D5C1E0163}"/>
              </a:ext>
            </a:extLst>
          </p:cNvPr>
          <p:cNvSpPr txBox="1"/>
          <p:nvPr/>
        </p:nvSpPr>
        <p:spPr>
          <a:xfrm>
            <a:off x="7074784" y="5076255"/>
            <a:ext cx="2815558" cy="400110"/>
          </a:xfrm>
          <a:prstGeom prst="rect">
            <a:avLst/>
          </a:prstGeom>
          <a:noFill/>
        </p:spPr>
        <p:txBody>
          <a:bodyPr wrap="square" rtlCol="0">
            <a:spAutoFit/>
          </a:bodyPr>
          <a:lstStyle/>
          <a:p>
            <a:pPr algn="ctr"/>
            <a:r>
              <a:rPr lang="en-US" sz="2000" dirty="0"/>
              <a:t>Local Repository</a:t>
            </a:r>
          </a:p>
        </p:txBody>
      </p:sp>
      <p:sp>
        <p:nvSpPr>
          <p:cNvPr id="13" name="TextBox 12">
            <a:extLst>
              <a:ext uri="{FF2B5EF4-FFF2-40B4-BE49-F238E27FC236}">
                <a16:creationId xmlns:a16="http://schemas.microsoft.com/office/drawing/2014/main" id="{1827B667-697E-485E-83CC-509F81F2100C}"/>
              </a:ext>
            </a:extLst>
          </p:cNvPr>
          <p:cNvSpPr txBox="1"/>
          <p:nvPr/>
        </p:nvSpPr>
        <p:spPr>
          <a:xfrm>
            <a:off x="8738154" y="1339434"/>
            <a:ext cx="3155092" cy="400110"/>
          </a:xfrm>
          <a:prstGeom prst="rect">
            <a:avLst/>
          </a:prstGeom>
          <a:noFill/>
        </p:spPr>
        <p:txBody>
          <a:bodyPr wrap="square" rtlCol="0">
            <a:spAutoFit/>
          </a:bodyPr>
          <a:lstStyle/>
          <a:p>
            <a:pPr algn="ctr"/>
            <a:r>
              <a:rPr lang="en-US" sz="2000" dirty="0">
                <a:solidFill>
                  <a:schemeClr val="bg1"/>
                </a:solidFill>
              </a:rPr>
              <a:t>Remote Repository</a:t>
            </a:r>
          </a:p>
        </p:txBody>
      </p:sp>
      <p:sp>
        <p:nvSpPr>
          <p:cNvPr id="14" name="Title 3">
            <a:extLst>
              <a:ext uri="{FF2B5EF4-FFF2-40B4-BE49-F238E27FC236}">
                <a16:creationId xmlns:a16="http://schemas.microsoft.com/office/drawing/2014/main" id="{0BB8A14A-37A9-478E-A421-A407CA3D801E}"/>
              </a:ext>
            </a:extLst>
          </p:cNvPr>
          <p:cNvSpPr>
            <a:spLocks noGrp="1"/>
          </p:cNvSpPr>
          <p:nvPr>
            <p:ph type="title"/>
          </p:nvPr>
        </p:nvSpPr>
        <p:spPr>
          <a:xfrm>
            <a:off x="0" y="7085"/>
            <a:ext cx="4338092" cy="1295400"/>
          </a:xfrm>
        </p:spPr>
        <p:txBody>
          <a:bodyPr>
            <a:noAutofit/>
          </a:bodyPr>
          <a:lstStyle/>
          <a:p>
            <a:r>
              <a:rPr lang="en-US" dirty="0"/>
              <a:t>Group Workflow</a:t>
            </a:r>
          </a:p>
        </p:txBody>
      </p:sp>
      <p:cxnSp>
        <p:nvCxnSpPr>
          <p:cNvPr id="9" name="Connector: Elbow 8">
            <a:extLst>
              <a:ext uri="{FF2B5EF4-FFF2-40B4-BE49-F238E27FC236}">
                <a16:creationId xmlns:a16="http://schemas.microsoft.com/office/drawing/2014/main" id="{95B9BEAF-6690-4705-AA80-6525F9FEA5EA}"/>
              </a:ext>
            </a:extLst>
          </p:cNvPr>
          <p:cNvCxnSpPr>
            <a:cxnSpLocks/>
            <a:stCxn id="4" idx="2"/>
            <a:endCxn id="6" idx="0"/>
          </p:cNvCxnSpPr>
          <p:nvPr/>
        </p:nvCxnSpPr>
        <p:spPr>
          <a:xfrm rot="10800000" flipV="1">
            <a:off x="3653678" y="1617795"/>
            <a:ext cx="5288473" cy="1811205"/>
          </a:xfrm>
          <a:prstGeom prst="bentConnector2">
            <a:avLst/>
          </a:prstGeom>
          <a:ln w="76200">
            <a:solidFill>
              <a:srgbClr val="3399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3634B8-2BFE-4ED0-8766-40274407B11A}"/>
              </a:ext>
            </a:extLst>
          </p:cNvPr>
          <p:cNvSpPr txBox="1"/>
          <p:nvPr/>
        </p:nvSpPr>
        <p:spPr>
          <a:xfrm>
            <a:off x="7140613" y="3548251"/>
            <a:ext cx="2683901" cy="400110"/>
          </a:xfrm>
          <a:prstGeom prst="rect">
            <a:avLst/>
          </a:prstGeom>
          <a:noFill/>
        </p:spPr>
        <p:txBody>
          <a:bodyPr wrap="square" rtlCol="0">
            <a:spAutoFit/>
          </a:bodyPr>
          <a:lstStyle/>
          <a:p>
            <a:pPr algn="ctr"/>
            <a:r>
              <a:rPr lang="en-US" sz="2000" dirty="0"/>
              <a:t>Working Directory</a:t>
            </a:r>
          </a:p>
        </p:txBody>
      </p:sp>
      <p:sp>
        <p:nvSpPr>
          <p:cNvPr id="26" name="TextBox 25">
            <a:extLst>
              <a:ext uri="{FF2B5EF4-FFF2-40B4-BE49-F238E27FC236}">
                <a16:creationId xmlns:a16="http://schemas.microsoft.com/office/drawing/2014/main" id="{6A3A7DDA-95E4-4478-B4BE-0CB990618968}"/>
              </a:ext>
            </a:extLst>
          </p:cNvPr>
          <p:cNvSpPr txBox="1"/>
          <p:nvPr/>
        </p:nvSpPr>
        <p:spPr>
          <a:xfrm>
            <a:off x="3839806" y="1956132"/>
            <a:ext cx="1416908" cy="584775"/>
          </a:xfrm>
          <a:prstGeom prst="rect">
            <a:avLst/>
          </a:prstGeom>
          <a:noFill/>
          <a:ln>
            <a:noFill/>
          </a:ln>
        </p:spPr>
        <p:txBody>
          <a:bodyPr wrap="square" rtlCol="0">
            <a:spAutoFit/>
          </a:bodyPr>
          <a:lstStyle/>
          <a:p>
            <a:r>
              <a:rPr lang="en-US" sz="3200" dirty="0">
                <a:solidFill>
                  <a:srgbClr val="3399FF"/>
                </a:solidFill>
              </a:rPr>
              <a:t>Pull</a:t>
            </a:r>
          </a:p>
        </p:txBody>
      </p:sp>
      <p:cxnSp>
        <p:nvCxnSpPr>
          <p:cNvPr id="27" name="Connector: Elbow 26">
            <a:extLst>
              <a:ext uri="{FF2B5EF4-FFF2-40B4-BE49-F238E27FC236}">
                <a16:creationId xmlns:a16="http://schemas.microsoft.com/office/drawing/2014/main" id="{AAC53327-D2E3-4FA3-8C79-87B6B9D84886}"/>
              </a:ext>
            </a:extLst>
          </p:cNvPr>
          <p:cNvCxnSpPr>
            <a:cxnSpLocks/>
            <a:stCxn id="31" idx="2"/>
            <a:endCxn id="4" idx="1"/>
          </p:cNvCxnSpPr>
          <p:nvPr/>
        </p:nvCxnSpPr>
        <p:spPr>
          <a:xfrm rot="5400000" flipH="1" flipV="1">
            <a:off x="5363522" y="632087"/>
            <a:ext cx="3261498" cy="6681188"/>
          </a:xfrm>
          <a:prstGeom prst="bentConnector3">
            <a:avLst>
              <a:gd name="adj1" fmla="val -15576"/>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F5E17F4-FA57-47AF-9739-22D3504DD9B2}"/>
              </a:ext>
            </a:extLst>
          </p:cNvPr>
          <p:cNvSpPr txBox="1"/>
          <p:nvPr/>
        </p:nvSpPr>
        <p:spPr>
          <a:xfrm>
            <a:off x="3806572" y="6194127"/>
            <a:ext cx="1416908" cy="584775"/>
          </a:xfrm>
          <a:prstGeom prst="rect">
            <a:avLst/>
          </a:prstGeom>
          <a:noFill/>
          <a:ln>
            <a:noFill/>
          </a:ln>
        </p:spPr>
        <p:txBody>
          <a:bodyPr wrap="square" rtlCol="0">
            <a:spAutoFit/>
          </a:bodyPr>
          <a:lstStyle/>
          <a:p>
            <a:r>
              <a:rPr lang="en-US" sz="3200" dirty="0">
                <a:solidFill>
                  <a:srgbClr val="FFC000"/>
                </a:solidFill>
              </a:rPr>
              <a:t>Push</a:t>
            </a:r>
          </a:p>
        </p:txBody>
      </p:sp>
      <p:cxnSp>
        <p:nvCxnSpPr>
          <p:cNvPr id="52" name="Straight Arrow Connector 51">
            <a:extLst>
              <a:ext uri="{FF2B5EF4-FFF2-40B4-BE49-F238E27FC236}">
                <a16:creationId xmlns:a16="http://schemas.microsoft.com/office/drawing/2014/main" id="{83B73E73-72BB-4253-B293-F3039663C0D8}"/>
              </a:ext>
            </a:extLst>
          </p:cNvPr>
          <p:cNvCxnSpPr>
            <a:cxnSpLocks/>
            <a:stCxn id="6" idx="2"/>
            <a:endCxn id="31" idx="0"/>
          </p:cNvCxnSpPr>
          <p:nvPr/>
        </p:nvCxnSpPr>
        <p:spPr>
          <a:xfrm>
            <a:off x="3653677" y="4067611"/>
            <a:ext cx="0" cy="991053"/>
          </a:xfrm>
          <a:prstGeom prst="straightConnector1">
            <a:avLst/>
          </a:prstGeom>
          <a:ln w="76200">
            <a:solidFill>
              <a:srgbClr val="00CC99"/>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99156EC-A04F-4622-8EBB-74C505DECE6C}"/>
              </a:ext>
            </a:extLst>
          </p:cNvPr>
          <p:cNvSpPr txBox="1"/>
          <p:nvPr/>
        </p:nvSpPr>
        <p:spPr>
          <a:xfrm>
            <a:off x="1801464" y="4206973"/>
            <a:ext cx="1928806" cy="584775"/>
          </a:xfrm>
          <a:prstGeom prst="rect">
            <a:avLst/>
          </a:prstGeom>
          <a:noFill/>
          <a:ln>
            <a:noFill/>
          </a:ln>
        </p:spPr>
        <p:txBody>
          <a:bodyPr wrap="square" rtlCol="0">
            <a:spAutoFit/>
          </a:bodyPr>
          <a:lstStyle/>
          <a:p>
            <a:r>
              <a:rPr lang="en-US" sz="3200" dirty="0">
                <a:solidFill>
                  <a:srgbClr val="00CC99"/>
                </a:solidFill>
              </a:rPr>
              <a:t>Commit</a:t>
            </a:r>
          </a:p>
        </p:txBody>
      </p:sp>
      <p:pic>
        <p:nvPicPr>
          <p:cNvPr id="28" name="Picture 27">
            <a:extLst>
              <a:ext uri="{FF2B5EF4-FFF2-40B4-BE49-F238E27FC236}">
                <a16:creationId xmlns:a16="http://schemas.microsoft.com/office/drawing/2014/main" id="{329EA15B-5D84-4CB4-A796-409D156B0E4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50910" y="3429001"/>
            <a:ext cx="1105818" cy="638610"/>
          </a:xfrm>
          <a:prstGeom prst="rect">
            <a:avLst/>
          </a:prstGeom>
        </p:spPr>
      </p:pic>
      <p:pic>
        <p:nvPicPr>
          <p:cNvPr id="31" name="Picture 30">
            <a:extLst>
              <a:ext uri="{FF2B5EF4-FFF2-40B4-BE49-F238E27FC236}">
                <a16:creationId xmlns:a16="http://schemas.microsoft.com/office/drawing/2014/main" id="{489BE1FD-66E8-47E2-939E-17743AE162E3}"/>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500782" y="5058664"/>
            <a:ext cx="305790" cy="544766"/>
          </a:xfrm>
          <a:prstGeom prst="rect">
            <a:avLst/>
          </a:prstGeom>
        </p:spPr>
      </p:pic>
      <p:pic>
        <p:nvPicPr>
          <p:cNvPr id="32" name="Picture 31">
            <a:extLst>
              <a:ext uri="{FF2B5EF4-FFF2-40B4-BE49-F238E27FC236}">
                <a16:creationId xmlns:a16="http://schemas.microsoft.com/office/drawing/2014/main" id="{0AB3B94C-357F-48AC-A735-75C86005BFA4}"/>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50924" y="5058664"/>
            <a:ext cx="305790" cy="544766"/>
          </a:xfrm>
          <a:prstGeom prst="rect">
            <a:avLst/>
          </a:prstGeom>
        </p:spPr>
      </p:pic>
      <p:pic>
        <p:nvPicPr>
          <p:cNvPr id="34" name="Picture 33">
            <a:extLst>
              <a:ext uri="{FF2B5EF4-FFF2-40B4-BE49-F238E27FC236}">
                <a16:creationId xmlns:a16="http://schemas.microsoft.com/office/drawing/2014/main" id="{C3DAD900-CB71-43DE-82CB-40FBDD642D9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77355" y="3429001"/>
            <a:ext cx="1105818" cy="638610"/>
          </a:xfrm>
          <a:prstGeom prst="rect">
            <a:avLst/>
          </a:prstGeom>
        </p:spPr>
      </p:pic>
      <p:pic>
        <p:nvPicPr>
          <p:cNvPr id="35" name="Picture 34">
            <a:extLst>
              <a:ext uri="{FF2B5EF4-FFF2-40B4-BE49-F238E27FC236}">
                <a16:creationId xmlns:a16="http://schemas.microsoft.com/office/drawing/2014/main" id="{B133D592-1CE7-48A4-8BBC-E9FB4B5A8238}"/>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77369" y="5058664"/>
            <a:ext cx="305790" cy="544766"/>
          </a:xfrm>
          <a:prstGeom prst="rect">
            <a:avLst/>
          </a:prstGeom>
        </p:spPr>
      </p:pic>
      <p:cxnSp>
        <p:nvCxnSpPr>
          <p:cNvPr id="39" name="Connector: Elbow 38">
            <a:extLst>
              <a:ext uri="{FF2B5EF4-FFF2-40B4-BE49-F238E27FC236}">
                <a16:creationId xmlns:a16="http://schemas.microsoft.com/office/drawing/2014/main" id="{1AAE0286-1DDF-4420-9EF2-806D58FBAD59}"/>
              </a:ext>
            </a:extLst>
          </p:cNvPr>
          <p:cNvCxnSpPr>
            <a:cxnSpLocks/>
            <a:stCxn id="4" idx="2"/>
            <a:endCxn id="28" idx="0"/>
          </p:cNvCxnSpPr>
          <p:nvPr/>
        </p:nvCxnSpPr>
        <p:spPr>
          <a:xfrm rot="10800000" flipV="1">
            <a:off x="5103820" y="1617795"/>
            <a:ext cx="3838331" cy="1811205"/>
          </a:xfrm>
          <a:prstGeom prst="bentConnector2">
            <a:avLst/>
          </a:prstGeom>
          <a:ln w="76200">
            <a:solidFill>
              <a:srgbClr val="3399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B4894A13-B04C-4911-9112-3A1F83B896F0}"/>
              </a:ext>
            </a:extLst>
          </p:cNvPr>
          <p:cNvCxnSpPr>
            <a:cxnSpLocks/>
            <a:stCxn id="4" idx="2"/>
            <a:endCxn id="34" idx="0"/>
          </p:cNvCxnSpPr>
          <p:nvPr/>
        </p:nvCxnSpPr>
        <p:spPr>
          <a:xfrm rot="10800000" flipV="1">
            <a:off x="6630264" y="1617795"/>
            <a:ext cx="2311886" cy="1811205"/>
          </a:xfrm>
          <a:prstGeom prst="bentConnector2">
            <a:avLst/>
          </a:prstGeom>
          <a:ln w="76200">
            <a:solidFill>
              <a:srgbClr val="3399FF"/>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11B3FBA-6FA6-4491-A977-26B4E5C6240A}"/>
              </a:ext>
            </a:extLst>
          </p:cNvPr>
          <p:cNvCxnSpPr>
            <a:cxnSpLocks/>
            <a:stCxn id="32" idx="2"/>
            <a:endCxn id="4" idx="1"/>
          </p:cNvCxnSpPr>
          <p:nvPr/>
        </p:nvCxnSpPr>
        <p:spPr>
          <a:xfrm rot="5400000" flipH="1" flipV="1">
            <a:off x="6088593" y="1357158"/>
            <a:ext cx="3261498" cy="5231046"/>
          </a:xfrm>
          <a:prstGeom prst="bentConnector3">
            <a:avLst>
              <a:gd name="adj1" fmla="val -15576"/>
            </a:avLst>
          </a:prstGeom>
          <a:ln w="762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5ECCA82F-405D-476F-AF8F-BDC7F9D6F46B}"/>
              </a:ext>
            </a:extLst>
          </p:cNvPr>
          <p:cNvCxnSpPr>
            <a:cxnSpLocks/>
            <a:stCxn id="35" idx="2"/>
            <a:endCxn id="4" idx="1"/>
          </p:cNvCxnSpPr>
          <p:nvPr/>
        </p:nvCxnSpPr>
        <p:spPr>
          <a:xfrm rot="5400000" flipH="1" flipV="1">
            <a:off x="6851815" y="2120380"/>
            <a:ext cx="3261498" cy="3704601"/>
          </a:xfrm>
          <a:prstGeom prst="bentConnector3">
            <a:avLst>
              <a:gd name="adj1" fmla="val -15576"/>
            </a:avLst>
          </a:prstGeom>
          <a:ln w="76200">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A7869EE-C365-47E4-BDC1-FF05093F76DA}"/>
              </a:ext>
            </a:extLst>
          </p:cNvPr>
          <p:cNvCxnSpPr>
            <a:cxnSpLocks/>
            <a:stCxn id="28" idx="2"/>
            <a:endCxn id="32" idx="0"/>
          </p:cNvCxnSpPr>
          <p:nvPr/>
        </p:nvCxnSpPr>
        <p:spPr>
          <a:xfrm>
            <a:off x="5103819" y="4067611"/>
            <a:ext cx="0" cy="991053"/>
          </a:xfrm>
          <a:prstGeom prst="straightConnector1">
            <a:avLst/>
          </a:prstGeom>
          <a:ln w="76200">
            <a:solidFill>
              <a:srgbClr val="00CC9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A4BB1C8-F3FD-4995-AA7D-26441D13DA7D}"/>
              </a:ext>
            </a:extLst>
          </p:cNvPr>
          <p:cNvCxnSpPr>
            <a:cxnSpLocks/>
            <a:stCxn id="34" idx="2"/>
            <a:endCxn id="35" idx="0"/>
          </p:cNvCxnSpPr>
          <p:nvPr/>
        </p:nvCxnSpPr>
        <p:spPr>
          <a:xfrm>
            <a:off x="6630264" y="4067611"/>
            <a:ext cx="0" cy="991053"/>
          </a:xfrm>
          <a:prstGeom prst="straightConnector1">
            <a:avLst/>
          </a:prstGeom>
          <a:ln w="76200">
            <a:solidFill>
              <a:srgbClr val="00CC99"/>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293028"/>
          </a:xfrm>
        </p:spPr>
        <p:txBody>
          <a:bodyPr/>
          <a:lstStyle/>
          <a:p>
            <a:r>
              <a:rPr lang="en-US" dirty="0"/>
              <a:t>What - Version Control</a:t>
            </a:r>
          </a:p>
        </p:txBody>
      </p:sp>
      <p:sp>
        <p:nvSpPr>
          <p:cNvPr id="3" name="Content Placeholder 2"/>
          <p:cNvSpPr>
            <a:spLocks noGrp="1"/>
          </p:cNvSpPr>
          <p:nvPr>
            <p:ph idx="1"/>
          </p:nvPr>
        </p:nvSpPr>
        <p:spPr>
          <a:xfrm>
            <a:off x="685800" y="1955510"/>
            <a:ext cx="10820400" cy="5056632"/>
          </a:xfrm>
        </p:spPr>
        <p:txBody>
          <a:bodyPr>
            <a:normAutofit/>
          </a:bodyPr>
          <a:lstStyle/>
          <a:p>
            <a:r>
              <a:rPr lang="en-US" dirty="0"/>
              <a:t>Ability to revert a file (e.g., .</a:t>
            </a:r>
            <a:r>
              <a:rPr lang="en-US" dirty="0" err="1"/>
              <a:t>docx</a:t>
            </a:r>
            <a:r>
              <a:rPr lang="en-US" dirty="0"/>
              <a:t>, .R, .</a:t>
            </a:r>
            <a:r>
              <a:rPr lang="en-US" dirty="0" err="1"/>
              <a:t>sas</a:t>
            </a:r>
            <a:r>
              <a:rPr lang="en-US" dirty="0"/>
              <a:t>, etc.) to any previous state </a:t>
            </a:r>
          </a:p>
          <a:p>
            <a:pPr marL="0" indent="0">
              <a:buNone/>
            </a:pPr>
            <a:endParaRPr lang="en-US" sz="800" dirty="0"/>
          </a:p>
          <a:p>
            <a:r>
              <a:rPr lang="en-US" dirty="0"/>
              <a:t>git version control software initially created for web and software development</a:t>
            </a:r>
          </a:p>
          <a:p>
            <a:pPr lvl="1"/>
            <a:r>
              <a:rPr lang="en-US" dirty="0"/>
              <a:t>Other types of version control software:</a:t>
            </a:r>
          </a:p>
          <a:p>
            <a:pPr lvl="2"/>
            <a:r>
              <a:rPr lang="en-US" dirty="0"/>
              <a:t>Mercurial</a:t>
            </a:r>
          </a:p>
          <a:p>
            <a:pPr marL="1200150" lvl="2" indent="-285750"/>
            <a:r>
              <a:rPr lang="en-US" dirty="0"/>
              <a:t>SVK</a:t>
            </a:r>
          </a:p>
          <a:p>
            <a:pPr marL="1200150" lvl="2" indent="-285750"/>
            <a:r>
              <a:rPr lang="en-US" dirty="0"/>
              <a:t>Fossil</a:t>
            </a:r>
          </a:p>
          <a:p>
            <a:pPr marL="1200150" lvl="2" indent="-285750"/>
            <a:r>
              <a:rPr lang="en-US" dirty="0"/>
              <a:t>Subversion</a:t>
            </a:r>
          </a:p>
          <a:p>
            <a:pPr lvl="1"/>
            <a:r>
              <a:rPr lang="en-US" dirty="0"/>
              <a:t>Reproducible research has increased its use in the scientific community</a:t>
            </a:r>
          </a:p>
          <a:p>
            <a:pPr marL="457200" lvl="1" indent="0">
              <a:buNone/>
            </a:pPr>
            <a:endParaRPr lang="en-US" sz="800" dirty="0"/>
          </a:p>
          <a:p>
            <a:r>
              <a:rPr lang="en-US" dirty="0"/>
              <a:t>Beneficial for personal and collaborative work</a:t>
            </a:r>
          </a:p>
          <a:p>
            <a:pPr lvl="1"/>
            <a:r>
              <a:rPr lang="en-US" dirty="0"/>
              <a:t>Simultaneously work on the same document or code </a:t>
            </a:r>
          </a:p>
          <a:p>
            <a:pPr lvl="1"/>
            <a:r>
              <a:rPr lang="en-US" dirty="0"/>
              <a:t>Each version update is accompanied with a “commit” message. This eliminates the need for saving documents such as XXXXXX_2017_09_11_DS…</a:t>
            </a:r>
          </a:p>
        </p:txBody>
      </p:sp>
    </p:spTree>
    <p:extLst>
      <p:ext uri="{BB962C8B-B14F-4D97-AF65-F5344CB8AC3E}">
        <p14:creationId xmlns:p14="http://schemas.microsoft.com/office/powerpoint/2010/main" val="81618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6AC4-4EF7-4092-8754-2EC7D0C14D84}"/>
              </a:ext>
            </a:extLst>
          </p:cNvPr>
          <p:cNvSpPr>
            <a:spLocks noGrp="1"/>
          </p:cNvSpPr>
          <p:nvPr>
            <p:ph type="title"/>
          </p:nvPr>
        </p:nvSpPr>
        <p:spPr/>
        <p:txBody>
          <a:bodyPr/>
          <a:lstStyle/>
          <a:p>
            <a:r>
              <a:rPr lang="en-US" dirty="0"/>
              <a:t>Group Workflow – Working from master </a:t>
            </a:r>
          </a:p>
        </p:txBody>
      </p:sp>
      <p:sp>
        <p:nvSpPr>
          <p:cNvPr id="10" name="Flowchart: Connector 9">
            <a:extLst>
              <a:ext uri="{FF2B5EF4-FFF2-40B4-BE49-F238E27FC236}">
                <a16:creationId xmlns:a16="http://schemas.microsoft.com/office/drawing/2014/main" id="{D54920CE-FC03-4A94-8B34-1FC65595C137}"/>
              </a:ext>
            </a:extLst>
          </p:cNvPr>
          <p:cNvSpPr/>
          <p:nvPr/>
        </p:nvSpPr>
        <p:spPr>
          <a:xfrm>
            <a:off x="2003208" y="4438136"/>
            <a:ext cx="500941"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7D38659B-7574-4C82-AFA4-AC90246F6E6C}"/>
              </a:ext>
            </a:extLst>
          </p:cNvPr>
          <p:cNvSpPr/>
          <p:nvPr/>
        </p:nvSpPr>
        <p:spPr>
          <a:xfrm>
            <a:off x="7857224" y="4438136"/>
            <a:ext cx="500941"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FF0DD8C5-7876-41C4-B341-26D5C5881CDB}"/>
              </a:ext>
            </a:extLst>
          </p:cNvPr>
          <p:cNvSpPr/>
          <p:nvPr/>
        </p:nvSpPr>
        <p:spPr>
          <a:xfrm>
            <a:off x="3466712" y="3453243"/>
            <a:ext cx="500941" cy="4572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EFCBC3A7-0A39-4EB9-B92B-F2B2A313EBDA}"/>
              </a:ext>
            </a:extLst>
          </p:cNvPr>
          <p:cNvCxnSpPr>
            <a:cxnSpLocks/>
            <a:stCxn id="10" idx="6"/>
            <a:endCxn id="39" idx="2"/>
          </p:cNvCxnSpPr>
          <p:nvPr/>
        </p:nvCxnSpPr>
        <p:spPr>
          <a:xfrm flipV="1">
            <a:off x="2504149" y="4660086"/>
            <a:ext cx="2428248" cy="6650"/>
          </a:xfrm>
          <a:prstGeom prst="line">
            <a:avLst/>
          </a:prstGeom>
          <a:ln w="28575">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06BD396E-3845-494A-8217-2FA2E2C34BE3}"/>
              </a:ext>
            </a:extLst>
          </p:cNvPr>
          <p:cNvCxnSpPr>
            <a:cxnSpLocks/>
            <a:stCxn id="10" idx="6"/>
            <a:endCxn id="21" idx="2"/>
          </p:cNvCxnSpPr>
          <p:nvPr/>
        </p:nvCxnSpPr>
        <p:spPr>
          <a:xfrm flipV="1">
            <a:off x="2504149" y="3681843"/>
            <a:ext cx="962563" cy="984893"/>
          </a:xfrm>
          <a:prstGeom prst="curved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6C956526-BC9B-4F6C-8C59-7978183A341E}"/>
              </a:ext>
            </a:extLst>
          </p:cNvPr>
          <p:cNvCxnSpPr>
            <a:cxnSpLocks/>
            <a:stCxn id="21" idx="6"/>
            <a:endCxn id="39" idx="2"/>
          </p:cNvCxnSpPr>
          <p:nvPr/>
        </p:nvCxnSpPr>
        <p:spPr>
          <a:xfrm>
            <a:off x="3967653" y="3681843"/>
            <a:ext cx="964744" cy="978243"/>
          </a:xfrm>
          <a:prstGeom prst="curved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B10943D-FEFE-47C6-8760-AE2D046FCD77}"/>
              </a:ext>
            </a:extLst>
          </p:cNvPr>
          <p:cNvCxnSpPr>
            <a:cxnSpLocks/>
            <a:stCxn id="14" idx="6"/>
          </p:cNvCxnSpPr>
          <p:nvPr/>
        </p:nvCxnSpPr>
        <p:spPr>
          <a:xfrm flipV="1">
            <a:off x="8358165" y="4660086"/>
            <a:ext cx="1411272" cy="6650"/>
          </a:xfrm>
          <a:prstGeom prst="line">
            <a:avLst/>
          </a:prstGeom>
          <a:ln w="28575">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9380BE78-FDBE-4FDF-A29C-BC65A90E37D4}"/>
              </a:ext>
            </a:extLst>
          </p:cNvPr>
          <p:cNvSpPr/>
          <p:nvPr/>
        </p:nvSpPr>
        <p:spPr>
          <a:xfrm>
            <a:off x="4221603" y="2442822"/>
            <a:ext cx="1922530" cy="508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Master Commit/Merge</a:t>
            </a:r>
          </a:p>
        </p:txBody>
      </p:sp>
      <p:cxnSp>
        <p:nvCxnSpPr>
          <p:cNvPr id="73" name="Straight Arrow Connector 72">
            <a:extLst>
              <a:ext uri="{FF2B5EF4-FFF2-40B4-BE49-F238E27FC236}">
                <a16:creationId xmlns:a16="http://schemas.microsoft.com/office/drawing/2014/main" id="{301B96E7-5F7A-44BD-A03B-C6CF22A6D102}"/>
              </a:ext>
            </a:extLst>
          </p:cNvPr>
          <p:cNvCxnSpPr>
            <a:cxnSpLocks/>
            <a:stCxn id="69" idx="2"/>
            <a:endCxn id="39" idx="0"/>
          </p:cNvCxnSpPr>
          <p:nvPr/>
        </p:nvCxnSpPr>
        <p:spPr>
          <a:xfrm>
            <a:off x="5182868" y="2951307"/>
            <a:ext cx="0" cy="148017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A0C0D7F-EA57-46B6-9C42-1B8DB476A25B}"/>
              </a:ext>
            </a:extLst>
          </p:cNvPr>
          <p:cNvSpPr txBox="1"/>
          <p:nvPr/>
        </p:nvSpPr>
        <p:spPr>
          <a:xfrm>
            <a:off x="1056750" y="4475420"/>
            <a:ext cx="1311019" cy="369332"/>
          </a:xfrm>
          <a:prstGeom prst="rect">
            <a:avLst/>
          </a:prstGeom>
          <a:noFill/>
        </p:spPr>
        <p:txBody>
          <a:bodyPr wrap="square" rtlCol="0">
            <a:spAutoFit/>
          </a:bodyPr>
          <a:lstStyle/>
          <a:p>
            <a:r>
              <a:rPr lang="en-US" dirty="0"/>
              <a:t>Master</a:t>
            </a:r>
          </a:p>
        </p:txBody>
      </p:sp>
      <p:sp>
        <p:nvSpPr>
          <p:cNvPr id="93" name="TextBox 92">
            <a:extLst>
              <a:ext uri="{FF2B5EF4-FFF2-40B4-BE49-F238E27FC236}">
                <a16:creationId xmlns:a16="http://schemas.microsoft.com/office/drawing/2014/main" id="{A3C50F56-2FDF-43FC-8C3B-8E0E4F94EB6C}"/>
              </a:ext>
            </a:extLst>
          </p:cNvPr>
          <p:cNvSpPr txBox="1"/>
          <p:nvPr/>
        </p:nvSpPr>
        <p:spPr>
          <a:xfrm>
            <a:off x="2637637" y="3090561"/>
            <a:ext cx="865359" cy="369332"/>
          </a:xfrm>
          <a:prstGeom prst="rect">
            <a:avLst/>
          </a:prstGeom>
          <a:noFill/>
          <a:ln w="28575">
            <a:solidFill>
              <a:srgbClr val="FFC000"/>
            </a:solidFill>
          </a:ln>
        </p:spPr>
        <p:txBody>
          <a:bodyPr wrap="square" rtlCol="0">
            <a:spAutoFit/>
          </a:bodyPr>
          <a:lstStyle/>
          <a:p>
            <a:r>
              <a:rPr lang="en-US" dirty="0"/>
              <a:t>User 1</a:t>
            </a:r>
          </a:p>
        </p:txBody>
      </p:sp>
      <p:sp>
        <p:nvSpPr>
          <p:cNvPr id="95" name="TextBox 94">
            <a:extLst>
              <a:ext uri="{FF2B5EF4-FFF2-40B4-BE49-F238E27FC236}">
                <a16:creationId xmlns:a16="http://schemas.microsoft.com/office/drawing/2014/main" id="{712B3BF9-81C2-4FBF-8616-42C1CBF8A28D}"/>
              </a:ext>
            </a:extLst>
          </p:cNvPr>
          <p:cNvSpPr txBox="1"/>
          <p:nvPr/>
        </p:nvSpPr>
        <p:spPr>
          <a:xfrm>
            <a:off x="5452016" y="5824423"/>
            <a:ext cx="865359" cy="369332"/>
          </a:xfrm>
          <a:prstGeom prst="rect">
            <a:avLst/>
          </a:prstGeom>
          <a:noFill/>
          <a:ln w="28575">
            <a:solidFill>
              <a:schemeClr val="accent6"/>
            </a:solidFill>
          </a:ln>
        </p:spPr>
        <p:txBody>
          <a:bodyPr wrap="square" rtlCol="0">
            <a:spAutoFit/>
          </a:bodyPr>
          <a:lstStyle/>
          <a:p>
            <a:r>
              <a:rPr lang="en-US" dirty="0"/>
              <a:t>User 2</a:t>
            </a:r>
          </a:p>
        </p:txBody>
      </p:sp>
      <p:sp>
        <p:nvSpPr>
          <p:cNvPr id="96" name="TextBox 95">
            <a:extLst>
              <a:ext uri="{FF2B5EF4-FFF2-40B4-BE49-F238E27FC236}">
                <a16:creationId xmlns:a16="http://schemas.microsoft.com/office/drawing/2014/main" id="{9FF3B924-A8F7-4F75-A40A-D7368516200D}"/>
              </a:ext>
            </a:extLst>
          </p:cNvPr>
          <p:cNvSpPr txBox="1"/>
          <p:nvPr/>
        </p:nvSpPr>
        <p:spPr>
          <a:xfrm>
            <a:off x="8522438" y="3048170"/>
            <a:ext cx="865359" cy="369332"/>
          </a:xfrm>
          <a:prstGeom prst="rect">
            <a:avLst/>
          </a:prstGeom>
          <a:noFill/>
          <a:ln w="28575">
            <a:solidFill>
              <a:schemeClr val="accent2"/>
            </a:solidFill>
          </a:ln>
        </p:spPr>
        <p:txBody>
          <a:bodyPr wrap="square" rtlCol="0">
            <a:spAutoFit/>
          </a:bodyPr>
          <a:lstStyle/>
          <a:p>
            <a:r>
              <a:rPr lang="en-US" dirty="0"/>
              <a:t>User 3</a:t>
            </a:r>
          </a:p>
        </p:txBody>
      </p:sp>
      <p:sp>
        <p:nvSpPr>
          <p:cNvPr id="39" name="Flowchart: Connector 38">
            <a:extLst>
              <a:ext uri="{FF2B5EF4-FFF2-40B4-BE49-F238E27FC236}">
                <a16:creationId xmlns:a16="http://schemas.microsoft.com/office/drawing/2014/main" id="{8DB3031C-7DD4-43FC-85A0-4C0E0C3A351C}"/>
              </a:ext>
            </a:extLst>
          </p:cNvPr>
          <p:cNvSpPr/>
          <p:nvPr/>
        </p:nvSpPr>
        <p:spPr>
          <a:xfrm>
            <a:off x="4932397" y="4431486"/>
            <a:ext cx="500941"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A83EE8D3-68CB-476D-A536-ABDF1CE9847C}"/>
              </a:ext>
            </a:extLst>
          </p:cNvPr>
          <p:cNvCxnSpPr>
            <a:cxnSpLocks/>
            <a:stCxn id="39" idx="6"/>
            <a:endCxn id="14" idx="2"/>
          </p:cNvCxnSpPr>
          <p:nvPr/>
        </p:nvCxnSpPr>
        <p:spPr>
          <a:xfrm>
            <a:off x="5433338" y="4660086"/>
            <a:ext cx="2423886" cy="6650"/>
          </a:xfrm>
          <a:prstGeom prst="line">
            <a:avLst/>
          </a:prstGeom>
          <a:ln w="28575">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70" name="Flowchart: Connector 69">
            <a:extLst>
              <a:ext uri="{FF2B5EF4-FFF2-40B4-BE49-F238E27FC236}">
                <a16:creationId xmlns:a16="http://schemas.microsoft.com/office/drawing/2014/main" id="{D1A7C367-12E7-4660-BD84-471567698CD8}"/>
              </a:ext>
            </a:extLst>
          </p:cNvPr>
          <p:cNvSpPr/>
          <p:nvPr/>
        </p:nvSpPr>
        <p:spPr>
          <a:xfrm>
            <a:off x="6336055" y="5434572"/>
            <a:ext cx="500941" cy="457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71" name="Connector: Curved 70">
            <a:extLst>
              <a:ext uri="{FF2B5EF4-FFF2-40B4-BE49-F238E27FC236}">
                <a16:creationId xmlns:a16="http://schemas.microsoft.com/office/drawing/2014/main" id="{07B99928-6BEB-4EAD-9545-C784F2D30B4A}"/>
              </a:ext>
            </a:extLst>
          </p:cNvPr>
          <p:cNvCxnSpPr>
            <a:cxnSpLocks/>
            <a:stCxn id="39" idx="6"/>
            <a:endCxn id="70" idx="2"/>
          </p:cNvCxnSpPr>
          <p:nvPr/>
        </p:nvCxnSpPr>
        <p:spPr>
          <a:xfrm>
            <a:off x="5433338" y="4660086"/>
            <a:ext cx="902717" cy="1003086"/>
          </a:xfrm>
          <a:prstGeom prst="curved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onnector: Curved 71">
            <a:extLst>
              <a:ext uri="{FF2B5EF4-FFF2-40B4-BE49-F238E27FC236}">
                <a16:creationId xmlns:a16="http://schemas.microsoft.com/office/drawing/2014/main" id="{2D44C9B2-59F6-4298-9C32-C10088BC100B}"/>
              </a:ext>
            </a:extLst>
          </p:cNvPr>
          <p:cNvCxnSpPr>
            <a:cxnSpLocks/>
            <a:stCxn id="70" idx="6"/>
            <a:endCxn id="14" idx="2"/>
          </p:cNvCxnSpPr>
          <p:nvPr/>
        </p:nvCxnSpPr>
        <p:spPr>
          <a:xfrm flipV="1">
            <a:off x="6836996" y="4666736"/>
            <a:ext cx="1020228" cy="996436"/>
          </a:xfrm>
          <a:prstGeom prst="curved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Flowchart: Connector 82">
            <a:extLst>
              <a:ext uri="{FF2B5EF4-FFF2-40B4-BE49-F238E27FC236}">
                <a16:creationId xmlns:a16="http://schemas.microsoft.com/office/drawing/2014/main" id="{60329FCF-2553-42E1-B0A1-F12C5D4689B7}"/>
              </a:ext>
            </a:extLst>
          </p:cNvPr>
          <p:cNvSpPr/>
          <p:nvPr/>
        </p:nvSpPr>
        <p:spPr>
          <a:xfrm>
            <a:off x="9312236" y="3459179"/>
            <a:ext cx="500941" cy="45720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4" name="Connector: Curved 83">
            <a:extLst>
              <a:ext uri="{FF2B5EF4-FFF2-40B4-BE49-F238E27FC236}">
                <a16:creationId xmlns:a16="http://schemas.microsoft.com/office/drawing/2014/main" id="{FFAAABCF-2EFB-48E0-AF46-9DA6E4C24304}"/>
              </a:ext>
            </a:extLst>
          </p:cNvPr>
          <p:cNvCxnSpPr>
            <a:cxnSpLocks/>
            <a:stCxn id="14" idx="6"/>
            <a:endCxn id="83" idx="2"/>
          </p:cNvCxnSpPr>
          <p:nvPr/>
        </p:nvCxnSpPr>
        <p:spPr>
          <a:xfrm flipV="1">
            <a:off x="8358165" y="3687779"/>
            <a:ext cx="954071" cy="978957"/>
          </a:xfrm>
          <a:prstGeom prst="curved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665BD79-B348-436F-B2EB-A49D71843B9D}"/>
              </a:ext>
            </a:extLst>
          </p:cNvPr>
          <p:cNvCxnSpPr>
            <a:cxnSpLocks/>
            <a:stCxn id="38" idx="0"/>
          </p:cNvCxnSpPr>
          <p:nvPr/>
        </p:nvCxnSpPr>
        <p:spPr>
          <a:xfrm flipV="1">
            <a:off x="2990622" y="4475420"/>
            <a:ext cx="14468" cy="1020078"/>
          </a:xfrm>
          <a:prstGeom prst="straightConnector1">
            <a:avLst/>
          </a:prstGeom>
          <a:ln w="28575">
            <a:solidFill>
              <a:srgbClr val="FFC000"/>
            </a:solidFill>
            <a:tailEnd type="triangle"/>
          </a:ln>
        </p:spPr>
        <p:style>
          <a:lnRef idx="1">
            <a:schemeClr val="accent4"/>
          </a:lnRef>
          <a:fillRef idx="0">
            <a:schemeClr val="accent4"/>
          </a:fillRef>
          <a:effectRef idx="0">
            <a:schemeClr val="accent4"/>
          </a:effectRef>
          <a:fontRef idx="minor">
            <a:schemeClr val="tx1"/>
          </a:fontRef>
        </p:style>
      </p:cxnSp>
      <p:sp>
        <p:nvSpPr>
          <p:cNvPr id="38" name="Rectangle 37">
            <a:extLst>
              <a:ext uri="{FF2B5EF4-FFF2-40B4-BE49-F238E27FC236}">
                <a16:creationId xmlns:a16="http://schemas.microsoft.com/office/drawing/2014/main" id="{D0EF99DC-15FC-4B91-AC92-8AE10401CB85}"/>
              </a:ext>
            </a:extLst>
          </p:cNvPr>
          <p:cNvSpPr/>
          <p:nvPr/>
        </p:nvSpPr>
        <p:spPr>
          <a:xfrm>
            <a:off x="1985604" y="5495498"/>
            <a:ext cx="2010036" cy="5084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 Request</a:t>
            </a:r>
          </a:p>
        </p:txBody>
      </p:sp>
      <p:cxnSp>
        <p:nvCxnSpPr>
          <p:cNvPr id="4" name="Straight Arrow Connector 3">
            <a:extLst>
              <a:ext uri="{FF2B5EF4-FFF2-40B4-BE49-F238E27FC236}">
                <a16:creationId xmlns:a16="http://schemas.microsoft.com/office/drawing/2014/main" id="{800C928C-D4C7-49DA-AFE6-B3F2B2AEB509}"/>
              </a:ext>
            </a:extLst>
          </p:cNvPr>
          <p:cNvCxnSpPr>
            <a:cxnSpLocks/>
          </p:cNvCxnSpPr>
          <p:nvPr/>
        </p:nvCxnSpPr>
        <p:spPr>
          <a:xfrm>
            <a:off x="2003208" y="6590270"/>
            <a:ext cx="7882197"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656EBB8-4850-4F22-9C58-4B774E6F79EF}"/>
              </a:ext>
            </a:extLst>
          </p:cNvPr>
          <p:cNvSpPr txBox="1"/>
          <p:nvPr/>
        </p:nvSpPr>
        <p:spPr>
          <a:xfrm>
            <a:off x="1056750" y="6405604"/>
            <a:ext cx="1311019" cy="369332"/>
          </a:xfrm>
          <a:prstGeom prst="rect">
            <a:avLst/>
          </a:prstGeom>
          <a:noFill/>
        </p:spPr>
        <p:txBody>
          <a:bodyPr wrap="square" rtlCol="0">
            <a:spAutoFit/>
          </a:bodyPr>
          <a:lstStyle/>
          <a:p>
            <a:r>
              <a:rPr lang="en-US" dirty="0"/>
              <a:t>Time</a:t>
            </a:r>
          </a:p>
        </p:txBody>
      </p:sp>
    </p:spTree>
    <p:extLst>
      <p:ext uri="{BB962C8B-B14F-4D97-AF65-F5344CB8AC3E}">
        <p14:creationId xmlns:p14="http://schemas.microsoft.com/office/powerpoint/2010/main" val="408585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69" grpId="0" animBg="1"/>
      <p:bldP spid="93" grpId="0" animBg="1"/>
      <p:bldP spid="95" grpId="0" animBg="1"/>
      <p:bldP spid="96" grpId="0" animBg="1"/>
      <p:bldP spid="39" grpId="0" animBg="1"/>
      <p:bldP spid="70" grpId="0" animBg="1"/>
      <p:bldP spid="83"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6AC4-4EF7-4092-8754-2EC7D0C14D84}"/>
              </a:ext>
            </a:extLst>
          </p:cNvPr>
          <p:cNvSpPr>
            <a:spLocks noGrp="1"/>
          </p:cNvSpPr>
          <p:nvPr>
            <p:ph type="title"/>
          </p:nvPr>
        </p:nvSpPr>
        <p:spPr>
          <a:xfrm>
            <a:off x="12227" y="25817"/>
            <a:ext cx="10515600" cy="1325563"/>
          </a:xfrm>
        </p:spPr>
        <p:txBody>
          <a:bodyPr/>
          <a:lstStyle/>
          <a:p>
            <a:r>
              <a:rPr lang="en-US" dirty="0"/>
              <a:t>Group Workflow - Branches</a:t>
            </a:r>
          </a:p>
        </p:txBody>
      </p:sp>
      <p:sp>
        <p:nvSpPr>
          <p:cNvPr id="10" name="Flowchart: Connector 9">
            <a:extLst>
              <a:ext uri="{FF2B5EF4-FFF2-40B4-BE49-F238E27FC236}">
                <a16:creationId xmlns:a16="http://schemas.microsoft.com/office/drawing/2014/main" id="{D54920CE-FC03-4A94-8B34-1FC65595C137}"/>
              </a:ext>
            </a:extLst>
          </p:cNvPr>
          <p:cNvSpPr/>
          <p:nvPr/>
        </p:nvSpPr>
        <p:spPr>
          <a:xfrm>
            <a:off x="2563065" y="3985059"/>
            <a:ext cx="523742"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CE14A653-7804-4A27-9094-ADAF603A416B}"/>
              </a:ext>
            </a:extLst>
          </p:cNvPr>
          <p:cNvSpPr/>
          <p:nvPr/>
        </p:nvSpPr>
        <p:spPr>
          <a:xfrm>
            <a:off x="6953577" y="3985059"/>
            <a:ext cx="523742"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7D38659B-7574-4C82-AFA4-AC90246F6E6C}"/>
              </a:ext>
            </a:extLst>
          </p:cNvPr>
          <p:cNvSpPr/>
          <p:nvPr/>
        </p:nvSpPr>
        <p:spPr>
          <a:xfrm>
            <a:off x="8417081" y="3985059"/>
            <a:ext cx="523742"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8CE5F9EE-DA77-4E15-A6FA-9AAC31767F18}"/>
              </a:ext>
            </a:extLst>
          </p:cNvPr>
          <p:cNvSpPr/>
          <p:nvPr/>
        </p:nvSpPr>
        <p:spPr>
          <a:xfrm>
            <a:off x="4026569" y="5018907"/>
            <a:ext cx="523742" cy="457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8D8EE652-A458-4EAA-8B42-36B79FBBBFA9}"/>
              </a:ext>
            </a:extLst>
          </p:cNvPr>
          <p:cNvSpPr/>
          <p:nvPr/>
        </p:nvSpPr>
        <p:spPr>
          <a:xfrm>
            <a:off x="6953577" y="5018907"/>
            <a:ext cx="523742" cy="4572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FF0DD8C5-7876-41C4-B341-26D5C5881CDB}"/>
              </a:ext>
            </a:extLst>
          </p:cNvPr>
          <p:cNvSpPr/>
          <p:nvPr/>
        </p:nvSpPr>
        <p:spPr>
          <a:xfrm>
            <a:off x="4026569" y="3000166"/>
            <a:ext cx="523742" cy="4572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64A20DDF-6156-4633-A218-FC97FC95E4C3}"/>
              </a:ext>
            </a:extLst>
          </p:cNvPr>
          <p:cNvSpPr/>
          <p:nvPr/>
        </p:nvSpPr>
        <p:spPr>
          <a:xfrm>
            <a:off x="5490073" y="2993516"/>
            <a:ext cx="523742" cy="4572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9C2D6ADC-3F77-486D-B5A7-0BCE6BA3029E}"/>
              </a:ext>
            </a:extLst>
          </p:cNvPr>
          <p:cNvSpPr/>
          <p:nvPr/>
        </p:nvSpPr>
        <p:spPr>
          <a:xfrm>
            <a:off x="10100693" y="3985059"/>
            <a:ext cx="523742"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EFCBC3A7-0A39-4EB9-B92B-F2B2A313EBDA}"/>
              </a:ext>
            </a:extLst>
          </p:cNvPr>
          <p:cNvCxnSpPr>
            <a:cxnSpLocks/>
            <a:stCxn id="10" idx="6"/>
            <a:endCxn id="13" idx="2"/>
          </p:cNvCxnSpPr>
          <p:nvPr/>
        </p:nvCxnSpPr>
        <p:spPr>
          <a:xfrm>
            <a:off x="3086807" y="4213659"/>
            <a:ext cx="3866770" cy="0"/>
          </a:xfrm>
          <a:prstGeom prst="line">
            <a:avLst/>
          </a:prstGeom>
          <a:ln w="28575">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DBAC27-AE8B-44C4-AF50-254E96F8EF25}"/>
              </a:ext>
            </a:extLst>
          </p:cNvPr>
          <p:cNvCxnSpPr>
            <a:stCxn id="13" idx="6"/>
            <a:endCxn id="14" idx="2"/>
          </p:cNvCxnSpPr>
          <p:nvPr/>
        </p:nvCxnSpPr>
        <p:spPr>
          <a:xfrm>
            <a:off x="7477319" y="4213659"/>
            <a:ext cx="939762" cy="0"/>
          </a:xfrm>
          <a:prstGeom prst="line">
            <a:avLst/>
          </a:prstGeom>
          <a:ln w="28575">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F170856-5E22-42BA-9F19-37D0052C0160}"/>
              </a:ext>
            </a:extLst>
          </p:cNvPr>
          <p:cNvCxnSpPr>
            <a:cxnSpLocks/>
            <a:stCxn id="16" idx="6"/>
            <a:endCxn id="18" idx="2"/>
          </p:cNvCxnSpPr>
          <p:nvPr/>
        </p:nvCxnSpPr>
        <p:spPr>
          <a:xfrm>
            <a:off x="4550311" y="5247507"/>
            <a:ext cx="2403266"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52" name="Connector: Curved 51">
            <a:extLst>
              <a:ext uri="{FF2B5EF4-FFF2-40B4-BE49-F238E27FC236}">
                <a16:creationId xmlns:a16="http://schemas.microsoft.com/office/drawing/2014/main" id="{211A7B68-3675-4413-8260-802D75EFF68B}"/>
              </a:ext>
            </a:extLst>
          </p:cNvPr>
          <p:cNvCxnSpPr>
            <a:cxnSpLocks/>
            <a:stCxn id="18" idx="6"/>
            <a:endCxn id="14" idx="2"/>
          </p:cNvCxnSpPr>
          <p:nvPr/>
        </p:nvCxnSpPr>
        <p:spPr>
          <a:xfrm flipV="1">
            <a:off x="7477319" y="4213659"/>
            <a:ext cx="939762" cy="1033848"/>
          </a:xfrm>
          <a:prstGeom prst="curvedConnector3">
            <a:avLst/>
          </a:prstGeom>
          <a:ln/>
        </p:spPr>
        <p:style>
          <a:lnRef idx="3">
            <a:schemeClr val="accent3"/>
          </a:lnRef>
          <a:fillRef idx="0">
            <a:schemeClr val="accent3"/>
          </a:fillRef>
          <a:effectRef idx="2">
            <a:schemeClr val="accent3"/>
          </a:effectRef>
          <a:fontRef idx="minor">
            <a:schemeClr val="tx1"/>
          </a:fontRef>
        </p:style>
      </p:cxnSp>
      <p:cxnSp>
        <p:nvCxnSpPr>
          <p:cNvPr id="54" name="Connector: Curved 53">
            <a:extLst>
              <a:ext uri="{FF2B5EF4-FFF2-40B4-BE49-F238E27FC236}">
                <a16:creationId xmlns:a16="http://schemas.microsoft.com/office/drawing/2014/main" id="{06BD396E-3845-494A-8217-2FA2E2C34BE3}"/>
              </a:ext>
            </a:extLst>
          </p:cNvPr>
          <p:cNvCxnSpPr>
            <a:cxnSpLocks/>
            <a:stCxn id="10" idx="6"/>
            <a:endCxn id="21" idx="2"/>
          </p:cNvCxnSpPr>
          <p:nvPr/>
        </p:nvCxnSpPr>
        <p:spPr>
          <a:xfrm flipV="1">
            <a:off x="3086807" y="3228766"/>
            <a:ext cx="939762" cy="984893"/>
          </a:xfrm>
          <a:prstGeom prst="curvedConnector3">
            <a:avLst>
              <a:gd name="adj1" fmla="val 50000"/>
            </a:avLst>
          </a:prstGeom>
          <a:ln/>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C30926AB-ED50-4E88-8EB7-BD9A5363C7BB}"/>
              </a:ext>
            </a:extLst>
          </p:cNvPr>
          <p:cNvCxnSpPr>
            <a:cxnSpLocks/>
            <a:stCxn id="21" idx="6"/>
            <a:endCxn id="22" idx="2"/>
          </p:cNvCxnSpPr>
          <p:nvPr/>
        </p:nvCxnSpPr>
        <p:spPr>
          <a:xfrm flipV="1">
            <a:off x="4550311" y="3222116"/>
            <a:ext cx="939762" cy="665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60" name="Connector: Curved 59">
            <a:extLst>
              <a:ext uri="{FF2B5EF4-FFF2-40B4-BE49-F238E27FC236}">
                <a16:creationId xmlns:a16="http://schemas.microsoft.com/office/drawing/2014/main" id="{6C956526-BC9B-4F6C-8C59-7978183A341E}"/>
              </a:ext>
            </a:extLst>
          </p:cNvPr>
          <p:cNvCxnSpPr>
            <a:cxnSpLocks/>
            <a:stCxn id="22" idx="6"/>
            <a:endCxn id="13" idx="2"/>
          </p:cNvCxnSpPr>
          <p:nvPr/>
        </p:nvCxnSpPr>
        <p:spPr>
          <a:xfrm>
            <a:off x="6013815" y="3222116"/>
            <a:ext cx="939762" cy="991543"/>
          </a:xfrm>
          <a:prstGeom prst="curvedConnector3">
            <a:avLst/>
          </a:prstGeom>
          <a:ln/>
        </p:spPr>
        <p:style>
          <a:lnRef idx="3">
            <a:schemeClr val="accent3"/>
          </a:lnRef>
          <a:fillRef idx="0">
            <a:schemeClr val="accent3"/>
          </a:fillRef>
          <a:effectRef idx="2">
            <a:schemeClr val="accent3"/>
          </a:effectRef>
          <a:fontRef idx="minor">
            <a:schemeClr val="tx1"/>
          </a:fontRef>
        </p:style>
      </p:cxnSp>
      <p:cxnSp>
        <p:nvCxnSpPr>
          <p:cNvPr id="63" name="Straight Connector 62">
            <a:extLst>
              <a:ext uri="{FF2B5EF4-FFF2-40B4-BE49-F238E27FC236}">
                <a16:creationId xmlns:a16="http://schemas.microsoft.com/office/drawing/2014/main" id="{DB10943D-FEFE-47C6-8760-AE2D046FCD77}"/>
              </a:ext>
            </a:extLst>
          </p:cNvPr>
          <p:cNvCxnSpPr>
            <a:cxnSpLocks/>
            <a:stCxn id="14" idx="6"/>
            <a:endCxn id="23" idx="2"/>
          </p:cNvCxnSpPr>
          <p:nvPr/>
        </p:nvCxnSpPr>
        <p:spPr>
          <a:xfrm>
            <a:off x="8940823" y="4213659"/>
            <a:ext cx="1159870" cy="0"/>
          </a:xfrm>
          <a:prstGeom prst="line">
            <a:avLst/>
          </a:prstGeom>
          <a:ln w="28575">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9380BE78-FDBE-4FDF-A29C-BC65A90E37D4}"/>
              </a:ext>
            </a:extLst>
          </p:cNvPr>
          <p:cNvSpPr/>
          <p:nvPr/>
        </p:nvSpPr>
        <p:spPr>
          <a:xfrm>
            <a:off x="6565724" y="2820020"/>
            <a:ext cx="2043297" cy="623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Master Commit/Merge</a:t>
            </a:r>
          </a:p>
        </p:txBody>
      </p:sp>
      <p:cxnSp>
        <p:nvCxnSpPr>
          <p:cNvPr id="73" name="Straight Arrow Connector 72">
            <a:extLst>
              <a:ext uri="{FF2B5EF4-FFF2-40B4-BE49-F238E27FC236}">
                <a16:creationId xmlns:a16="http://schemas.microsoft.com/office/drawing/2014/main" id="{301B96E7-5F7A-44BD-A03B-C6CF22A6D102}"/>
              </a:ext>
            </a:extLst>
          </p:cNvPr>
          <p:cNvCxnSpPr>
            <a:cxnSpLocks/>
            <a:stCxn id="69" idx="2"/>
            <a:endCxn id="13" idx="7"/>
          </p:cNvCxnSpPr>
          <p:nvPr/>
        </p:nvCxnSpPr>
        <p:spPr>
          <a:xfrm flipH="1">
            <a:off x="7400619" y="3443021"/>
            <a:ext cx="186754" cy="60899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6" name="Flowchart: Connector 75">
            <a:extLst>
              <a:ext uri="{FF2B5EF4-FFF2-40B4-BE49-F238E27FC236}">
                <a16:creationId xmlns:a16="http://schemas.microsoft.com/office/drawing/2014/main" id="{2866C0E7-A25F-4522-A4C5-C5E317E1FD2C}"/>
              </a:ext>
            </a:extLst>
          </p:cNvPr>
          <p:cNvSpPr/>
          <p:nvPr/>
        </p:nvSpPr>
        <p:spPr>
          <a:xfrm>
            <a:off x="9774007" y="5541629"/>
            <a:ext cx="523742" cy="45720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79" name="Connector: Curved 78">
            <a:extLst>
              <a:ext uri="{FF2B5EF4-FFF2-40B4-BE49-F238E27FC236}">
                <a16:creationId xmlns:a16="http://schemas.microsoft.com/office/drawing/2014/main" id="{CFDA729D-FA2D-4D27-99C1-927E7ADE2ACF}"/>
              </a:ext>
            </a:extLst>
          </p:cNvPr>
          <p:cNvCxnSpPr>
            <a:cxnSpLocks/>
            <a:stCxn id="14" idx="6"/>
            <a:endCxn id="76" idx="2"/>
          </p:cNvCxnSpPr>
          <p:nvPr/>
        </p:nvCxnSpPr>
        <p:spPr>
          <a:xfrm>
            <a:off x="8940823" y="4213659"/>
            <a:ext cx="833184" cy="1556570"/>
          </a:xfrm>
          <a:prstGeom prst="curvedConnector3">
            <a:avLst>
              <a:gd name="adj1" fmla="val 50000"/>
            </a:avLst>
          </a:prstGeom>
          <a:ln/>
        </p:spPr>
        <p:style>
          <a:lnRef idx="3">
            <a:schemeClr val="accent3"/>
          </a:lnRef>
          <a:fillRef idx="0">
            <a:schemeClr val="accent3"/>
          </a:fillRef>
          <a:effectRef idx="2">
            <a:schemeClr val="accent3"/>
          </a:effectRef>
          <a:fontRef idx="minor">
            <a:schemeClr val="tx1"/>
          </a:fontRef>
        </p:style>
      </p:cxnSp>
      <p:cxnSp>
        <p:nvCxnSpPr>
          <p:cNvPr id="80" name="Straight Connector 79">
            <a:extLst>
              <a:ext uri="{FF2B5EF4-FFF2-40B4-BE49-F238E27FC236}">
                <a16:creationId xmlns:a16="http://schemas.microsoft.com/office/drawing/2014/main" id="{F2BF1DBC-357C-4DA3-AD87-7761B15C4D0D}"/>
              </a:ext>
            </a:extLst>
          </p:cNvPr>
          <p:cNvCxnSpPr>
            <a:cxnSpLocks/>
            <a:stCxn id="76" idx="6"/>
          </p:cNvCxnSpPr>
          <p:nvPr/>
        </p:nvCxnSpPr>
        <p:spPr>
          <a:xfrm>
            <a:off x="10297749" y="5770229"/>
            <a:ext cx="293415"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6" name="Rectangle 85">
            <a:extLst>
              <a:ext uri="{FF2B5EF4-FFF2-40B4-BE49-F238E27FC236}">
                <a16:creationId xmlns:a16="http://schemas.microsoft.com/office/drawing/2014/main" id="{4DCC93F5-72CF-44C2-BD50-AEEFF43B2607}"/>
              </a:ext>
            </a:extLst>
          </p:cNvPr>
          <p:cNvSpPr/>
          <p:nvPr/>
        </p:nvSpPr>
        <p:spPr>
          <a:xfrm>
            <a:off x="4746926" y="2217859"/>
            <a:ext cx="2010036" cy="5084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 Commit</a:t>
            </a:r>
          </a:p>
        </p:txBody>
      </p:sp>
      <p:cxnSp>
        <p:nvCxnSpPr>
          <p:cNvPr id="87" name="Straight Arrow Connector 86">
            <a:extLst>
              <a:ext uri="{FF2B5EF4-FFF2-40B4-BE49-F238E27FC236}">
                <a16:creationId xmlns:a16="http://schemas.microsoft.com/office/drawing/2014/main" id="{BFE79F23-12B3-4FB4-8F11-7F91B18DBDB2}"/>
              </a:ext>
            </a:extLst>
          </p:cNvPr>
          <p:cNvCxnSpPr>
            <a:cxnSpLocks/>
            <a:stCxn id="86" idx="2"/>
            <a:endCxn id="22" idx="0"/>
          </p:cNvCxnSpPr>
          <p:nvPr/>
        </p:nvCxnSpPr>
        <p:spPr>
          <a:xfrm>
            <a:off x="5751944" y="2726344"/>
            <a:ext cx="0" cy="267172"/>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91" name="TextBox 90">
            <a:extLst>
              <a:ext uri="{FF2B5EF4-FFF2-40B4-BE49-F238E27FC236}">
                <a16:creationId xmlns:a16="http://schemas.microsoft.com/office/drawing/2014/main" id="{DA0C0D7F-EA57-46B6-9C42-1B8DB476A25B}"/>
              </a:ext>
            </a:extLst>
          </p:cNvPr>
          <p:cNvSpPr txBox="1"/>
          <p:nvPr/>
        </p:nvSpPr>
        <p:spPr>
          <a:xfrm>
            <a:off x="1551033" y="4028993"/>
            <a:ext cx="1370692" cy="369332"/>
          </a:xfrm>
          <a:prstGeom prst="rect">
            <a:avLst/>
          </a:prstGeom>
          <a:noFill/>
        </p:spPr>
        <p:txBody>
          <a:bodyPr wrap="square" rtlCol="0">
            <a:spAutoFit/>
          </a:bodyPr>
          <a:lstStyle/>
          <a:p>
            <a:r>
              <a:rPr lang="en-US" dirty="0"/>
              <a:t>Master</a:t>
            </a:r>
          </a:p>
        </p:txBody>
      </p:sp>
      <p:sp>
        <p:nvSpPr>
          <p:cNvPr id="93" name="TextBox 92">
            <a:extLst>
              <a:ext uri="{FF2B5EF4-FFF2-40B4-BE49-F238E27FC236}">
                <a16:creationId xmlns:a16="http://schemas.microsoft.com/office/drawing/2014/main" id="{A3C50F56-2FDF-43FC-8C3B-8E0E4F94EB6C}"/>
              </a:ext>
            </a:extLst>
          </p:cNvPr>
          <p:cNvSpPr txBox="1"/>
          <p:nvPr/>
        </p:nvSpPr>
        <p:spPr>
          <a:xfrm>
            <a:off x="3212564" y="2675264"/>
            <a:ext cx="904746" cy="369332"/>
          </a:xfrm>
          <a:prstGeom prst="rect">
            <a:avLst/>
          </a:prstGeom>
          <a:noFill/>
          <a:ln w="28575">
            <a:solidFill>
              <a:srgbClr val="FFC000"/>
            </a:solidFill>
          </a:ln>
        </p:spPr>
        <p:txBody>
          <a:bodyPr wrap="square" rtlCol="0">
            <a:spAutoFit/>
          </a:bodyPr>
          <a:lstStyle/>
          <a:p>
            <a:r>
              <a:rPr lang="en-US" dirty="0"/>
              <a:t>User 1</a:t>
            </a:r>
          </a:p>
        </p:txBody>
      </p:sp>
      <p:sp>
        <p:nvSpPr>
          <p:cNvPr id="95" name="TextBox 94">
            <a:extLst>
              <a:ext uri="{FF2B5EF4-FFF2-40B4-BE49-F238E27FC236}">
                <a16:creationId xmlns:a16="http://schemas.microsoft.com/office/drawing/2014/main" id="{712B3BF9-81C2-4FBF-8616-42C1CBF8A28D}"/>
              </a:ext>
            </a:extLst>
          </p:cNvPr>
          <p:cNvSpPr txBox="1"/>
          <p:nvPr/>
        </p:nvSpPr>
        <p:spPr>
          <a:xfrm>
            <a:off x="3250791" y="5534979"/>
            <a:ext cx="904746" cy="369332"/>
          </a:xfrm>
          <a:prstGeom prst="rect">
            <a:avLst/>
          </a:prstGeom>
          <a:noFill/>
          <a:ln w="28575">
            <a:solidFill>
              <a:schemeClr val="accent6"/>
            </a:solidFill>
          </a:ln>
        </p:spPr>
        <p:txBody>
          <a:bodyPr wrap="square" rtlCol="0">
            <a:spAutoFit/>
          </a:bodyPr>
          <a:lstStyle/>
          <a:p>
            <a:r>
              <a:rPr lang="en-US" dirty="0"/>
              <a:t>User 2</a:t>
            </a:r>
          </a:p>
        </p:txBody>
      </p:sp>
      <p:sp>
        <p:nvSpPr>
          <p:cNvPr id="96" name="TextBox 95">
            <a:extLst>
              <a:ext uri="{FF2B5EF4-FFF2-40B4-BE49-F238E27FC236}">
                <a16:creationId xmlns:a16="http://schemas.microsoft.com/office/drawing/2014/main" id="{9FF3B924-A8F7-4F75-A40A-D7368516200D}"/>
              </a:ext>
            </a:extLst>
          </p:cNvPr>
          <p:cNvSpPr txBox="1"/>
          <p:nvPr/>
        </p:nvSpPr>
        <p:spPr>
          <a:xfrm>
            <a:off x="9061818" y="6041166"/>
            <a:ext cx="904746" cy="369332"/>
          </a:xfrm>
          <a:prstGeom prst="rect">
            <a:avLst/>
          </a:prstGeom>
          <a:noFill/>
          <a:ln w="28575">
            <a:solidFill>
              <a:schemeClr val="accent2"/>
            </a:solidFill>
          </a:ln>
        </p:spPr>
        <p:txBody>
          <a:bodyPr wrap="square" rtlCol="0">
            <a:spAutoFit/>
          </a:bodyPr>
          <a:lstStyle/>
          <a:p>
            <a:r>
              <a:rPr lang="en-US" dirty="0"/>
              <a:t>User 3</a:t>
            </a:r>
          </a:p>
        </p:txBody>
      </p:sp>
      <p:cxnSp>
        <p:nvCxnSpPr>
          <p:cNvPr id="114" name="Straight Connector 113">
            <a:extLst>
              <a:ext uri="{FF2B5EF4-FFF2-40B4-BE49-F238E27FC236}">
                <a16:creationId xmlns:a16="http://schemas.microsoft.com/office/drawing/2014/main" id="{9E6B1FBA-A232-4566-9C2F-15C9CB38A2E2}"/>
              </a:ext>
            </a:extLst>
          </p:cNvPr>
          <p:cNvCxnSpPr>
            <a:cxnSpLocks/>
            <a:stCxn id="13" idx="4"/>
            <a:endCxn id="18" idx="0"/>
          </p:cNvCxnSpPr>
          <p:nvPr/>
        </p:nvCxnSpPr>
        <p:spPr>
          <a:xfrm>
            <a:off x="7215448" y="4442259"/>
            <a:ext cx="0" cy="576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E5A930F6-19DC-4E00-A40A-173C6911DF9A}"/>
              </a:ext>
            </a:extLst>
          </p:cNvPr>
          <p:cNvSpPr/>
          <p:nvPr/>
        </p:nvSpPr>
        <p:spPr>
          <a:xfrm>
            <a:off x="5285665" y="5704707"/>
            <a:ext cx="2010036" cy="50848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 Request</a:t>
            </a:r>
          </a:p>
        </p:txBody>
      </p:sp>
      <p:cxnSp>
        <p:nvCxnSpPr>
          <p:cNvPr id="123" name="Straight Arrow Connector 122">
            <a:extLst>
              <a:ext uri="{FF2B5EF4-FFF2-40B4-BE49-F238E27FC236}">
                <a16:creationId xmlns:a16="http://schemas.microsoft.com/office/drawing/2014/main" id="{0DC89E48-9C7F-437F-BA68-573AFD9DAF06}"/>
              </a:ext>
            </a:extLst>
          </p:cNvPr>
          <p:cNvCxnSpPr>
            <a:cxnSpLocks/>
          </p:cNvCxnSpPr>
          <p:nvPr/>
        </p:nvCxnSpPr>
        <p:spPr>
          <a:xfrm flipV="1">
            <a:off x="6252583" y="4783657"/>
            <a:ext cx="881642" cy="921050"/>
          </a:xfrm>
          <a:prstGeom prst="straightConnector1">
            <a:avLst/>
          </a:prstGeom>
          <a:ln w="28575">
            <a:solidFill>
              <a:schemeClr val="accent6"/>
            </a:solidFill>
            <a:tailEnd type="triangle"/>
          </a:ln>
        </p:spPr>
        <p:style>
          <a:lnRef idx="1">
            <a:schemeClr val="accent4"/>
          </a:lnRef>
          <a:fillRef idx="0">
            <a:schemeClr val="accent4"/>
          </a:fillRef>
          <a:effectRef idx="0">
            <a:schemeClr val="accent4"/>
          </a:effectRef>
          <a:fontRef idx="minor">
            <a:schemeClr val="tx1"/>
          </a:fontRef>
        </p:style>
      </p:cxnSp>
      <p:cxnSp>
        <p:nvCxnSpPr>
          <p:cNvPr id="131" name="Connector: Curved 130">
            <a:extLst>
              <a:ext uri="{FF2B5EF4-FFF2-40B4-BE49-F238E27FC236}">
                <a16:creationId xmlns:a16="http://schemas.microsoft.com/office/drawing/2014/main" id="{45E90AD7-E440-47AF-BDE2-09412D567622}"/>
              </a:ext>
            </a:extLst>
          </p:cNvPr>
          <p:cNvCxnSpPr>
            <a:cxnSpLocks/>
            <a:stCxn id="10" idx="6"/>
            <a:endCxn id="16" idx="2"/>
          </p:cNvCxnSpPr>
          <p:nvPr/>
        </p:nvCxnSpPr>
        <p:spPr>
          <a:xfrm>
            <a:off x="3086807" y="4213659"/>
            <a:ext cx="939762" cy="1033848"/>
          </a:xfrm>
          <a:prstGeom prst="curvedConnector3">
            <a:avLst>
              <a:gd name="adj1" fmla="val 50000"/>
            </a:avLst>
          </a:prstGeom>
          <a:ln/>
        </p:spPr>
        <p:style>
          <a:lnRef idx="3">
            <a:schemeClr val="accent3"/>
          </a:lnRef>
          <a:fillRef idx="0">
            <a:schemeClr val="accent3"/>
          </a:fillRef>
          <a:effectRef idx="2">
            <a:schemeClr val="accent3"/>
          </a:effectRef>
          <a:fontRef idx="minor">
            <a:schemeClr val="tx1"/>
          </a:fontRef>
        </p:style>
      </p:cxnSp>
      <p:cxnSp>
        <p:nvCxnSpPr>
          <p:cNvPr id="36" name="Straight Arrow Connector 35">
            <a:extLst>
              <a:ext uri="{FF2B5EF4-FFF2-40B4-BE49-F238E27FC236}">
                <a16:creationId xmlns:a16="http://schemas.microsoft.com/office/drawing/2014/main" id="{0B131E63-136A-465B-918C-F96D9EF86515}"/>
              </a:ext>
            </a:extLst>
          </p:cNvPr>
          <p:cNvCxnSpPr>
            <a:cxnSpLocks/>
            <a:stCxn id="37" idx="3"/>
          </p:cNvCxnSpPr>
          <p:nvPr/>
        </p:nvCxnSpPr>
        <p:spPr>
          <a:xfrm>
            <a:off x="2278225" y="3493377"/>
            <a:ext cx="1301302" cy="0"/>
          </a:xfrm>
          <a:prstGeom prst="straightConnector1">
            <a:avLst/>
          </a:prstGeom>
          <a:ln w="28575">
            <a:solidFill>
              <a:schemeClr val="accent3"/>
            </a:solidFill>
            <a:tailEnd type="triangle"/>
          </a:ln>
        </p:spPr>
        <p:style>
          <a:lnRef idx="1">
            <a:schemeClr val="accent4"/>
          </a:lnRef>
          <a:fillRef idx="0">
            <a:schemeClr val="accent4"/>
          </a:fillRef>
          <a:effectRef idx="0">
            <a:schemeClr val="accent4"/>
          </a:effectRef>
          <a:fontRef idx="minor">
            <a:schemeClr val="tx1"/>
          </a:fontRef>
        </p:style>
      </p:cxnSp>
      <p:sp>
        <p:nvSpPr>
          <p:cNvPr id="37" name="Rectangle 36">
            <a:extLst>
              <a:ext uri="{FF2B5EF4-FFF2-40B4-BE49-F238E27FC236}">
                <a16:creationId xmlns:a16="http://schemas.microsoft.com/office/drawing/2014/main" id="{24E16558-86D0-4BBA-911F-634BA6DD6CDB}"/>
              </a:ext>
            </a:extLst>
          </p:cNvPr>
          <p:cNvSpPr/>
          <p:nvPr/>
        </p:nvSpPr>
        <p:spPr>
          <a:xfrm>
            <a:off x="268189" y="3239134"/>
            <a:ext cx="2010036" cy="50848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cxnSp>
        <p:nvCxnSpPr>
          <p:cNvPr id="38" name="Straight Arrow Connector 37">
            <a:extLst>
              <a:ext uri="{FF2B5EF4-FFF2-40B4-BE49-F238E27FC236}">
                <a16:creationId xmlns:a16="http://schemas.microsoft.com/office/drawing/2014/main" id="{6E684B24-90EA-4DCB-B473-FCBABEE97EF3}"/>
              </a:ext>
            </a:extLst>
          </p:cNvPr>
          <p:cNvCxnSpPr>
            <a:cxnSpLocks/>
          </p:cNvCxnSpPr>
          <p:nvPr/>
        </p:nvCxnSpPr>
        <p:spPr>
          <a:xfrm>
            <a:off x="2563065" y="6590270"/>
            <a:ext cx="8028099" cy="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8C3BEF0-9DF6-4352-AD69-0B344868D6E1}"/>
              </a:ext>
            </a:extLst>
          </p:cNvPr>
          <p:cNvSpPr txBox="1"/>
          <p:nvPr/>
        </p:nvSpPr>
        <p:spPr>
          <a:xfrm>
            <a:off x="1551033" y="6405604"/>
            <a:ext cx="1311019" cy="369332"/>
          </a:xfrm>
          <a:prstGeom prst="rect">
            <a:avLst/>
          </a:prstGeom>
          <a:noFill/>
        </p:spPr>
        <p:txBody>
          <a:bodyPr wrap="square" rtlCol="0">
            <a:spAutoFit/>
          </a:bodyPr>
          <a:lstStyle/>
          <a:p>
            <a:r>
              <a:rPr lang="en-US" dirty="0"/>
              <a:t>Time</a:t>
            </a:r>
          </a:p>
        </p:txBody>
      </p:sp>
    </p:spTree>
    <p:extLst>
      <p:ext uri="{BB962C8B-B14F-4D97-AF65-F5344CB8AC3E}">
        <p14:creationId xmlns:p14="http://schemas.microsoft.com/office/powerpoint/2010/main" val="199255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8" grpId="0" animBg="1"/>
      <p:bldP spid="21" grpId="0" animBg="1"/>
      <p:bldP spid="22" grpId="0" animBg="1"/>
      <p:bldP spid="23" grpId="0" animBg="1"/>
      <p:bldP spid="69" grpId="0" animBg="1"/>
      <p:bldP spid="76" grpId="0" animBg="1"/>
      <p:bldP spid="86" grpId="0" animBg="1"/>
      <p:bldP spid="93" grpId="0" animBg="1"/>
      <p:bldP spid="95" grpId="0" animBg="1"/>
      <p:bldP spid="96" grpId="0" animBg="1"/>
      <p:bldP spid="122" grpId="0" animBg="1"/>
      <p:bldP spid="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152" y="206589"/>
            <a:ext cx="8610600" cy="1293028"/>
          </a:xfrm>
        </p:spPr>
        <p:txBody>
          <a:bodyPr/>
          <a:lstStyle/>
          <a:p>
            <a:r>
              <a:rPr lang="en-US" dirty="0"/>
              <a:t>Steps</a:t>
            </a:r>
          </a:p>
        </p:txBody>
      </p:sp>
      <p:sp>
        <p:nvSpPr>
          <p:cNvPr id="3" name="Content Placeholder 2"/>
          <p:cNvSpPr>
            <a:spLocks noGrp="1"/>
          </p:cNvSpPr>
          <p:nvPr>
            <p:ph idx="1"/>
          </p:nvPr>
        </p:nvSpPr>
        <p:spPr>
          <a:xfrm>
            <a:off x="818713" y="2635796"/>
            <a:ext cx="10554574" cy="3636511"/>
          </a:xfrm>
        </p:spPr>
        <p:txBody>
          <a:bodyPr>
            <a:normAutofit/>
          </a:bodyPr>
          <a:lstStyle/>
          <a:p>
            <a:pPr marL="514350" indent="-514350">
              <a:buFont typeface="+mj-lt"/>
              <a:buAutoNum type="arabicPeriod"/>
            </a:pPr>
            <a:r>
              <a:rPr lang="en-US" dirty="0"/>
              <a:t>Install git</a:t>
            </a:r>
          </a:p>
          <a:p>
            <a:pPr lvl="1"/>
            <a:r>
              <a:rPr lang="en-US" dirty="0">
                <a:hlinkClick r:id="rId2"/>
              </a:rPr>
              <a:t>https://git-scm.com/</a:t>
            </a:r>
            <a:endParaRPr lang="en-US" dirty="0"/>
          </a:p>
          <a:p>
            <a:pPr marL="457200" lvl="1" indent="0">
              <a:buNone/>
            </a:pPr>
            <a:endParaRPr lang="en-US" dirty="0"/>
          </a:p>
          <a:p>
            <a:pPr marL="514350" indent="-514350">
              <a:buFont typeface="+mj-lt"/>
              <a:buAutoNum type="arabicPeriod"/>
            </a:pPr>
            <a:r>
              <a:rPr lang="en-US" dirty="0"/>
              <a:t>Create a GitHub account</a:t>
            </a:r>
          </a:p>
          <a:p>
            <a:pPr lvl="1"/>
            <a:r>
              <a:rPr lang="en-US" dirty="0">
                <a:hlinkClick r:id="rId3"/>
              </a:rPr>
              <a:t>https://github.com/</a:t>
            </a:r>
            <a:endParaRPr lang="en-US" dirty="0"/>
          </a:p>
          <a:p>
            <a:pPr marL="457200" lvl="1" indent="0">
              <a:buNone/>
            </a:pPr>
            <a:endParaRPr lang="en-US" dirty="0"/>
          </a:p>
          <a:p>
            <a:pPr marL="514350" indent="-514350">
              <a:buFont typeface="+mj-lt"/>
              <a:buAutoNum type="arabicPeriod"/>
            </a:pPr>
            <a:r>
              <a:rPr lang="en-US" dirty="0"/>
              <a:t>Create a “local” git repository</a:t>
            </a:r>
          </a:p>
          <a:p>
            <a:pPr marL="514350" indent="-514350">
              <a:buFont typeface="+mj-lt"/>
              <a:buAutoNum type="arabicPeriod"/>
            </a:pPr>
            <a:endParaRPr lang="en-US" dirty="0"/>
          </a:p>
          <a:p>
            <a:pPr marL="514350" indent="-514350">
              <a:buFont typeface="+mj-lt"/>
              <a:buAutoNum type="arabicPeriod"/>
            </a:pPr>
            <a:r>
              <a:rPr lang="en-US" dirty="0"/>
              <a:t>Push the repository to your GitHub account</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520349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6C15-42A1-4A60-A1CD-26B5F11C9763}"/>
              </a:ext>
            </a:extLst>
          </p:cNvPr>
          <p:cNvSpPr>
            <a:spLocks noGrp="1"/>
          </p:cNvSpPr>
          <p:nvPr>
            <p:ph type="title"/>
          </p:nvPr>
        </p:nvSpPr>
        <p:spPr/>
        <p:txBody>
          <a:bodyPr/>
          <a:lstStyle/>
          <a:p>
            <a:r>
              <a:rPr lang="en-US" dirty="0"/>
              <a:t>GitHub Alternatives </a:t>
            </a:r>
          </a:p>
        </p:txBody>
      </p:sp>
      <p:sp>
        <p:nvSpPr>
          <p:cNvPr id="3" name="Content Placeholder 2">
            <a:extLst>
              <a:ext uri="{FF2B5EF4-FFF2-40B4-BE49-F238E27FC236}">
                <a16:creationId xmlns:a16="http://schemas.microsoft.com/office/drawing/2014/main" id="{DBAB4FD2-284B-46C1-8B74-CCCDB3BCF1A7}"/>
              </a:ext>
            </a:extLst>
          </p:cNvPr>
          <p:cNvSpPr>
            <a:spLocks noGrp="1"/>
          </p:cNvSpPr>
          <p:nvPr>
            <p:ph idx="1"/>
          </p:nvPr>
        </p:nvSpPr>
        <p:spPr>
          <a:xfrm>
            <a:off x="818712" y="2222287"/>
            <a:ext cx="10649388" cy="4254713"/>
          </a:xfrm>
        </p:spPr>
        <p:txBody>
          <a:bodyPr>
            <a:noAutofit/>
          </a:bodyPr>
          <a:lstStyle/>
          <a:p>
            <a:pPr marL="0" indent="0">
              <a:buNone/>
            </a:pPr>
            <a:r>
              <a:rPr lang="en-US" sz="1600" dirty="0"/>
              <a:t>GitHub</a:t>
            </a:r>
          </a:p>
          <a:p>
            <a:pPr lvl="1"/>
            <a:r>
              <a:rPr lang="en-US" sz="1400" dirty="0"/>
              <a:t>Educational discount (currently free with .</a:t>
            </a:r>
            <a:r>
              <a:rPr lang="en-US" sz="1400" dirty="0" err="1"/>
              <a:t>edu</a:t>
            </a:r>
            <a:r>
              <a:rPr lang="en-US" sz="1400" dirty="0"/>
              <a:t> email address)</a:t>
            </a:r>
          </a:p>
          <a:p>
            <a:pPr lvl="1"/>
            <a:r>
              <a:rPr lang="en-US" sz="1400" dirty="0"/>
              <a:t>$7/month for a personal account</a:t>
            </a:r>
          </a:p>
          <a:p>
            <a:pPr lvl="1"/>
            <a:r>
              <a:rPr lang="en-US" sz="1400" dirty="0"/>
              <a:t>Team and user permissions </a:t>
            </a:r>
          </a:p>
          <a:p>
            <a:pPr lvl="2"/>
            <a:r>
              <a:rPr lang="en-US" dirty="0"/>
              <a:t>$25/month for first 5 users and $9 per user afterwards</a:t>
            </a:r>
          </a:p>
          <a:p>
            <a:pPr marL="0" indent="0">
              <a:buNone/>
            </a:pPr>
            <a:r>
              <a:rPr lang="en-US" sz="1600" dirty="0"/>
              <a:t>GitLab</a:t>
            </a:r>
          </a:p>
          <a:p>
            <a:pPr lvl="1"/>
            <a:r>
              <a:rPr lang="en-US" sz="1400" dirty="0"/>
              <a:t>Individual free</a:t>
            </a:r>
          </a:p>
          <a:p>
            <a:pPr lvl="1"/>
            <a:r>
              <a:rPr lang="en-US" sz="1400" dirty="0"/>
              <a:t>Team $4/month per user</a:t>
            </a:r>
            <a:endParaRPr lang="en-US" dirty="0"/>
          </a:p>
          <a:p>
            <a:pPr marL="0" indent="0">
              <a:buNone/>
            </a:pPr>
            <a:r>
              <a:rPr lang="en-US" sz="1600" dirty="0" err="1"/>
              <a:t>BitBucket</a:t>
            </a:r>
            <a:endParaRPr lang="en-US" sz="1600" dirty="0"/>
          </a:p>
          <a:p>
            <a:pPr lvl="1"/>
            <a:r>
              <a:rPr lang="en-US" sz="1400" dirty="0"/>
              <a:t>Individual Free</a:t>
            </a:r>
          </a:p>
          <a:p>
            <a:pPr lvl="1"/>
            <a:r>
              <a:rPr lang="en-US" sz="1400" dirty="0"/>
              <a:t>Teams ≤ 5 users free</a:t>
            </a:r>
          </a:p>
          <a:p>
            <a:pPr marL="0" indent="0">
              <a:buNone/>
            </a:pPr>
            <a:r>
              <a:rPr lang="en-US" sz="1600" dirty="0" err="1"/>
              <a:t>SourceForge</a:t>
            </a:r>
            <a:endParaRPr lang="en-US" sz="1600" dirty="0"/>
          </a:p>
          <a:p>
            <a:pPr lvl="1"/>
            <a:r>
              <a:rPr lang="en-US" sz="1400" dirty="0"/>
              <a:t>Free but no private repository option</a:t>
            </a:r>
          </a:p>
        </p:txBody>
      </p:sp>
    </p:spTree>
    <p:extLst>
      <p:ext uri="{BB962C8B-B14F-4D97-AF65-F5344CB8AC3E}">
        <p14:creationId xmlns:p14="http://schemas.microsoft.com/office/powerpoint/2010/main" val="3007870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5B16-1A8E-4A48-A941-A7D96CD664A3}"/>
              </a:ext>
            </a:extLst>
          </p:cNvPr>
          <p:cNvSpPr>
            <a:spLocks noGrp="1"/>
          </p:cNvSpPr>
          <p:nvPr>
            <p:ph type="title"/>
          </p:nvPr>
        </p:nvSpPr>
        <p:spPr/>
        <p:txBody>
          <a:bodyPr/>
          <a:lstStyle/>
          <a:p>
            <a:r>
              <a:rPr lang="en-US" dirty="0"/>
              <a:t>Note on Datasets</a:t>
            </a:r>
          </a:p>
        </p:txBody>
      </p:sp>
      <p:sp>
        <p:nvSpPr>
          <p:cNvPr id="3" name="Content Placeholder 2">
            <a:extLst>
              <a:ext uri="{FF2B5EF4-FFF2-40B4-BE49-F238E27FC236}">
                <a16:creationId xmlns:a16="http://schemas.microsoft.com/office/drawing/2014/main" id="{4486AF7B-D557-4BA9-8978-F47FC46D46B1}"/>
              </a:ext>
            </a:extLst>
          </p:cNvPr>
          <p:cNvSpPr>
            <a:spLocks noGrp="1"/>
          </p:cNvSpPr>
          <p:nvPr>
            <p:ph idx="1"/>
          </p:nvPr>
        </p:nvSpPr>
        <p:spPr>
          <a:xfrm>
            <a:off x="838200" y="1491049"/>
            <a:ext cx="10515600" cy="4685914"/>
          </a:xfrm>
        </p:spPr>
        <p:txBody>
          <a:bodyPr/>
          <a:lstStyle/>
          <a:p>
            <a:pPr marL="0" indent="0">
              <a:buNone/>
            </a:pPr>
            <a:r>
              <a:rPr lang="en-US" dirty="0"/>
              <a:t>Do not push data to the web based git platforms (e.g., GitHub)</a:t>
            </a:r>
          </a:p>
          <a:p>
            <a:pPr lvl="1"/>
            <a:r>
              <a:rPr lang="en-US" dirty="0"/>
              <a:t>This includes .</a:t>
            </a:r>
            <a:r>
              <a:rPr lang="en-US" dirty="0" err="1"/>
              <a:t>Rdata</a:t>
            </a:r>
            <a:r>
              <a:rPr lang="en-US" dirty="0"/>
              <a:t> and .sas7bdat files</a:t>
            </a:r>
          </a:p>
          <a:p>
            <a:pPr lvl="1"/>
            <a:r>
              <a:rPr lang="en-US" dirty="0"/>
              <a:t>Private accounts do not protect data</a:t>
            </a:r>
          </a:p>
          <a:p>
            <a:pPr lvl="1"/>
            <a:r>
              <a:rPr lang="en-US" dirty="0"/>
              <a:t>Storage limits (1 GB per repository)</a:t>
            </a:r>
          </a:p>
          <a:p>
            <a:pPr lvl="1"/>
            <a:r>
              <a:rPr lang="en-US" dirty="0"/>
              <a:t>Can include file extensions to .</a:t>
            </a:r>
            <a:r>
              <a:rPr lang="en-US" dirty="0" err="1"/>
              <a:t>gitignore</a:t>
            </a:r>
            <a:endParaRPr lang="en-US" dirty="0"/>
          </a:p>
          <a:p>
            <a:endParaRPr lang="en-US" dirty="0"/>
          </a:p>
          <a:p>
            <a:endParaRPr lang="en-US" dirty="0"/>
          </a:p>
        </p:txBody>
      </p:sp>
      <p:pic>
        <p:nvPicPr>
          <p:cNvPr id="4098" name="Picture 2" descr="Image result for data">
            <a:extLst>
              <a:ext uri="{FF2B5EF4-FFF2-40B4-BE49-F238E27FC236}">
                <a16:creationId xmlns:a16="http://schemas.microsoft.com/office/drawing/2014/main" id="{4C632942-A559-4E82-8839-1007C79C1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779" y="2934347"/>
            <a:ext cx="5631366" cy="37518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347F656-4C1A-432C-A099-CC5540753E25}"/>
              </a:ext>
            </a:extLst>
          </p:cNvPr>
          <p:cNvSpPr txBox="1"/>
          <p:nvPr/>
        </p:nvSpPr>
        <p:spPr>
          <a:xfrm>
            <a:off x="6240779" y="6627168"/>
            <a:ext cx="5410578" cy="230832"/>
          </a:xfrm>
          <a:prstGeom prst="rect">
            <a:avLst/>
          </a:prstGeom>
          <a:noFill/>
        </p:spPr>
        <p:txBody>
          <a:bodyPr wrap="square" rtlCol="0">
            <a:spAutoFit/>
          </a:bodyPr>
          <a:lstStyle/>
          <a:p>
            <a:r>
              <a:rPr lang="en-US" sz="900" dirty="0"/>
              <a:t>Source: The </a:t>
            </a:r>
            <a:r>
              <a:rPr lang="en-US" sz="900" dirty="0">
                <a:hlinkClick r:id="rId3"/>
              </a:rPr>
              <a:t>NewScientist</a:t>
            </a:r>
            <a:endParaRPr lang="en-US" sz="900" dirty="0"/>
          </a:p>
        </p:txBody>
      </p:sp>
    </p:spTree>
    <p:extLst>
      <p:ext uri="{BB962C8B-B14F-4D97-AF65-F5344CB8AC3E}">
        <p14:creationId xmlns:p14="http://schemas.microsoft.com/office/powerpoint/2010/main" val="4076734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a:xfrm>
            <a:off x="480979" y="2446405"/>
            <a:ext cx="10554574" cy="3636511"/>
          </a:xfrm>
        </p:spPr>
        <p:txBody>
          <a:bodyPr>
            <a:normAutofit/>
          </a:bodyPr>
          <a:lstStyle/>
          <a:p>
            <a:pPr>
              <a:buFont typeface="+mj-lt"/>
              <a:buAutoNum type="arabicPeriod"/>
            </a:pPr>
            <a:r>
              <a:rPr lang="en-US" dirty="0"/>
              <a:t>Download</a:t>
            </a:r>
          </a:p>
          <a:p>
            <a:pPr lvl="1"/>
            <a:r>
              <a:rPr lang="en-US" dirty="0">
                <a:hlinkClick r:id="rId2"/>
              </a:rPr>
              <a:t>Git</a:t>
            </a:r>
            <a:endParaRPr lang="en-US" dirty="0"/>
          </a:p>
          <a:p>
            <a:pPr marL="914400" lvl="2" indent="0">
              <a:buNone/>
            </a:pPr>
            <a:endParaRPr lang="en-US" dirty="0"/>
          </a:p>
          <a:p>
            <a:pPr lvl="1"/>
            <a:r>
              <a:rPr lang="en-US" dirty="0"/>
              <a:t>Choose your interface</a:t>
            </a:r>
          </a:p>
          <a:p>
            <a:pPr lvl="2"/>
            <a:r>
              <a:rPr lang="en-US" dirty="0">
                <a:hlinkClick r:id="rId3"/>
              </a:rPr>
              <a:t>GitKraken</a:t>
            </a:r>
            <a:endParaRPr lang="en-US" dirty="0"/>
          </a:p>
          <a:p>
            <a:pPr lvl="2"/>
            <a:r>
              <a:rPr lang="en-US" dirty="0">
                <a:hlinkClick r:id="rId4"/>
              </a:rPr>
              <a:t>R Studio</a:t>
            </a:r>
            <a:endParaRPr lang="en-US" dirty="0"/>
          </a:p>
          <a:p>
            <a:pPr lvl="2"/>
            <a:r>
              <a:rPr lang="en-US" dirty="0"/>
              <a:t>Terminal</a:t>
            </a:r>
          </a:p>
          <a:p>
            <a:pPr marL="914400" lvl="2" indent="0">
              <a:buNone/>
            </a:pPr>
            <a:endParaRPr lang="en-US" dirty="0"/>
          </a:p>
          <a:p>
            <a:pPr>
              <a:buFont typeface="+mj-lt"/>
              <a:buAutoNum type="arabicPeriod"/>
            </a:pPr>
            <a:r>
              <a:rPr lang="en-US" dirty="0"/>
              <a:t>Create a GitHub account</a:t>
            </a:r>
          </a:p>
          <a:p>
            <a:pPr lvl="2"/>
            <a:r>
              <a:rPr lang="en-US" dirty="0">
                <a:hlinkClick r:id="rId5"/>
              </a:rPr>
              <a:t>https://github.com/</a:t>
            </a:r>
            <a:endParaRPr lang="en-US" dirty="0"/>
          </a:p>
          <a:p>
            <a:pPr lvl="1"/>
            <a:endParaRPr lang="en-US" dirty="0"/>
          </a:p>
        </p:txBody>
      </p:sp>
      <p:sp>
        <p:nvSpPr>
          <p:cNvPr id="5" name="Content Placeholder 2">
            <a:extLst>
              <a:ext uri="{FF2B5EF4-FFF2-40B4-BE49-F238E27FC236}">
                <a16:creationId xmlns:a16="http://schemas.microsoft.com/office/drawing/2014/main" id="{4C795B93-1050-4A27-A509-C890247E1474}"/>
              </a:ext>
            </a:extLst>
          </p:cNvPr>
          <p:cNvSpPr txBox="1">
            <a:spLocks/>
          </p:cNvSpPr>
          <p:nvPr/>
        </p:nvSpPr>
        <p:spPr>
          <a:xfrm>
            <a:off x="5758266" y="2069971"/>
            <a:ext cx="10554574" cy="205379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3"/>
            </a:pPr>
            <a:r>
              <a:rPr lang="en-US" dirty="0"/>
              <a:t>Create a “local” git repository</a:t>
            </a:r>
          </a:p>
          <a:p>
            <a:pPr marL="914400" lvl="2" indent="0">
              <a:buFont typeface="Wingdings 2" charset="2"/>
              <a:buNone/>
            </a:pPr>
            <a:endParaRPr lang="en-US" dirty="0"/>
          </a:p>
          <a:p>
            <a:pPr>
              <a:buFont typeface="+mj-lt"/>
              <a:buAutoNum type="arabicPeriod" startAt="3"/>
            </a:pPr>
            <a:r>
              <a:rPr lang="en-US" dirty="0"/>
              <a:t>Push the repository to your GitHub account</a:t>
            </a:r>
          </a:p>
          <a:p>
            <a:pPr lvl="1"/>
            <a:endParaRPr lang="en-US" dirty="0"/>
          </a:p>
        </p:txBody>
      </p:sp>
    </p:spTree>
    <p:extLst>
      <p:ext uri="{BB962C8B-B14F-4D97-AF65-F5344CB8AC3E}">
        <p14:creationId xmlns:p14="http://schemas.microsoft.com/office/powerpoint/2010/main" val="3756675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20F6-18B8-4F88-9E03-99E0403937F3}"/>
              </a:ext>
            </a:extLst>
          </p:cNvPr>
          <p:cNvSpPr>
            <a:spLocks noGrp="1"/>
          </p:cNvSpPr>
          <p:nvPr>
            <p:ph type="title"/>
          </p:nvPr>
        </p:nvSpPr>
        <p:spPr>
          <a:xfrm>
            <a:off x="810000" y="447188"/>
            <a:ext cx="10571998" cy="970450"/>
          </a:xfrm>
        </p:spPr>
        <p:txBody>
          <a:bodyPr/>
          <a:lstStyle/>
          <a:p>
            <a:r>
              <a:rPr lang="en-US"/>
              <a:t>Questions?</a:t>
            </a:r>
            <a:endParaRPr lang="en-US" dirty="0"/>
          </a:p>
        </p:txBody>
      </p:sp>
      <p:sp>
        <p:nvSpPr>
          <p:cNvPr id="3" name="Content Placeholder 2">
            <a:extLst>
              <a:ext uri="{FF2B5EF4-FFF2-40B4-BE49-F238E27FC236}">
                <a16:creationId xmlns:a16="http://schemas.microsoft.com/office/drawing/2014/main" id="{F163075B-4A00-4C6F-A39A-F859D6BE5BC4}"/>
              </a:ext>
            </a:extLst>
          </p:cNvPr>
          <p:cNvSpPr>
            <a:spLocks noGrp="1"/>
          </p:cNvSpPr>
          <p:nvPr>
            <p:ph idx="1"/>
          </p:nvPr>
        </p:nvSpPr>
        <p:spPr>
          <a:xfrm>
            <a:off x="818712" y="2222287"/>
            <a:ext cx="10554574" cy="3636511"/>
          </a:xfrm>
        </p:spPr>
        <p:txBody>
          <a:bodyPr/>
          <a:lstStyle/>
          <a:p>
            <a:endParaRPr lang="en-US" dirty="0"/>
          </a:p>
        </p:txBody>
      </p:sp>
      <p:pic>
        <p:nvPicPr>
          <p:cNvPr id="4098" name="Picture 2" descr="Piled Higher and Deeper by Jorge Cham, http://www.phdcomics.com/comics/archive_print.php?comicid=1531">
            <a:extLst>
              <a:ext uri="{FF2B5EF4-FFF2-40B4-BE49-F238E27FC236}">
                <a16:creationId xmlns:a16="http://schemas.microsoft.com/office/drawing/2014/main" id="{5336951B-1022-462D-9CDE-68547CC87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5045" y="587767"/>
            <a:ext cx="4556760" cy="60756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ech comics, funny tech terms">
            <a:extLst>
              <a:ext uri="{FF2B5EF4-FFF2-40B4-BE49-F238E27FC236}">
                <a16:creationId xmlns:a16="http://schemas.microsoft.com/office/drawing/2014/main" id="{F5B29EAE-0719-41A7-8906-077B8972E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195" y="2300541"/>
            <a:ext cx="4145280" cy="4362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2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Jargon</a:t>
            </a:r>
          </a:p>
        </p:txBody>
      </p:sp>
      <p:sp>
        <p:nvSpPr>
          <p:cNvPr id="3" name="Content Placeholder 2"/>
          <p:cNvSpPr>
            <a:spLocks noGrp="1"/>
          </p:cNvSpPr>
          <p:nvPr>
            <p:ph idx="1"/>
          </p:nvPr>
        </p:nvSpPr>
        <p:spPr>
          <a:xfrm>
            <a:off x="326136" y="1941706"/>
            <a:ext cx="11539728" cy="5074919"/>
          </a:xfrm>
        </p:spPr>
        <p:txBody>
          <a:bodyPr>
            <a:noAutofit/>
          </a:bodyPr>
          <a:lstStyle/>
          <a:p>
            <a:r>
              <a:rPr lang="en-US" sz="1600" b="1" dirty="0"/>
              <a:t>Repository</a:t>
            </a:r>
            <a:r>
              <a:rPr lang="en-US" sz="1600" dirty="0"/>
              <a:t> (“repo”) - A project specific folder to be version controlled. Subfolders can be contained within the main project folder.</a:t>
            </a:r>
          </a:p>
          <a:p>
            <a:r>
              <a:rPr lang="en-US" sz="1600" b="1" dirty="0"/>
              <a:t>Staging environment </a:t>
            </a:r>
            <a:r>
              <a:rPr lang="en-US" sz="1600" dirty="0"/>
              <a:t>- Where modified files and new files can be added.</a:t>
            </a:r>
          </a:p>
          <a:p>
            <a:pPr marL="457200" lvl="1" indent="0">
              <a:buNone/>
            </a:pPr>
            <a:r>
              <a:rPr lang="en-US" b="1" dirty="0"/>
              <a:t>Add</a:t>
            </a:r>
          </a:p>
          <a:p>
            <a:pPr lvl="2"/>
            <a:r>
              <a:rPr lang="en-US" dirty="0"/>
              <a:t>Set-up a file in the staging environment to be committed </a:t>
            </a:r>
          </a:p>
          <a:p>
            <a:pPr marL="457200" lvl="1" indent="0">
              <a:buNone/>
            </a:pPr>
            <a:r>
              <a:rPr lang="en-US" b="1" dirty="0"/>
              <a:t>Commit</a:t>
            </a:r>
          </a:p>
          <a:p>
            <a:pPr lvl="2"/>
            <a:r>
              <a:rPr lang="en-US" dirty="0"/>
              <a:t>Create a snapshot of the repository at a current state.</a:t>
            </a:r>
          </a:p>
          <a:p>
            <a:pPr lvl="2"/>
            <a:r>
              <a:rPr lang="en-US" dirty="0"/>
              <a:t>A commit message can be added to provide details on what changes are contained in the files.</a:t>
            </a:r>
          </a:p>
          <a:p>
            <a:pPr marL="457200" lvl="1" indent="0">
              <a:buNone/>
            </a:pPr>
            <a:r>
              <a:rPr lang="en-US" b="1" dirty="0"/>
              <a:t>Push</a:t>
            </a:r>
          </a:p>
          <a:p>
            <a:pPr lvl="2"/>
            <a:r>
              <a:rPr lang="en-US" dirty="0"/>
              <a:t>Making local version changes using git that were a part of the commit.</a:t>
            </a:r>
          </a:p>
          <a:p>
            <a:pPr lvl="2"/>
            <a:r>
              <a:rPr lang="en-US" dirty="0"/>
              <a:t>Multiple commits can be pushed at once.</a:t>
            </a:r>
          </a:p>
          <a:p>
            <a:pPr marL="457200" lvl="1" indent="0">
              <a:buNone/>
            </a:pPr>
            <a:r>
              <a:rPr lang="en-US" b="1" dirty="0"/>
              <a:t>Pull</a:t>
            </a:r>
          </a:p>
          <a:p>
            <a:pPr lvl="2"/>
            <a:r>
              <a:rPr lang="en-US" dirty="0"/>
              <a:t>Check the remote repository for any changes that may have been made and have your local copy updated.</a:t>
            </a:r>
          </a:p>
          <a:p>
            <a:pPr lvl="2"/>
            <a:r>
              <a:rPr lang="en-US" dirty="0"/>
              <a:t>Important for collaborative work. Not as important for individual work unless working on multiple machines.</a:t>
            </a:r>
          </a:p>
        </p:txBody>
      </p:sp>
    </p:spTree>
    <p:extLst>
      <p:ext uri="{BB962C8B-B14F-4D97-AF65-F5344CB8AC3E}">
        <p14:creationId xmlns:p14="http://schemas.microsoft.com/office/powerpoint/2010/main" val="351526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Jargon cont.</a:t>
            </a:r>
          </a:p>
        </p:txBody>
      </p:sp>
      <p:sp>
        <p:nvSpPr>
          <p:cNvPr id="3" name="Content Placeholder 2"/>
          <p:cNvSpPr>
            <a:spLocks noGrp="1"/>
          </p:cNvSpPr>
          <p:nvPr>
            <p:ph idx="1"/>
          </p:nvPr>
        </p:nvSpPr>
        <p:spPr>
          <a:xfrm>
            <a:off x="326136" y="1900281"/>
            <a:ext cx="11539728" cy="5074919"/>
          </a:xfrm>
        </p:spPr>
        <p:txBody>
          <a:bodyPr>
            <a:noAutofit/>
          </a:bodyPr>
          <a:lstStyle/>
          <a:p>
            <a:r>
              <a:rPr lang="en-US" sz="2000" b="1" dirty="0"/>
              <a:t>Master</a:t>
            </a:r>
            <a:r>
              <a:rPr lang="en-US" sz="2000" dirty="0"/>
              <a:t> - The primary version.</a:t>
            </a:r>
          </a:p>
          <a:p>
            <a:endParaRPr lang="en-US" sz="2000" dirty="0"/>
          </a:p>
          <a:p>
            <a:r>
              <a:rPr lang="en-US" sz="2000" b="1" dirty="0"/>
              <a:t>Branch </a:t>
            </a:r>
            <a:r>
              <a:rPr lang="en-US" sz="2000" dirty="0"/>
              <a:t>- A separate version from the master that is specific to you. Used for testing out new functionally without changing the master (e.g. stable) version. More applicable for software development and collaborative work.</a:t>
            </a:r>
          </a:p>
          <a:p>
            <a:endParaRPr lang="en-US" sz="2000" dirty="0"/>
          </a:p>
          <a:p>
            <a:r>
              <a:rPr lang="en-US" sz="2000" b="1" dirty="0"/>
              <a:t>Reverting</a:t>
            </a:r>
            <a:r>
              <a:rPr lang="en-US" sz="2000" dirty="0"/>
              <a:t> - Going back to a previous version based on a specific commit.</a:t>
            </a:r>
          </a:p>
          <a:p>
            <a:endParaRPr lang="en-US" sz="2000" dirty="0"/>
          </a:p>
          <a:p>
            <a:r>
              <a:rPr lang="en-US" sz="2000" b="1" dirty="0"/>
              <a:t>Clone</a:t>
            </a:r>
            <a:r>
              <a:rPr lang="en-US" sz="2000" dirty="0"/>
              <a:t> - Copying an existing repository and all of its existing version information.</a:t>
            </a:r>
          </a:p>
          <a:p>
            <a:endParaRPr lang="en-US" sz="2000" dirty="0"/>
          </a:p>
          <a:p>
            <a:pPr marL="0" indent="0">
              <a:buNone/>
            </a:pPr>
            <a:r>
              <a:rPr lang="en-US" sz="2000" dirty="0"/>
              <a:t>A </a:t>
            </a:r>
            <a:r>
              <a:rPr lang="en-US" sz="2000" dirty="0">
                <a:ln w="0">
                  <a:noFill/>
                </a:ln>
                <a:hlinkClick r:id="rId2"/>
              </a:rPr>
              <a:t>glossary</a:t>
            </a:r>
            <a:r>
              <a:rPr lang="en-US" sz="2000" dirty="0">
                <a:ln>
                  <a:solidFill>
                    <a:srgbClr val="00CC99"/>
                  </a:solidFill>
                </a:ln>
                <a:solidFill>
                  <a:schemeClr val="accent6">
                    <a:lumMod val="50000"/>
                  </a:schemeClr>
                </a:solidFill>
              </a:rPr>
              <a:t> </a:t>
            </a:r>
            <a:r>
              <a:rPr lang="en-US" sz="2000" dirty="0"/>
              <a:t>of other git terms</a:t>
            </a:r>
          </a:p>
        </p:txBody>
      </p:sp>
    </p:spTree>
    <p:extLst>
      <p:ext uri="{BB962C8B-B14F-4D97-AF65-F5344CB8AC3E}">
        <p14:creationId xmlns:p14="http://schemas.microsoft.com/office/powerpoint/2010/main" val="414665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21"/>
            <a:ext cx="10515600" cy="1325563"/>
          </a:xfrm>
        </p:spPr>
        <p:txBody>
          <a:bodyPr/>
          <a:lstStyle/>
          <a:p>
            <a:r>
              <a:rPr lang="en-US" dirty="0"/>
              <a:t>Reproducible Research</a:t>
            </a:r>
          </a:p>
        </p:txBody>
      </p:sp>
      <p:pic>
        <p:nvPicPr>
          <p:cNvPr id="5" name="Picture 4"/>
          <p:cNvPicPr>
            <a:picLocks noChangeAspect="1"/>
          </p:cNvPicPr>
          <p:nvPr/>
        </p:nvPicPr>
        <p:blipFill rotWithShape="1">
          <a:blip r:embed="rId2"/>
          <a:srcRect b="2534"/>
          <a:stretch/>
        </p:blipFill>
        <p:spPr>
          <a:xfrm>
            <a:off x="184405" y="2258736"/>
            <a:ext cx="5592222" cy="4386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1439752" y="1399032"/>
            <a:ext cx="3081528" cy="523220"/>
          </a:xfrm>
          <a:prstGeom prst="rect">
            <a:avLst/>
          </a:prstGeom>
          <a:noFill/>
        </p:spPr>
        <p:txBody>
          <a:bodyPr wrap="square" rtlCol="0">
            <a:spAutoFit/>
          </a:bodyPr>
          <a:lstStyle/>
          <a:p>
            <a:pPr algn="ctr"/>
            <a:r>
              <a:rPr lang="en-US" sz="2800" b="1" dirty="0"/>
              <a:t>Before git</a:t>
            </a:r>
          </a:p>
        </p:txBody>
      </p:sp>
      <p:sp>
        <p:nvSpPr>
          <p:cNvPr id="9" name="TextBox 8"/>
          <p:cNvSpPr txBox="1"/>
          <p:nvPr/>
        </p:nvSpPr>
        <p:spPr>
          <a:xfrm>
            <a:off x="7602240" y="1399032"/>
            <a:ext cx="3081528" cy="523220"/>
          </a:xfrm>
          <a:prstGeom prst="rect">
            <a:avLst/>
          </a:prstGeom>
          <a:noFill/>
        </p:spPr>
        <p:txBody>
          <a:bodyPr wrap="square" rtlCol="0">
            <a:spAutoFit/>
          </a:bodyPr>
          <a:lstStyle/>
          <a:p>
            <a:pPr algn="ctr"/>
            <a:r>
              <a:rPr lang="en-US" sz="2800" b="1" dirty="0"/>
              <a:t>After git</a:t>
            </a:r>
          </a:p>
        </p:txBody>
      </p:sp>
      <p:pic>
        <p:nvPicPr>
          <p:cNvPr id="8" name="Picture 7">
            <a:extLst>
              <a:ext uri="{FF2B5EF4-FFF2-40B4-BE49-F238E27FC236}">
                <a16:creationId xmlns:a16="http://schemas.microsoft.com/office/drawing/2014/main" id="{81A0CB95-0F80-4360-9DE7-04A04406389D}"/>
              </a:ext>
            </a:extLst>
          </p:cNvPr>
          <p:cNvPicPr>
            <a:picLocks noChangeAspect="1"/>
          </p:cNvPicPr>
          <p:nvPr/>
        </p:nvPicPr>
        <p:blipFill>
          <a:blip r:embed="rId3"/>
          <a:stretch>
            <a:fillRect/>
          </a:stretch>
        </p:blipFill>
        <p:spPr>
          <a:xfrm>
            <a:off x="6577076" y="2165799"/>
            <a:ext cx="5131856" cy="4572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181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8621-4985-4A22-A32A-813A18115D68}"/>
              </a:ext>
            </a:extLst>
          </p:cNvPr>
          <p:cNvSpPr>
            <a:spLocks noGrp="1"/>
          </p:cNvSpPr>
          <p:nvPr>
            <p:ph type="title"/>
          </p:nvPr>
        </p:nvSpPr>
        <p:spPr>
          <a:xfrm>
            <a:off x="0" y="-140574"/>
            <a:ext cx="10515600" cy="1325563"/>
          </a:xfrm>
        </p:spPr>
        <p:txBody>
          <a:bodyPr/>
          <a:lstStyle/>
          <a:p>
            <a:r>
              <a:rPr lang="en-US" dirty="0"/>
              <a:t>Reproducible Research</a:t>
            </a:r>
          </a:p>
        </p:txBody>
      </p:sp>
      <p:pic>
        <p:nvPicPr>
          <p:cNvPr id="4" name="Picture 3">
            <a:extLst>
              <a:ext uri="{FF2B5EF4-FFF2-40B4-BE49-F238E27FC236}">
                <a16:creationId xmlns:a16="http://schemas.microsoft.com/office/drawing/2014/main" id="{D550E635-484D-4DA2-B1B4-30C1A40160B8}"/>
              </a:ext>
            </a:extLst>
          </p:cNvPr>
          <p:cNvPicPr>
            <a:picLocks noChangeAspect="1"/>
          </p:cNvPicPr>
          <p:nvPr/>
        </p:nvPicPr>
        <p:blipFill>
          <a:blip r:embed="rId2"/>
          <a:stretch>
            <a:fillRect/>
          </a:stretch>
        </p:blipFill>
        <p:spPr>
          <a:xfrm>
            <a:off x="3264301" y="1319430"/>
            <a:ext cx="8589948" cy="5346440"/>
          </a:xfrm>
          <a:prstGeom prst="rect">
            <a:avLst/>
          </a:prstGeom>
        </p:spPr>
      </p:pic>
      <p:sp>
        <p:nvSpPr>
          <p:cNvPr id="7" name="TextBox 6">
            <a:extLst>
              <a:ext uri="{FF2B5EF4-FFF2-40B4-BE49-F238E27FC236}">
                <a16:creationId xmlns:a16="http://schemas.microsoft.com/office/drawing/2014/main" id="{E63D3E1F-D8D1-4FBF-82CE-5EDFFAEB4CEA}"/>
              </a:ext>
            </a:extLst>
          </p:cNvPr>
          <p:cNvSpPr txBox="1"/>
          <p:nvPr/>
        </p:nvSpPr>
        <p:spPr>
          <a:xfrm>
            <a:off x="0" y="1930547"/>
            <a:ext cx="3105665"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t>Each version saved with a message of changes</a:t>
            </a:r>
          </a:p>
        </p:txBody>
      </p:sp>
      <p:sp>
        <p:nvSpPr>
          <p:cNvPr id="11" name="Left Brace 10">
            <a:extLst>
              <a:ext uri="{FF2B5EF4-FFF2-40B4-BE49-F238E27FC236}">
                <a16:creationId xmlns:a16="http://schemas.microsoft.com/office/drawing/2014/main" id="{C3E41DBE-51C9-492C-B994-3BEFECB23E2D}"/>
              </a:ext>
            </a:extLst>
          </p:cNvPr>
          <p:cNvSpPr/>
          <p:nvPr/>
        </p:nvSpPr>
        <p:spPr>
          <a:xfrm>
            <a:off x="2545492" y="5461686"/>
            <a:ext cx="642551" cy="1204183"/>
          </a:xfrm>
          <a:prstGeom prst="lef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9975414B-42BB-4024-BCE8-A420379E6808}"/>
              </a:ext>
            </a:extLst>
          </p:cNvPr>
          <p:cNvSpPr/>
          <p:nvPr/>
        </p:nvSpPr>
        <p:spPr>
          <a:xfrm>
            <a:off x="725001" y="5525168"/>
            <a:ext cx="1628779" cy="1077218"/>
          </a:xfrm>
          <a:prstGeom prst="rect">
            <a:avLst/>
          </a:prstGeom>
        </p:spPr>
        <p:txBody>
          <a:bodyPr wrap="none">
            <a:spAutoFit/>
          </a:bodyPr>
          <a:lstStyle/>
          <a:p>
            <a:r>
              <a:rPr lang="en-US" sz="3200" dirty="0"/>
              <a:t>Commit </a:t>
            </a:r>
          </a:p>
          <a:p>
            <a:r>
              <a:rPr lang="en-US" sz="3200" dirty="0"/>
              <a:t>message</a:t>
            </a:r>
          </a:p>
        </p:txBody>
      </p:sp>
    </p:spTree>
    <p:extLst>
      <p:ext uri="{BB962C8B-B14F-4D97-AF65-F5344CB8AC3E}">
        <p14:creationId xmlns:p14="http://schemas.microsoft.com/office/powerpoint/2010/main" val="340715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4B23FF1-E5E0-42BD-819A-43CA965B6A0D}"/>
              </a:ext>
            </a:extLst>
          </p:cNvPr>
          <p:cNvSpPr/>
          <p:nvPr/>
        </p:nvSpPr>
        <p:spPr>
          <a:xfrm>
            <a:off x="8011300" y="395416"/>
            <a:ext cx="3080954" cy="2122470"/>
          </a:xfrm>
          <a:prstGeom prst="cloud">
            <a:avLst/>
          </a:prstGeom>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6276373B-B465-466C-83B5-8B84533C250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16541" y="3510062"/>
            <a:ext cx="2409514" cy="1391494"/>
          </a:xfrm>
          <a:prstGeom prst="rect">
            <a:avLst/>
          </a:prstGeom>
        </p:spPr>
      </p:pic>
      <p:pic>
        <p:nvPicPr>
          <p:cNvPr id="8" name="Picture 7">
            <a:extLst>
              <a:ext uri="{FF2B5EF4-FFF2-40B4-BE49-F238E27FC236}">
                <a16:creationId xmlns:a16="http://schemas.microsoft.com/office/drawing/2014/main" id="{B43E7C21-DF14-473B-9401-5E56F09B7A0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128596" y="5197151"/>
            <a:ext cx="666296" cy="1187012"/>
          </a:xfrm>
          <a:prstGeom prst="rect">
            <a:avLst/>
          </a:prstGeom>
        </p:spPr>
      </p:pic>
      <p:sp>
        <p:nvSpPr>
          <p:cNvPr id="10" name="Arrow: Bent-Up 9">
            <a:extLst>
              <a:ext uri="{FF2B5EF4-FFF2-40B4-BE49-F238E27FC236}">
                <a16:creationId xmlns:a16="http://schemas.microsoft.com/office/drawing/2014/main" id="{0BB65A5F-FBEC-485F-A651-7A7971D4F124}"/>
              </a:ext>
            </a:extLst>
          </p:cNvPr>
          <p:cNvSpPr/>
          <p:nvPr/>
        </p:nvSpPr>
        <p:spPr>
          <a:xfrm rot="10800000">
            <a:off x="3277493" y="4139905"/>
            <a:ext cx="1746425" cy="695747"/>
          </a:xfrm>
          <a:prstGeom prst="bentUpArrow">
            <a:avLst>
              <a:gd name="adj1" fmla="val 16712"/>
              <a:gd name="adj2" fmla="val 25000"/>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Bent-Up 10">
            <a:extLst>
              <a:ext uri="{FF2B5EF4-FFF2-40B4-BE49-F238E27FC236}">
                <a16:creationId xmlns:a16="http://schemas.microsoft.com/office/drawing/2014/main" id="{370A72AE-9B2C-4AF5-8BA9-8DE80C5ABD5A}"/>
              </a:ext>
            </a:extLst>
          </p:cNvPr>
          <p:cNvSpPr/>
          <p:nvPr/>
        </p:nvSpPr>
        <p:spPr>
          <a:xfrm>
            <a:off x="8011300" y="2814316"/>
            <a:ext cx="1832916" cy="1391494"/>
          </a:xfrm>
          <a:prstGeom prst="bentUpArrow">
            <a:avLst>
              <a:gd name="adj1" fmla="val 7832"/>
              <a:gd name="adj2" fmla="val 1671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2C3F8A0-8E83-441A-8F74-DB6D5C1E0163}"/>
              </a:ext>
            </a:extLst>
          </p:cNvPr>
          <p:cNvSpPr txBox="1"/>
          <p:nvPr/>
        </p:nvSpPr>
        <p:spPr>
          <a:xfrm>
            <a:off x="313038" y="5306945"/>
            <a:ext cx="2815558" cy="1569660"/>
          </a:xfrm>
          <a:prstGeom prst="rect">
            <a:avLst/>
          </a:prstGeom>
          <a:noFill/>
        </p:spPr>
        <p:txBody>
          <a:bodyPr wrap="square" rtlCol="0">
            <a:spAutoFit/>
          </a:bodyPr>
          <a:lstStyle/>
          <a:p>
            <a:pPr algn="ctr"/>
            <a:r>
              <a:rPr lang="en-US" sz="3200" b="1" dirty="0"/>
              <a:t>git</a:t>
            </a:r>
            <a:r>
              <a:rPr lang="en-US" sz="3200" dirty="0"/>
              <a:t> – Local Version Control</a:t>
            </a:r>
          </a:p>
        </p:txBody>
      </p:sp>
      <p:sp>
        <p:nvSpPr>
          <p:cNvPr id="13" name="TextBox 12">
            <a:extLst>
              <a:ext uri="{FF2B5EF4-FFF2-40B4-BE49-F238E27FC236}">
                <a16:creationId xmlns:a16="http://schemas.microsoft.com/office/drawing/2014/main" id="{1827B667-697E-485E-83CC-509F81F2100C}"/>
              </a:ext>
            </a:extLst>
          </p:cNvPr>
          <p:cNvSpPr txBox="1"/>
          <p:nvPr/>
        </p:nvSpPr>
        <p:spPr>
          <a:xfrm>
            <a:off x="4875637" y="109091"/>
            <a:ext cx="3377507" cy="1569660"/>
          </a:xfrm>
          <a:prstGeom prst="rect">
            <a:avLst/>
          </a:prstGeom>
          <a:noFill/>
        </p:spPr>
        <p:txBody>
          <a:bodyPr wrap="square" rtlCol="0">
            <a:spAutoFit/>
          </a:bodyPr>
          <a:lstStyle/>
          <a:p>
            <a:r>
              <a:rPr lang="en-US" sz="3200" b="1" dirty="0"/>
              <a:t>GitHub</a:t>
            </a:r>
            <a:r>
              <a:rPr lang="en-US" sz="3200" dirty="0"/>
              <a:t> – Website to host Git projects</a:t>
            </a:r>
          </a:p>
        </p:txBody>
      </p:sp>
      <p:sp>
        <p:nvSpPr>
          <p:cNvPr id="14" name="Title 3">
            <a:extLst>
              <a:ext uri="{FF2B5EF4-FFF2-40B4-BE49-F238E27FC236}">
                <a16:creationId xmlns:a16="http://schemas.microsoft.com/office/drawing/2014/main" id="{0BB8A14A-37A9-478E-A421-A407CA3D801E}"/>
              </a:ext>
            </a:extLst>
          </p:cNvPr>
          <p:cNvSpPr>
            <a:spLocks noGrp="1"/>
          </p:cNvSpPr>
          <p:nvPr>
            <p:ph type="title"/>
          </p:nvPr>
        </p:nvSpPr>
        <p:spPr>
          <a:xfrm>
            <a:off x="30895" y="0"/>
            <a:ext cx="8610600" cy="1295400"/>
          </a:xfrm>
        </p:spPr>
        <p:txBody>
          <a:bodyPr/>
          <a:lstStyle/>
          <a:p>
            <a:r>
              <a:rPr lang="en-US" dirty="0"/>
              <a:t>git vs. GitHub</a:t>
            </a:r>
          </a:p>
        </p:txBody>
      </p:sp>
      <p:sp>
        <p:nvSpPr>
          <p:cNvPr id="15" name="TextBox 14">
            <a:extLst>
              <a:ext uri="{FF2B5EF4-FFF2-40B4-BE49-F238E27FC236}">
                <a16:creationId xmlns:a16="http://schemas.microsoft.com/office/drawing/2014/main" id="{B23634B8-2BFE-4ED0-8766-40274407B11A}"/>
              </a:ext>
            </a:extLst>
          </p:cNvPr>
          <p:cNvSpPr txBox="1"/>
          <p:nvPr/>
        </p:nvSpPr>
        <p:spPr>
          <a:xfrm>
            <a:off x="4592750" y="2844225"/>
            <a:ext cx="3943279" cy="584775"/>
          </a:xfrm>
          <a:prstGeom prst="rect">
            <a:avLst/>
          </a:prstGeom>
          <a:noFill/>
        </p:spPr>
        <p:txBody>
          <a:bodyPr wrap="square" rtlCol="0">
            <a:spAutoFit/>
          </a:bodyPr>
          <a:lstStyle/>
          <a:p>
            <a:pPr algn="ctr"/>
            <a:r>
              <a:rPr lang="en-US" sz="3200" dirty="0"/>
              <a:t>Working Directory</a:t>
            </a:r>
          </a:p>
        </p:txBody>
      </p:sp>
      <p:pic>
        <p:nvPicPr>
          <p:cNvPr id="3074" name="Picture 2" descr="Image result for git">
            <a:extLst>
              <a:ext uri="{FF2B5EF4-FFF2-40B4-BE49-F238E27FC236}">
                <a16:creationId xmlns:a16="http://schemas.microsoft.com/office/drawing/2014/main" id="{97AC7CE5-C539-4C71-983D-2D643E684E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1083" y="5315545"/>
            <a:ext cx="950224" cy="9502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Related image">
            <a:extLst>
              <a:ext uri="{FF2B5EF4-FFF2-40B4-BE49-F238E27FC236}">
                <a16:creationId xmlns:a16="http://schemas.microsoft.com/office/drawing/2014/main" id="{1CD79688-70A4-4F9F-B9D9-0FB46C85F43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23954" y="728828"/>
            <a:ext cx="1455646" cy="145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83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9568-B454-4C3B-93DA-83747DA9D649}"/>
              </a:ext>
            </a:extLst>
          </p:cNvPr>
          <p:cNvSpPr>
            <a:spLocks noGrp="1"/>
          </p:cNvSpPr>
          <p:nvPr>
            <p:ph type="title"/>
          </p:nvPr>
        </p:nvSpPr>
        <p:spPr/>
        <p:txBody>
          <a:bodyPr/>
          <a:lstStyle/>
          <a:p>
            <a:r>
              <a:rPr lang="en-US" dirty="0"/>
              <a:t>Demystifying git</a:t>
            </a:r>
          </a:p>
        </p:txBody>
      </p:sp>
      <p:sp>
        <p:nvSpPr>
          <p:cNvPr id="3" name="Content Placeholder 2">
            <a:extLst>
              <a:ext uri="{FF2B5EF4-FFF2-40B4-BE49-F238E27FC236}">
                <a16:creationId xmlns:a16="http://schemas.microsoft.com/office/drawing/2014/main" id="{016496E7-C99A-4B87-877C-AC9BEC6ACC3B}"/>
              </a:ext>
            </a:extLst>
          </p:cNvPr>
          <p:cNvSpPr>
            <a:spLocks noGrp="1"/>
          </p:cNvSpPr>
          <p:nvPr>
            <p:ph idx="1"/>
          </p:nvPr>
        </p:nvSpPr>
        <p:spPr>
          <a:xfrm>
            <a:off x="304800" y="2617703"/>
            <a:ext cx="11582400" cy="3636511"/>
          </a:xfrm>
        </p:spPr>
        <p:txBody>
          <a:bodyPr>
            <a:noAutofit/>
          </a:bodyPr>
          <a:lstStyle/>
          <a:p>
            <a:r>
              <a:rPr lang="en-US" sz="2000" dirty="0"/>
              <a:t>How does it work?</a:t>
            </a:r>
          </a:p>
          <a:p>
            <a:pPr lvl="1"/>
            <a:r>
              <a:rPr lang="en-US" sz="2000" dirty="0"/>
              <a:t>Set-up a git repository in the directory (e.g., project folder) of interest</a:t>
            </a:r>
          </a:p>
          <a:p>
            <a:pPr lvl="2"/>
            <a:r>
              <a:rPr lang="en-US" sz="1800" dirty="0"/>
              <a:t>git monitors any changes in that directory and any added subdirectories</a:t>
            </a:r>
          </a:p>
          <a:p>
            <a:pPr lvl="2"/>
            <a:endParaRPr lang="en-US" sz="800" dirty="0"/>
          </a:p>
          <a:p>
            <a:pPr lvl="1"/>
            <a:r>
              <a:rPr lang="en-US" sz="2000" dirty="0"/>
              <a:t>A SHA-1 (Secure Hash Algorithm 1) 40 digit hexadecimal number is created</a:t>
            </a:r>
          </a:p>
          <a:p>
            <a:pPr lvl="1"/>
            <a:endParaRPr lang="en-US" sz="800" dirty="0"/>
          </a:p>
          <a:p>
            <a:pPr lvl="1"/>
            <a:r>
              <a:rPr lang="en-US" sz="2000" dirty="0"/>
              <a:t>A new SHA-1 key is created each time the size of a file changes in the git repo</a:t>
            </a:r>
          </a:p>
          <a:p>
            <a:pPr lvl="1"/>
            <a:endParaRPr lang="en-US" sz="800" dirty="0"/>
          </a:p>
          <a:p>
            <a:pPr lvl="1"/>
            <a:r>
              <a:rPr lang="en-US" sz="2000" dirty="0"/>
              <a:t>Information for all saved version are compressed into a database in the git directory </a:t>
            </a:r>
          </a:p>
          <a:p>
            <a:pPr lvl="1"/>
            <a:endParaRPr lang="en-US" sz="800" dirty="0"/>
          </a:p>
          <a:p>
            <a:pPr lvl="1"/>
            <a:r>
              <a:rPr lang="en-US" sz="2000" dirty="0"/>
              <a:t>A given SHA-1 key can be used to revert the repo back to its state at that point in time</a:t>
            </a:r>
          </a:p>
        </p:txBody>
      </p:sp>
      <p:pic>
        <p:nvPicPr>
          <p:cNvPr id="2050" name="Picture 2" descr="Image result for git">
            <a:extLst>
              <a:ext uri="{FF2B5EF4-FFF2-40B4-BE49-F238E27FC236}">
                <a16:creationId xmlns:a16="http://schemas.microsoft.com/office/drawing/2014/main" id="{6E755673-9BD7-4457-A296-40315516A0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4627" y="167137"/>
            <a:ext cx="4012836" cy="167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96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8621-4985-4A22-A32A-813A18115D68}"/>
              </a:ext>
            </a:extLst>
          </p:cNvPr>
          <p:cNvSpPr>
            <a:spLocks noGrp="1"/>
          </p:cNvSpPr>
          <p:nvPr>
            <p:ph type="title"/>
          </p:nvPr>
        </p:nvSpPr>
        <p:spPr>
          <a:xfrm>
            <a:off x="0" y="-140574"/>
            <a:ext cx="10515600" cy="1325563"/>
          </a:xfrm>
        </p:spPr>
        <p:txBody>
          <a:bodyPr/>
          <a:lstStyle/>
          <a:p>
            <a:r>
              <a:rPr lang="en-US" dirty="0"/>
              <a:t>Demystifying Git</a:t>
            </a:r>
          </a:p>
        </p:txBody>
      </p:sp>
      <p:pic>
        <p:nvPicPr>
          <p:cNvPr id="4" name="Picture 3">
            <a:extLst>
              <a:ext uri="{FF2B5EF4-FFF2-40B4-BE49-F238E27FC236}">
                <a16:creationId xmlns:a16="http://schemas.microsoft.com/office/drawing/2014/main" id="{D550E635-484D-4DA2-B1B4-30C1A40160B8}"/>
              </a:ext>
            </a:extLst>
          </p:cNvPr>
          <p:cNvPicPr>
            <a:picLocks noChangeAspect="1"/>
          </p:cNvPicPr>
          <p:nvPr/>
        </p:nvPicPr>
        <p:blipFill>
          <a:blip r:embed="rId2"/>
          <a:stretch>
            <a:fillRect/>
          </a:stretch>
        </p:blipFill>
        <p:spPr>
          <a:xfrm>
            <a:off x="3264301" y="1319430"/>
            <a:ext cx="8589948" cy="5346440"/>
          </a:xfrm>
          <a:prstGeom prst="rect">
            <a:avLst/>
          </a:prstGeom>
        </p:spPr>
      </p:pic>
      <p:cxnSp>
        <p:nvCxnSpPr>
          <p:cNvPr id="5" name="Straight Arrow Connector 4">
            <a:extLst>
              <a:ext uri="{FF2B5EF4-FFF2-40B4-BE49-F238E27FC236}">
                <a16:creationId xmlns:a16="http://schemas.microsoft.com/office/drawing/2014/main" id="{B1D18103-EB51-4ED6-8402-628460817744}"/>
              </a:ext>
            </a:extLst>
          </p:cNvPr>
          <p:cNvCxnSpPr>
            <a:cxnSpLocks/>
            <a:stCxn id="8" idx="2"/>
          </p:cNvCxnSpPr>
          <p:nvPr/>
        </p:nvCxnSpPr>
        <p:spPr>
          <a:xfrm>
            <a:off x="1367572" y="4567881"/>
            <a:ext cx="1836947" cy="35834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915D13B5-BDF6-43D0-8991-BE4306D194E8}"/>
              </a:ext>
            </a:extLst>
          </p:cNvPr>
          <p:cNvSpPr/>
          <p:nvPr/>
        </p:nvSpPr>
        <p:spPr>
          <a:xfrm>
            <a:off x="238897" y="3983106"/>
            <a:ext cx="2257349" cy="584775"/>
          </a:xfrm>
          <a:prstGeom prst="rect">
            <a:avLst/>
          </a:prstGeom>
        </p:spPr>
        <p:txBody>
          <a:bodyPr wrap="none">
            <a:spAutoFit/>
          </a:bodyPr>
          <a:lstStyle/>
          <a:p>
            <a:r>
              <a:rPr lang="en-US" sz="3200" u="sng" dirty="0"/>
              <a:t>SHA-1 key </a:t>
            </a:r>
          </a:p>
        </p:txBody>
      </p:sp>
    </p:spTree>
    <p:extLst>
      <p:ext uri="{BB962C8B-B14F-4D97-AF65-F5344CB8AC3E}">
        <p14:creationId xmlns:p14="http://schemas.microsoft.com/office/powerpoint/2010/main" val="3890450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43FFF4"/>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2422</TotalTime>
  <Words>997</Words>
  <Application>Microsoft Office PowerPoint</Application>
  <PresentationFormat>Widescreen</PresentationFormat>
  <Paragraphs>223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2</vt:lpstr>
      <vt:lpstr>Quotable</vt:lpstr>
      <vt:lpstr>Version Control Using git and GitHub</vt:lpstr>
      <vt:lpstr>What - Version Control</vt:lpstr>
      <vt:lpstr>Jargon</vt:lpstr>
      <vt:lpstr>Jargon cont.</vt:lpstr>
      <vt:lpstr>Reproducible Research</vt:lpstr>
      <vt:lpstr>Reproducible Research</vt:lpstr>
      <vt:lpstr>git vs. GitHub</vt:lpstr>
      <vt:lpstr>Demystifying git</vt:lpstr>
      <vt:lpstr>Demystifying Git</vt:lpstr>
      <vt:lpstr>GitHub</vt:lpstr>
      <vt:lpstr>Workflow</vt:lpstr>
      <vt:lpstr>Workflow</vt:lpstr>
      <vt:lpstr>Collaboration</vt:lpstr>
      <vt:lpstr>Best Practices</vt:lpstr>
      <vt:lpstr>How - Working with Git and GitHub</vt:lpstr>
      <vt:lpstr>How - Terminal</vt:lpstr>
      <vt:lpstr>How - RStudio</vt:lpstr>
      <vt:lpstr>How – GitKraken </vt:lpstr>
      <vt:lpstr>Group Workflow</vt:lpstr>
      <vt:lpstr>Group Workflow – Working from master </vt:lpstr>
      <vt:lpstr>Group Workflow - Branches</vt:lpstr>
      <vt:lpstr>Steps</vt:lpstr>
      <vt:lpstr>GitHub Alternatives </vt:lpstr>
      <vt:lpstr>Note on Datasets</vt:lpstr>
      <vt:lpstr>Getting Started</vt:lpstr>
      <vt:lpstr>Questions?</vt:lpstr>
    </vt:vector>
  </TitlesOfParts>
  <Company>CU Denver | Anschutz Medical Campus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Smith, Derek E</dc:creator>
  <cp:lastModifiedBy>Smith, Derek E</cp:lastModifiedBy>
  <cp:revision>138</cp:revision>
  <dcterms:created xsi:type="dcterms:W3CDTF">2017-09-11T14:24:28Z</dcterms:created>
  <dcterms:modified xsi:type="dcterms:W3CDTF">2018-10-04T13:47:11Z</dcterms:modified>
</cp:coreProperties>
</file>