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1" r:id="rId7"/>
    <p:sldId id="265" r:id="rId8"/>
    <p:sldId id="263" r:id="rId9"/>
    <p:sldId id="264" r:id="rId10"/>
    <p:sldId id="266" r:id="rId11"/>
    <p:sldId id="267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8B55B3-861D-4255-A8B2-D62667C2E436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  <a:latin typeface="Trebuchet MS" panose="020B0603020202020204" pitchFamily="34" charset="0"/>
            </a:rPr>
            <a:t>What is Bitcoin?  </a:t>
          </a:r>
        </a:p>
      </dgm:t>
    </dgm:pt>
    <dgm:pt modelId="{03DE78B7-711E-4F9F-9F23-14250DDF639B}" type="parTrans" cxnId="{54893C0C-AA3F-46E0-BAF9-7C8469193777}">
      <dgm:prSet/>
      <dgm:spPr/>
      <dgm:t>
        <a:bodyPr/>
        <a:lstStyle/>
        <a:p>
          <a:endParaRPr lang="en-US"/>
        </a:p>
      </dgm:t>
    </dgm:pt>
    <dgm:pt modelId="{0392BA40-1F51-40FE-96CB-EDC19FC3F469}" type="sibTrans" cxnId="{54893C0C-AA3F-46E0-BAF9-7C8469193777}">
      <dgm:prSet/>
      <dgm:spPr/>
      <dgm:t>
        <a:bodyPr/>
        <a:lstStyle/>
        <a:p>
          <a:endParaRPr lang="en-US"/>
        </a:p>
      </dgm:t>
    </dgm:pt>
    <dgm:pt modelId="{26DE6F53-C1EE-4B2D-AE8B-B3271A1EFEE4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  <a:latin typeface="Trebuchet MS" panose="020B0603020202020204" pitchFamily="34" charset="0"/>
            </a:rPr>
            <a:t>What’s the purpose?</a:t>
          </a:r>
        </a:p>
      </dgm:t>
    </dgm:pt>
    <dgm:pt modelId="{69135303-AF5F-42E3-A31B-966DDD3A80D5}" type="parTrans" cxnId="{94FF6307-C90B-49CF-B0C6-AFF135179229}">
      <dgm:prSet/>
      <dgm:spPr/>
      <dgm:t>
        <a:bodyPr/>
        <a:lstStyle/>
        <a:p>
          <a:endParaRPr lang="en-US"/>
        </a:p>
      </dgm:t>
    </dgm:pt>
    <dgm:pt modelId="{26F84435-938E-4B05-90CD-6E42E97A5039}" type="sibTrans" cxnId="{94FF6307-C90B-49CF-B0C6-AFF135179229}">
      <dgm:prSet/>
      <dgm:spPr/>
      <dgm:t>
        <a:bodyPr/>
        <a:lstStyle/>
        <a:p>
          <a:endParaRPr lang="en-US"/>
        </a:p>
      </dgm:t>
    </dgm:pt>
    <dgm:pt modelId="{023D0831-4A5F-4EC1-9EE3-375D33642940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  <a:latin typeface="Trebuchet MS" panose="020B0603020202020204" pitchFamily="34" charset="0"/>
            </a:rPr>
            <a:t>Bitcoin transactional Properties</a:t>
          </a:r>
        </a:p>
      </dgm:t>
    </dgm:pt>
    <dgm:pt modelId="{67E156B3-6461-48E0-BCB9-A6A1CCC77512}" type="parTrans" cxnId="{9C8548C8-5A2F-4C6A-A89D-693FAA8BB68E}">
      <dgm:prSet/>
      <dgm:spPr/>
      <dgm:t>
        <a:bodyPr/>
        <a:lstStyle/>
        <a:p>
          <a:endParaRPr lang="en-US"/>
        </a:p>
      </dgm:t>
    </dgm:pt>
    <dgm:pt modelId="{61656E5E-4FFF-4458-B4F2-38B4CBC4201A}" type="sibTrans" cxnId="{9C8548C8-5A2F-4C6A-A89D-693FAA8BB68E}">
      <dgm:prSet/>
      <dgm:spPr/>
      <dgm:t>
        <a:bodyPr/>
        <a:lstStyle/>
        <a:p>
          <a:endParaRPr lang="en-US"/>
        </a:p>
      </dgm:t>
    </dgm:pt>
    <dgm:pt modelId="{30D618C8-1884-4EE1-80AC-84D748E4A423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  <a:latin typeface="Trebuchet MS" panose="020B0603020202020204" pitchFamily="34" charset="0"/>
            </a:rPr>
            <a:t>How to acquire Bitcoin?</a:t>
          </a:r>
        </a:p>
      </dgm:t>
    </dgm:pt>
    <dgm:pt modelId="{EFD88876-92C6-4018-B902-EEE6B4841FCD}" type="parTrans" cxnId="{40A48397-3D20-4736-BEAB-8716F1B67E44}">
      <dgm:prSet/>
      <dgm:spPr/>
      <dgm:t>
        <a:bodyPr/>
        <a:lstStyle/>
        <a:p>
          <a:endParaRPr lang="en-US"/>
        </a:p>
      </dgm:t>
    </dgm:pt>
    <dgm:pt modelId="{1CAC9C4A-604C-4D5C-BDF6-584B6E19FFD0}" type="sibTrans" cxnId="{40A48397-3D20-4736-BEAB-8716F1B67E44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6B65AC09-A170-4956-91D7-200FE3992D19}" type="pres">
      <dgm:prSet presAssocID="{988B55B3-861D-4255-A8B2-D62667C2E436}" presName="text_1" presStyleLbl="node1" presStyleIdx="0" presStyleCnt="4">
        <dgm:presLayoutVars>
          <dgm:bulletEnabled val="1"/>
        </dgm:presLayoutVars>
      </dgm:prSet>
      <dgm:spPr/>
    </dgm:pt>
    <dgm:pt modelId="{EEBBEF34-7E04-49E8-8EE2-56158C0C6DC8}" type="pres">
      <dgm:prSet presAssocID="{988B55B3-861D-4255-A8B2-D62667C2E436}" presName="accent_1" presStyleCnt="0"/>
      <dgm:spPr/>
    </dgm:pt>
    <dgm:pt modelId="{BDE15798-68FC-4AE2-A477-602334CBAC4C}" type="pres">
      <dgm:prSet presAssocID="{988B55B3-861D-4255-A8B2-D62667C2E436}" presName="accentRepeatNode" presStyleLbl="solidFgAcc1" presStyleIdx="0" presStyleCnt="4"/>
      <dgm:spPr/>
    </dgm:pt>
    <dgm:pt modelId="{2B533095-6254-4302-8620-F6225C37248E}" type="pres">
      <dgm:prSet presAssocID="{26DE6F53-C1EE-4B2D-AE8B-B3271A1EFEE4}" presName="text_2" presStyleLbl="node1" presStyleIdx="1" presStyleCnt="4" custLinFactNeighborY="8765">
        <dgm:presLayoutVars>
          <dgm:bulletEnabled val="1"/>
        </dgm:presLayoutVars>
      </dgm:prSet>
      <dgm:spPr/>
    </dgm:pt>
    <dgm:pt modelId="{A5D41ECC-3BDB-4CEB-9D50-FF52F220627A}" type="pres">
      <dgm:prSet presAssocID="{26DE6F53-C1EE-4B2D-AE8B-B3271A1EFEE4}" presName="accent_2" presStyleCnt="0"/>
      <dgm:spPr/>
    </dgm:pt>
    <dgm:pt modelId="{3BC7A747-BE6D-43F8-A7E9-9E1CA490460A}" type="pres">
      <dgm:prSet presAssocID="{26DE6F53-C1EE-4B2D-AE8B-B3271A1EFEE4}" presName="accentRepeatNode" presStyleLbl="solidFgAcc1" presStyleIdx="1" presStyleCnt="4"/>
      <dgm:spPr/>
    </dgm:pt>
    <dgm:pt modelId="{43720622-6C56-40A2-A81C-87C4D1A8A2B6}" type="pres">
      <dgm:prSet presAssocID="{023D0831-4A5F-4EC1-9EE3-375D33642940}" presName="text_3" presStyleLbl="node1" presStyleIdx="2" presStyleCnt="4" custLinFactNeighborY="11588">
        <dgm:presLayoutVars>
          <dgm:bulletEnabled val="1"/>
        </dgm:presLayoutVars>
      </dgm:prSet>
      <dgm:spPr/>
    </dgm:pt>
    <dgm:pt modelId="{123DA7A8-060F-4166-94EE-8B1DA7C917DD}" type="pres">
      <dgm:prSet presAssocID="{023D0831-4A5F-4EC1-9EE3-375D33642940}" presName="accent_3" presStyleCnt="0"/>
      <dgm:spPr/>
    </dgm:pt>
    <dgm:pt modelId="{A754A3EA-0FBC-42CE-9B9B-FA5FF2898606}" type="pres">
      <dgm:prSet presAssocID="{023D0831-4A5F-4EC1-9EE3-375D33642940}" presName="accentRepeatNode" presStyleLbl="solidFgAcc1" presStyleIdx="2" presStyleCnt="4"/>
      <dgm:spPr/>
    </dgm:pt>
    <dgm:pt modelId="{58A2140B-B4BA-4AFF-A83F-36F2373B96AB}" type="pres">
      <dgm:prSet presAssocID="{30D618C8-1884-4EE1-80AC-84D748E4A423}" presName="text_4" presStyleLbl="node1" presStyleIdx="3" presStyleCnt="4" custLinFactNeighborX="216">
        <dgm:presLayoutVars>
          <dgm:bulletEnabled val="1"/>
        </dgm:presLayoutVars>
      </dgm:prSet>
      <dgm:spPr/>
    </dgm:pt>
    <dgm:pt modelId="{2979965D-8D78-4716-BB83-BEE35E0BE21E}" type="pres">
      <dgm:prSet presAssocID="{30D618C8-1884-4EE1-80AC-84D748E4A423}" presName="accent_4" presStyleCnt="0"/>
      <dgm:spPr/>
    </dgm:pt>
    <dgm:pt modelId="{77A753C9-1958-4F58-B8B0-C4981CE6E349}" type="pres">
      <dgm:prSet presAssocID="{30D618C8-1884-4EE1-80AC-84D748E4A423}" presName="accentRepeatNode" presStyleLbl="solidFgAcc1" presStyleIdx="3" presStyleCnt="4"/>
      <dgm:spPr/>
    </dgm:pt>
  </dgm:ptLst>
  <dgm:cxnLst>
    <dgm:cxn modelId="{10EC9105-7F3C-43D5-9D83-6DBCABEC85D7}" type="presOf" srcId="{30D618C8-1884-4EE1-80AC-84D748E4A423}" destId="{58A2140B-B4BA-4AFF-A83F-36F2373B96AB}" srcOrd="0" destOrd="0" presId="urn:microsoft.com/office/officeart/2008/layout/VerticalCurvedList"/>
    <dgm:cxn modelId="{94FF6307-C90B-49CF-B0C6-AFF135179229}" srcId="{7E5AA53B-3EEE-4DE4-BB81-9044890C2946}" destId="{26DE6F53-C1EE-4B2D-AE8B-B3271A1EFEE4}" srcOrd="1" destOrd="0" parTransId="{69135303-AF5F-42E3-A31B-966DDD3A80D5}" sibTransId="{26F84435-938E-4B05-90CD-6E42E97A5039}"/>
    <dgm:cxn modelId="{54893C0C-AA3F-46E0-BAF9-7C8469193777}" srcId="{7E5AA53B-3EEE-4DE4-BB81-9044890C2946}" destId="{988B55B3-861D-4255-A8B2-D62667C2E436}" srcOrd="0" destOrd="0" parTransId="{03DE78B7-711E-4F9F-9F23-14250DDF639B}" sibTransId="{0392BA40-1F51-40FE-96CB-EDC19FC3F469}"/>
    <dgm:cxn modelId="{7825CE4A-52FC-4A64-AFDF-39145D0618A6}" type="presOf" srcId="{023D0831-4A5F-4EC1-9EE3-375D33642940}" destId="{43720622-6C56-40A2-A81C-87C4D1A8A2B6}" srcOrd="0" destOrd="0" presId="urn:microsoft.com/office/officeart/2008/layout/VerticalCurvedList"/>
    <dgm:cxn modelId="{AD88B78C-3800-4BA2-B0E0-F6687DDED0AE}" type="presOf" srcId="{988B55B3-861D-4255-A8B2-D62667C2E436}" destId="{6B65AC09-A170-4956-91D7-200FE3992D19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606D0A92-92D6-4B8E-843C-9D325954B444}" type="presOf" srcId="{26DE6F53-C1EE-4B2D-AE8B-B3271A1EFEE4}" destId="{2B533095-6254-4302-8620-F6225C37248E}" srcOrd="0" destOrd="0" presId="urn:microsoft.com/office/officeart/2008/layout/VerticalCurvedList"/>
    <dgm:cxn modelId="{40A48397-3D20-4736-BEAB-8716F1B67E44}" srcId="{7E5AA53B-3EEE-4DE4-BB81-9044890C2946}" destId="{30D618C8-1884-4EE1-80AC-84D748E4A423}" srcOrd="3" destOrd="0" parTransId="{EFD88876-92C6-4018-B902-EEE6B4841FCD}" sibTransId="{1CAC9C4A-604C-4D5C-BDF6-584B6E19FFD0}"/>
    <dgm:cxn modelId="{9C8548C8-5A2F-4C6A-A89D-693FAA8BB68E}" srcId="{7E5AA53B-3EEE-4DE4-BB81-9044890C2946}" destId="{023D0831-4A5F-4EC1-9EE3-375D33642940}" srcOrd="2" destOrd="0" parTransId="{67E156B3-6461-48E0-BCB9-A6A1CCC77512}" sibTransId="{61656E5E-4FFF-4458-B4F2-38B4CBC4201A}"/>
    <dgm:cxn modelId="{8C8CB7CF-9714-4CE9-AC27-620C260D9A30}" type="presOf" srcId="{0392BA40-1F51-40FE-96CB-EDC19FC3F469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6B60961-0F26-4EB5-8F17-ACE0D43FFD66}" type="presParOf" srcId="{90561C55-3C6E-4D53-85E1-2C50BCDDA392}" destId="{6B65AC09-A170-4956-91D7-200FE3992D19}" srcOrd="1" destOrd="0" presId="urn:microsoft.com/office/officeart/2008/layout/VerticalCurvedList"/>
    <dgm:cxn modelId="{A76BA609-8807-47A9-B80C-72E273D75350}" type="presParOf" srcId="{90561C55-3C6E-4D53-85E1-2C50BCDDA392}" destId="{EEBBEF34-7E04-49E8-8EE2-56158C0C6DC8}" srcOrd="2" destOrd="0" presId="urn:microsoft.com/office/officeart/2008/layout/VerticalCurvedList"/>
    <dgm:cxn modelId="{2DEA203E-35D6-4470-9A5F-0BE21F0C9C3D}" type="presParOf" srcId="{EEBBEF34-7E04-49E8-8EE2-56158C0C6DC8}" destId="{BDE15798-68FC-4AE2-A477-602334CBAC4C}" srcOrd="0" destOrd="0" presId="urn:microsoft.com/office/officeart/2008/layout/VerticalCurvedList"/>
    <dgm:cxn modelId="{0F5D6A21-09F8-435B-A82D-8978BC0CBEEA}" type="presParOf" srcId="{90561C55-3C6E-4D53-85E1-2C50BCDDA392}" destId="{2B533095-6254-4302-8620-F6225C37248E}" srcOrd="3" destOrd="0" presId="urn:microsoft.com/office/officeart/2008/layout/VerticalCurvedList"/>
    <dgm:cxn modelId="{A1A353FA-2E91-4275-A2F3-232A64FF595B}" type="presParOf" srcId="{90561C55-3C6E-4D53-85E1-2C50BCDDA392}" destId="{A5D41ECC-3BDB-4CEB-9D50-FF52F220627A}" srcOrd="4" destOrd="0" presId="urn:microsoft.com/office/officeart/2008/layout/VerticalCurvedList"/>
    <dgm:cxn modelId="{8A24F9F8-ED4B-4AF5-AA3B-36B36EEBDC70}" type="presParOf" srcId="{A5D41ECC-3BDB-4CEB-9D50-FF52F220627A}" destId="{3BC7A747-BE6D-43F8-A7E9-9E1CA490460A}" srcOrd="0" destOrd="0" presId="urn:microsoft.com/office/officeart/2008/layout/VerticalCurvedList"/>
    <dgm:cxn modelId="{C081F09D-EDB8-4858-8958-AB68A090B827}" type="presParOf" srcId="{90561C55-3C6E-4D53-85E1-2C50BCDDA392}" destId="{43720622-6C56-40A2-A81C-87C4D1A8A2B6}" srcOrd="5" destOrd="0" presId="urn:microsoft.com/office/officeart/2008/layout/VerticalCurvedList"/>
    <dgm:cxn modelId="{DDD68E1F-655A-4D2A-873E-2F64297119EC}" type="presParOf" srcId="{90561C55-3C6E-4D53-85E1-2C50BCDDA392}" destId="{123DA7A8-060F-4166-94EE-8B1DA7C917DD}" srcOrd="6" destOrd="0" presId="urn:microsoft.com/office/officeart/2008/layout/VerticalCurvedList"/>
    <dgm:cxn modelId="{68146949-DE14-4D84-85EA-12729D967EB1}" type="presParOf" srcId="{123DA7A8-060F-4166-94EE-8B1DA7C917DD}" destId="{A754A3EA-0FBC-42CE-9B9B-FA5FF2898606}" srcOrd="0" destOrd="0" presId="urn:microsoft.com/office/officeart/2008/layout/VerticalCurvedList"/>
    <dgm:cxn modelId="{46A6DF9C-DB2C-4EF6-9788-BA85F7A84996}" type="presParOf" srcId="{90561C55-3C6E-4D53-85E1-2C50BCDDA392}" destId="{58A2140B-B4BA-4AFF-A83F-36F2373B96AB}" srcOrd="7" destOrd="0" presId="urn:microsoft.com/office/officeart/2008/layout/VerticalCurvedList"/>
    <dgm:cxn modelId="{4ACC9E22-9E7D-452D-BBF0-760F44028C82}" type="presParOf" srcId="{90561C55-3C6E-4D53-85E1-2C50BCDDA392}" destId="{2979965D-8D78-4716-BB83-BEE35E0BE21E}" srcOrd="8" destOrd="0" presId="urn:microsoft.com/office/officeart/2008/layout/VerticalCurvedList"/>
    <dgm:cxn modelId="{DB09A995-6D87-43BC-BDC0-C0E269F87530}" type="presParOf" srcId="{2979965D-8D78-4716-BB83-BEE35E0BE21E}" destId="{77A753C9-1958-4F58-B8B0-C4981CE6E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5AC09-A170-4956-91D7-200FE3992D19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FFC000"/>
              </a:solidFill>
              <a:latin typeface="Trebuchet MS" panose="020B0603020202020204" pitchFamily="34" charset="0"/>
            </a:rPr>
            <a:t>What is Bitcoin?  </a:t>
          </a:r>
        </a:p>
      </dsp:txBody>
      <dsp:txXfrm>
        <a:off x="404618" y="273995"/>
        <a:ext cx="6402340" cy="548276"/>
      </dsp:txXfrm>
    </dsp:sp>
    <dsp:sp modelId="{BDE15798-68FC-4AE2-A477-602334CBAC4C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33095-6254-4302-8620-F6225C37248E}">
      <dsp:nvSpPr>
        <dsp:cNvPr id="0" name=""/>
        <dsp:cNvSpPr/>
      </dsp:nvSpPr>
      <dsp:spPr>
        <a:xfrm>
          <a:off x="718958" y="1144608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FFC000"/>
              </a:solidFill>
              <a:latin typeface="Trebuchet MS" panose="020B0603020202020204" pitchFamily="34" charset="0"/>
            </a:rPr>
            <a:t>What’s the purpose?</a:t>
          </a:r>
        </a:p>
      </dsp:txBody>
      <dsp:txXfrm>
        <a:off x="718958" y="1144608"/>
        <a:ext cx="6088001" cy="548276"/>
      </dsp:txXfrm>
    </dsp:sp>
    <dsp:sp modelId="{3BC7A747-BE6D-43F8-A7E9-9E1CA490460A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20622-6C56-40A2-A81C-87C4D1A8A2B6}">
      <dsp:nvSpPr>
        <dsp:cNvPr id="0" name=""/>
        <dsp:cNvSpPr/>
      </dsp:nvSpPr>
      <dsp:spPr>
        <a:xfrm>
          <a:off x="718958" y="1982643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FFC000"/>
              </a:solidFill>
              <a:latin typeface="Trebuchet MS" panose="020B0603020202020204" pitchFamily="34" charset="0"/>
            </a:rPr>
            <a:t>Bitcoin transactional Properties</a:t>
          </a:r>
        </a:p>
      </dsp:txBody>
      <dsp:txXfrm>
        <a:off x="718958" y="1982643"/>
        <a:ext cx="6088001" cy="548276"/>
      </dsp:txXfrm>
    </dsp:sp>
    <dsp:sp modelId="{A754A3EA-0FBC-42CE-9B9B-FA5FF2898606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2140B-B4BA-4AFF-A83F-36F2373B96AB}">
      <dsp:nvSpPr>
        <dsp:cNvPr id="0" name=""/>
        <dsp:cNvSpPr/>
      </dsp:nvSpPr>
      <dsp:spPr>
        <a:xfrm>
          <a:off x="418447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FFC000"/>
              </a:solidFill>
              <a:latin typeface="Trebuchet MS" panose="020B0603020202020204" pitchFamily="34" charset="0"/>
            </a:rPr>
            <a:t>How to acquire Bitcoin?</a:t>
          </a:r>
        </a:p>
      </dsp:txBody>
      <dsp:txXfrm>
        <a:off x="418447" y="2741666"/>
        <a:ext cx="6402340" cy="548276"/>
      </dsp:txXfrm>
    </dsp:sp>
    <dsp:sp modelId="{77A753C9-1958-4F58-B8B0-C4981CE6E349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2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" TargetMode="Externa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s://blockgeek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18287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438648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C000"/>
                </a:solidFill>
              </a:rPr>
              <a:t>By: Daniel smith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E7DC2-984F-4BD8-8111-FA06D4996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419" y="658100"/>
            <a:ext cx="5824140" cy="37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019" y="3422269"/>
            <a:ext cx="3081576" cy="26290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The End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76204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Questions I plan on answering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36441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3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F4F8-7026-4B09-8888-A783D0EC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What is Bitcoin?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88815-2B67-44F4-9B4A-6539B1D752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5245" y="2707330"/>
            <a:ext cx="5001213" cy="303086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B5A4-C2D0-47B2-8905-EC765EB3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973" y="2335237"/>
            <a:ext cx="5422392" cy="37931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Cryptocurrency</a:t>
            </a:r>
          </a:p>
          <a:p>
            <a:r>
              <a:rPr lang="en-US" sz="3600" dirty="0">
                <a:solidFill>
                  <a:srgbClr val="FFC000"/>
                </a:solidFill>
              </a:rPr>
              <a:t>User-to-User</a:t>
            </a:r>
          </a:p>
          <a:p>
            <a:r>
              <a:rPr lang="en-US" sz="3600" dirty="0">
                <a:solidFill>
                  <a:srgbClr val="FFC000"/>
                </a:solidFill>
                <a:effectLst/>
                <a:ea typeface="Calibri" panose="020F0502020204030204" pitchFamily="34" charset="0"/>
              </a:rPr>
              <a:t>Satoshi Nakamoto</a:t>
            </a:r>
          </a:p>
          <a:p>
            <a:r>
              <a:rPr lang="en-US" sz="3600" dirty="0">
                <a:solidFill>
                  <a:srgbClr val="FFC000"/>
                </a:solidFill>
              </a:rPr>
              <a:t>2008</a:t>
            </a:r>
            <a:endParaRPr lang="en-US" sz="5400" dirty="0">
              <a:solidFill>
                <a:srgbClr val="FFC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537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3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F4F8-7026-4B09-8888-A783D0EC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What is Bitcoin?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88815-2B67-44F4-9B4A-6539B1D752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859365" y="2140545"/>
            <a:ext cx="5859363" cy="4394522"/>
          </a:xfrm>
          <a:effectLst>
            <a:softEdge rad="63500"/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B5A4-C2D0-47B2-8905-EC765EB3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7651" y="1937672"/>
            <a:ext cx="4799191" cy="3793105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rgbClr val="FFC000"/>
              </a:solidFill>
            </a:endParaRPr>
          </a:p>
          <a:p>
            <a:r>
              <a:rPr lang="en-US" sz="3600" dirty="0">
                <a:solidFill>
                  <a:srgbClr val="FFC000"/>
                </a:solidFill>
              </a:rPr>
              <a:t>Wire Transfer</a:t>
            </a:r>
          </a:p>
          <a:p>
            <a:r>
              <a:rPr lang="en-US" sz="3600" dirty="0">
                <a:solidFill>
                  <a:srgbClr val="FFC000"/>
                </a:solidFill>
              </a:rPr>
              <a:t>Digital Signature</a:t>
            </a:r>
          </a:p>
          <a:p>
            <a:r>
              <a:rPr lang="en-US" sz="3600" dirty="0">
                <a:solidFill>
                  <a:srgbClr val="FFC000"/>
                </a:solidFill>
              </a:rPr>
              <a:t>Encrypted Currency</a:t>
            </a:r>
            <a:endParaRPr lang="en-US" sz="5400" dirty="0">
              <a:solidFill>
                <a:srgbClr val="FFC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47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3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F4F8-7026-4B09-8888-A783D0EC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What’s The purpose?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B5A4-C2D0-47B2-8905-EC765EB3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5094" y="2211213"/>
            <a:ext cx="5422392" cy="37931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Big Banks</a:t>
            </a:r>
          </a:p>
          <a:p>
            <a:r>
              <a:rPr lang="en-US" sz="3600" dirty="0">
                <a:solidFill>
                  <a:srgbClr val="FFC000"/>
                </a:solidFill>
                <a:ea typeface="Calibri" panose="020F0502020204030204" pitchFamily="34" charset="0"/>
              </a:rPr>
              <a:t>Misuse of Funds</a:t>
            </a:r>
            <a:endParaRPr lang="en-US" sz="3600" dirty="0">
              <a:solidFill>
                <a:srgbClr val="FFC000"/>
              </a:solidFill>
              <a:effectLst/>
              <a:ea typeface="Calibri" panose="020F0502020204030204" pitchFamily="34" charset="0"/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No Middleman</a:t>
            </a:r>
          </a:p>
          <a:p>
            <a:r>
              <a:rPr lang="en-US" sz="3200" dirty="0">
                <a:solidFill>
                  <a:srgbClr val="FFC000"/>
                </a:solidFill>
              </a:rPr>
              <a:t>User Controlled System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656CDF-0500-44E7-AB5B-C62D1D49B8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55213" y="2461846"/>
            <a:ext cx="4721693" cy="3291840"/>
          </a:xfrm>
        </p:spPr>
      </p:pic>
    </p:spTree>
    <p:extLst>
      <p:ext uri="{BB962C8B-B14F-4D97-AF65-F5344CB8AC3E}">
        <p14:creationId xmlns:p14="http://schemas.microsoft.com/office/powerpoint/2010/main" val="181472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3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F4F8-7026-4B09-8888-A783D0EC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Bitcoin Transaction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B5A4-C2D0-47B2-8905-EC765EB3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972" y="2335237"/>
            <a:ext cx="11304453" cy="3793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UI"/>
              </a:rPr>
              <a:t>Irreversible: </a:t>
            </a:r>
            <a:r>
              <a:rPr lang="en-US" sz="2400" dirty="0">
                <a:solidFill>
                  <a:srgbClr val="424D58"/>
                </a:solidFill>
                <a:effectLst/>
                <a:latin typeface="SegoeUI"/>
                <a:ea typeface="Calibri" panose="020F0502020204030204" pitchFamily="34" charset="0"/>
                <a:cs typeface="Times New Roman" panose="02020603050405020304" pitchFamily="18" charset="0"/>
              </a:rPr>
              <a:t>After confirmation, a transaction can‘t be reversed. By nobody. And nobody means nobody</a:t>
            </a:r>
            <a:r>
              <a:rPr lang="en-US" sz="1800" dirty="0">
                <a:solidFill>
                  <a:srgbClr val="424D58"/>
                </a:solidFill>
                <a:effectLst/>
                <a:latin typeface="SegoeUI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UI"/>
              </a:rPr>
              <a:t>Pseudonymous: </a:t>
            </a:r>
            <a:r>
              <a:rPr lang="en-US" sz="2400" dirty="0">
                <a:solidFill>
                  <a:srgbClr val="424D58"/>
                </a:solidFill>
                <a:effectLst/>
                <a:latin typeface="SegoeUI"/>
                <a:ea typeface="Calibri" panose="020F0502020204030204" pitchFamily="34" charset="0"/>
                <a:cs typeface="Times New Roman" panose="02020603050405020304" pitchFamily="18" charset="0"/>
              </a:rPr>
              <a:t>Neither transactions or accounts are connected to real-world identities.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UI"/>
              </a:rPr>
              <a:t>Fast and global: </a:t>
            </a:r>
            <a:r>
              <a:rPr lang="en-US" sz="2400" dirty="0">
                <a:solidFill>
                  <a:srgbClr val="424D58"/>
                </a:solidFill>
                <a:effectLst/>
                <a:latin typeface="SegoeUI"/>
                <a:ea typeface="Calibri" panose="020F0502020204030204" pitchFamily="34" charset="0"/>
                <a:cs typeface="Times New Roman" panose="02020603050405020304" pitchFamily="18" charset="0"/>
              </a:rPr>
              <a:t>Transaction is propagated nearly instantly in the network and are confirmed in a couple of minutes.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987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3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F4F8-7026-4B09-8888-A783D0EC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Bitcoin Transaction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B5A4-C2D0-47B2-8905-EC765EB3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972" y="2335237"/>
            <a:ext cx="11304453" cy="3793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UI"/>
                <a:cs typeface="Segoe UI Semilight" panose="020B0402040204020203" pitchFamily="34" charset="0"/>
              </a:rPr>
              <a:t>Secure: </a:t>
            </a:r>
            <a:r>
              <a:rPr lang="en-US" sz="2800" dirty="0">
                <a:latin typeface="SegoeUI"/>
                <a:cs typeface="Segoe UI Semilight" panose="020B0402040204020203" pitchFamily="34" charset="0"/>
              </a:rPr>
              <a:t>Bitcoin funds are locked in a public key cryptography system. </a:t>
            </a:r>
          </a:p>
          <a:p>
            <a:pPr marL="0" indent="0">
              <a:buNone/>
            </a:pPr>
            <a:endParaRPr lang="en-US" sz="2800" dirty="0">
              <a:latin typeface="SegoeUI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UI"/>
              </a:rPr>
              <a:t>Permissionless: </a:t>
            </a:r>
            <a:r>
              <a:rPr lang="en-US" sz="2800" dirty="0">
                <a:solidFill>
                  <a:srgbClr val="424D58"/>
                </a:solidFill>
                <a:effectLst/>
                <a:latin typeface="SegoeUI"/>
                <a:ea typeface="Calibri" panose="020F0502020204030204" pitchFamily="34" charset="0"/>
                <a:cs typeface="Times New Roman" panose="02020603050405020304" pitchFamily="18" charset="0"/>
              </a:rPr>
              <a:t>You don‘t have to ask anybody to use cryptocurrency.</a:t>
            </a:r>
            <a:endParaRPr lang="en-US" sz="3600" dirty="0">
              <a:latin typeface="SegoeUI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6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3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F4F8-7026-4B09-8888-A783D0EC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How to acquire bitcoin?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B5A4-C2D0-47B2-8905-EC765EB3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972" y="2335237"/>
            <a:ext cx="11304453" cy="37931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C000"/>
                </a:solidFill>
                <a:latin typeface="SegoeUI"/>
                <a:cs typeface="Segoe UI Semilight" panose="020B0402040204020203" pitchFamily="34" charset="0"/>
              </a:rPr>
              <a:t>Cryptocurrency Exchange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C000"/>
                </a:solidFill>
                <a:latin typeface="SegoeUI"/>
                <a:cs typeface="Segoe UI Semilight" panose="020B0402040204020203" pitchFamily="34" charset="0"/>
              </a:rPr>
              <a:t>Bitcoin Atm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C000"/>
                </a:solidFill>
                <a:latin typeface="SegoeUI"/>
                <a:cs typeface="Segoe UI Semilight" panose="020B0402040204020203" pitchFamily="34" charset="0"/>
              </a:rPr>
              <a:t>Classified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243F4-79FE-4612-942F-219271E8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591" y="2335237"/>
            <a:ext cx="4964680" cy="33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0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01DDB-A912-498E-A29D-9AC75863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SegoeUI"/>
              </a:rPr>
              <a:t>Your best bets are </a:t>
            </a:r>
            <a:r>
              <a:rPr lang="en-US" sz="2400" b="1" i="1" dirty="0">
                <a:solidFill>
                  <a:schemeClr val="bg1"/>
                </a:solidFill>
                <a:effectLst/>
                <a:latin typeface="SegoeUI"/>
              </a:rPr>
              <a:t>BTER and </a:t>
            </a:r>
            <a:r>
              <a:rPr lang="en-US" sz="2400" b="1" i="1" dirty="0" err="1">
                <a:solidFill>
                  <a:schemeClr val="bg1"/>
                </a:solidFill>
                <a:effectLst/>
                <a:latin typeface="SegoeUI"/>
              </a:rPr>
              <a:t>CoinCorner</a:t>
            </a:r>
            <a:endParaRPr lang="en-US" sz="2400" b="1" i="1" dirty="0">
              <a:solidFill>
                <a:schemeClr val="bg1"/>
              </a:solidFill>
              <a:effectLst/>
              <a:latin typeface="SegoeUI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Segoe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https://blockgeeks.com/</a:t>
            </a:r>
            <a:endParaRPr lang="en-US" sz="2400" b="1" i="1" dirty="0">
              <a:solidFill>
                <a:schemeClr val="bg1"/>
              </a:solidFill>
              <a:latin typeface="SegoeUI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Segoe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</a:t>
            </a:r>
            <a:endParaRPr lang="en-US" sz="2000" b="1" i="1" dirty="0">
              <a:solidFill>
                <a:schemeClr val="bg1"/>
              </a:solidFill>
              <a:latin typeface="SegoeUI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Segoe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www.google.com</a:t>
            </a:r>
            <a:r>
              <a:rPr lang="en-US" sz="2000" b="1" i="1" dirty="0">
                <a:solidFill>
                  <a:schemeClr val="bg1"/>
                </a:solidFill>
                <a:latin typeface="SegoeUI"/>
              </a:rPr>
              <a:t>(images)</a:t>
            </a:r>
          </a:p>
          <a:p>
            <a:endParaRPr lang="en-US" i="1" dirty="0">
              <a:solidFill>
                <a:schemeClr val="bg1"/>
              </a:solidFill>
              <a:latin typeface="SegoeU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953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136</TotalTime>
  <Words>192</Words>
  <Application>Microsoft Office PowerPoint</Application>
  <PresentationFormat>Widescreen</PresentationFormat>
  <Paragraphs>45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SegoeUI</vt:lpstr>
      <vt:lpstr>Trebuchet MS</vt:lpstr>
      <vt:lpstr>Wingdings 2</vt:lpstr>
      <vt:lpstr>Dividend</vt:lpstr>
      <vt:lpstr>Bitcoin</vt:lpstr>
      <vt:lpstr>Questions I plan on answering</vt:lpstr>
      <vt:lpstr>What is Bitcoin?</vt:lpstr>
      <vt:lpstr>What is Bitcoin?</vt:lpstr>
      <vt:lpstr>What’s The purpose?</vt:lpstr>
      <vt:lpstr>Bitcoin Transaction properties</vt:lpstr>
      <vt:lpstr>Bitcoin Transaction properties</vt:lpstr>
      <vt:lpstr>How to acquire bitcoin?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Daniel Smith</dc:creator>
  <cp:lastModifiedBy>Daniel Smith</cp:lastModifiedBy>
  <cp:revision>10</cp:revision>
  <dcterms:created xsi:type="dcterms:W3CDTF">2021-05-17T21:16:58Z</dcterms:created>
  <dcterms:modified xsi:type="dcterms:W3CDTF">2021-05-17T23:33:40Z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