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5" r:id="rId6"/>
    <p:sldId id="266" r:id="rId7"/>
    <p:sldId id="269" r:id="rId8"/>
    <p:sldId id="26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C31520-7515-483E-A103-F5F749ED3E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DFED5-2F68-4FD5-A5B3-D6855530605F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87E73-958C-4DD6-B8B4-8707A613485D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009FF-C2DD-4A6D-A05F-0CAD844D0576}" type="slidenum">
              <a:rPr lang="en-US"/>
              <a:pPr/>
              <a:t>3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7A7DE-BC70-4942-AF78-B3C51196BFF8}" type="slidenum">
              <a:rPr lang="en-US"/>
              <a:pPr/>
              <a:t>4</a:t>
            </a:fld>
            <a:endParaRPr lang="en-US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C98D2-2699-4BFC-90CD-24266E0659FD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Times New Roman" pitchFamily="-84" charset="0"/>
              <a:ea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8195" name="AutoShape 3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6A8E7425-7DBD-4A9E-9497-6EFBCB5316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211" name="AutoShap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67FD7-4C52-4E79-B3E0-9BB93E3DB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57C02-F146-4D60-80B5-AF6B7AB339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C4D0A-D45E-42DA-B989-E80E27F801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B504C-3097-4E3F-A057-99CE59DA9A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B25D7-0941-40FD-B9A9-E119FCD2B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F97CE-5FF4-43E4-9301-6DC3B9492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1AEB67-3235-4DF3-BAF6-B06789233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69C9C-4181-4004-84E2-DFB71093A0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8F57D-9020-403C-AE72-0C02175B2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DE7E5-D0D8-456B-9ACE-C07A57E24D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7" name="Rectangle 3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Freeform 24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AutoShape 20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1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606C2AAA-53E3-4383-883A-92F33CA875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msu.edu/~cse435/Projects/F2013/Groups/APCA2/Prototype/prototype2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00400"/>
            <a:ext cx="8077200" cy="2209800"/>
          </a:xfrm>
        </p:spPr>
        <p:txBody>
          <a:bodyPr/>
          <a:lstStyle/>
          <a:p>
            <a:pPr algn="l"/>
            <a:r>
              <a:rPr lang="en-US" sz="2800" dirty="0" smtClean="0">
                <a:ea typeface="ＭＳ Ｐゴシック" pitchFamily="-84" charset="-128"/>
              </a:rPr>
              <a:t>Team GReEN members:</a:t>
            </a:r>
          </a:p>
          <a:p>
            <a:pPr lvl="1" algn="l">
              <a:buNone/>
            </a:pPr>
            <a:r>
              <a:rPr lang="en-US" sz="1800" dirty="0" smtClean="0">
                <a:ea typeface="ＭＳ Ｐゴシック" pitchFamily="-84" charset="-128"/>
              </a:rPr>
              <a:t>Project Manager: </a:t>
            </a:r>
            <a:r>
              <a:rPr lang="en-US" sz="1800" dirty="0" smtClean="0"/>
              <a:t>Garret Smith</a:t>
            </a:r>
            <a:endParaRPr lang="en-US" sz="1800" dirty="0" smtClean="0">
              <a:ea typeface="ＭＳ Ｐゴシック" pitchFamily="-84" charset="-128"/>
            </a:endParaRPr>
          </a:p>
          <a:p>
            <a:pPr lvl="1" algn="l">
              <a:buNone/>
            </a:pPr>
            <a:r>
              <a:rPr lang="en-US" sz="1800" dirty="0" smtClean="0">
                <a:ea typeface="ＭＳ Ｐゴシック" pitchFamily="-84" charset="-128"/>
              </a:rPr>
              <a:t>Facilitator:  </a:t>
            </a:r>
            <a:r>
              <a:rPr lang="en-US" sz="1800" dirty="0" smtClean="0"/>
              <a:t>Eric Austin</a:t>
            </a:r>
            <a:endParaRPr lang="en-US" sz="1800" dirty="0" smtClean="0">
              <a:ea typeface="ＭＳ Ｐゴシック" pitchFamily="-84" charset="-128"/>
            </a:endParaRPr>
          </a:p>
          <a:p>
            <a:pPr lvl="1" algn="l">
              <a:buNone/>
            </a:pPr>
            <a:r>
              <a:rPr lang="en-US" sz="1800" dirty="0" smtClean="0">
                <a:ea typeface="ＭＳ Ｐゴシック" pitchFamily="-84" charset="-128"/>
              </a:rPr>
              <a:t>Customer Liaison: </a:t>
            </a:r>
            <a:r>
              <a:rPr lang="en-US" sz="1800" dirty="0" smtClean="0"/>
              <a:t>Nikhil Andrews</a:t>
            </a:r>
            <a:endParaRPr lang="en-US" sz="1800" dirty="0" smtClean="0">
              <a:ea typeface="ＭＳ Ｐゴシック" pitchFamily="-84" charset="-128"/>
            </a:endParaRPr>
          </a:p>
          <a:p>
            <a:pPr lvl="1" algn="l">
              <a:buNone/>
            </a:pPr>
            <a:r>
              <a:rPr lang="en-US" sz="1800" dirty="0" smtClean="0">
                <a:ea typeface="ＭＳ Ｐゴシック" pitchFamily="-84" charset="-128"/>
              </a:rPr>
              <a:t>Artifacts Manager: Rebecca Collins</a:t>
            </a:r>
          </a:p>
          <a:p>
            <a:pPr algn="l"/>
            <a:endParaRPr lang="en-US" sz="800" dirty="0" smtClean="0">
              <a:ea typeface="ＭＳ Ｐゴシック" pitchFamily="-84" charset="-128"/>
            </a:endParaRPr>
          </a:p>
          <a:p>
            <a:pPr algn="l"/>
            <a:endParaRPr lang="en-US" sz="800" dirty="0" smtClean="0">
              <a:ea typeface="ＭＳ Ｐゴシック" pitchFamily="-84" charset="-128"/>
            </a:endParaRPr>
          </a:p>
          <a:p>
            <a:pPr algn="l"/>
            <a:r>
              <a:rPr lang="en-US" sz="1600" dirty="0" smtClean="0">
                <a:ea typeface="ＭＳ Ｐゴシック" pitchFamily="-84" charset="-128"/>
              </a:rPr>
              <a:t>	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685800"/>
            <a:ext cx="7772400" cy="25908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ea typeface="ＭＳ Ｐゴシック" pitchFamily="-84" charset="-128"/>
              </a:rPr>
              <a:t>Overview of </a:t>
            </a:r>
            <a:r>
              <a:rPr lang="en-US" smtClean="0">
                <a:solidFill>
                  <a:schemeClr val="tx2"/>
                </a:solidFill>
                <a:ea typeface="ＭＳ Ｐゴシック" pitchFamily="-84" charset="-128"/>
              </a:rPr>
              <a:t>Project </a:t>
            </a:r>
            <a:r>
              <a:rPr lang="en-US" smtClean="0">
                <a:solidFill>
                  <a:schemeClr val="tx2"/>
                </a:solidFill>
                <a:ea typeface="ＭＳ Ｐゴシック" pitchFamily="-84" charset="-128"/>
              </a:rPr>
              <a:t>APCA</a:t>
            </a:r>
            <a:r>
              <a:rPr lang="en-US" dirty="0" smtClean="0">
                <a:ea typeface="ＭＳ Ｐゴシック" pitchFamily="-84" charset="-128"/>
              </a:rPr>
              <a:t/>
            </a:r>
            <a:br>
              <a:rPr lang="en-US" dirty="0" smtClean="0">
                <a:ea typeface="ＭＳ Ｐゴシック" pitchFamily="-84" charset="-128"/>
              </a:rPr>
            </a:br>
            <a:r>
              <a:rPr lang="en-US" sz="2400" dirty="0" smtClean="0">
                <a:ea typeface="ＭＳ Ｐゴシック" pitchFamily="-84" charset="-128"/>
              </a:rPr>
              <a:t>Software Engineering CSE435</a:t>
            </a:r>
            <a:br>
              <a:rPr lang="en-US" sz="2400" dirty="0" smtClean="0">
                <a:ea typeface="ＭＳ Ｐゴシック" pitchFamily="-84" charset="-128"/>
              </a:rPr>
            </a:br>
            <a:r>
              <a:rPr lang="en-US" sz="2400" dirty="0" smtClean="0">
                <a:ea typeface="ＭＳ Ｐゴシック" pitchFamily="-84" charset="-128"/>
              </a:rPr>
              <a:t>Michigan State University</a:t>
            </a:r>
            <a:br>
              <a:rPr lang="en-US" sz="2400" dirty="0" smtClean="0">
                <a:ea typeface="ＭＳ Ｐゴシック" pitchFamily="-84" charset="-128"/>
              </a:rPr>
            </a:br>
            <a:r>
              <a:rPr lang="en-US" sz="2400" dirty="0" smtClean="0">
                <a:ea typeface="ＭＳ Ｐゴシック" pitchFamily="-84" charset="-128"/>
              </a:rPr>
              <a:t>Fall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8200" y="3505200"/>
            <a:ext cx="5943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Customer:</a:t>
            </a:r>
          </a:p>
          <a:p>
            <a:pPr lvl="1"/>
            <a:r>
              <a:rPr lang="en-US" sz="800" dirty="0" smtClean="0">
                <a:latin typeface="+mj-lt"/>
              </a:rPr>
              <a:t>.</a:t>
            </a:r>
            <a:r>
              <a:rPr lang="en-US" sz="2800" dirty="0" smtClean="0">
                <a:latin typeface="+mj-lt"/>
              </a:rPr>
              <a:t/>
            </a:r>
            <a:br>
              <a:rPr lang="en-US" sz="28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Mr. David Agnew,</a:t>
            </a:r>
          </a:p>
          <a:p>
            <a:pPr lvl="1"/>
            <a:r>
              <a:rPr lang="en-US" sz="2000" dirty="0" smtClean="0">
                <a:latin typeface="+mj-lt"/>
              </a:rPr>
              <a:t>Continental Automotive Systems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5334000"/>
            <a:ext cx="40895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Instructor: </a:t>
            </a:r>
          </a:p>
          <a:p>
            <a:pPr lvl="1"/>
            <a:r>
              <a:rPr lang="en-US" sz="2000" dirty="0" smtClean="0">
                <a:latin typeface="+mn-lt"/>
              </a:rPr>
              <a:t>Dr. Betty H.C. Cheng*</a:t>
            </a:r>
            <a:endParaRPr lang="en-US" sz="800" dirty="0" smtClean="0">
              <a:latin typeface="+mn-lt"/>
            </a:endParaRPr>
          </a:p>
          <a:p>
            <a:pPr lvl="1"/>
            <a:r>
              <a:rPr lang="en-US" sz="800" dirty="0" smtClean="0">
                <a:latin typeface="+mn-lt"/>
              </a:rPr>
              <a:t>.</a:t>
            </a:r>
            <a:endParaRPr lang="en-US" sz="20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*Please direct all inquiries to the instructor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Project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Goals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Avoid collisions with pedestrians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Reduce lost time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Achieve by using breaking &amp; acceleration</a:t>
            </a:r>
          </a:p>
          <a:p>
            <a:r>
              <a:rPr lang="en-US" dirty="0" smtClean="0">
                <a:ea typeface="ＭＳ Ｐゴシック" pitchFamily="-84" charset="-128"/>
              </a:rPr>
              <a:t>Motivation for project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Reduced pedestrian fatalities 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Higher efficiency than human drivers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Make driving system more autonomous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84" charset="-128"/>
              </a:rPr>
              <a:t>Overview of Features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System runs through three pedestrian scenario types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Static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Moving then stopped</a:t>
            </a:r>
          </a:p>
          <a:p>
            <a:pPr lvl="1"/>
            <a:r>
              <a:rPr lang="en-US" dirty="0" smtClean="0">
                <a:ea typeface="ＭＳ Ｐゴシック" pitchFamily="-84" charset="-128"/>
              </a:rPr>
              <a:t>Static then moving</a:t>
            </a:r>
          </a:p>
          <a:p>
            <a:r>
              <a:rPr lang="en-US" dirty="0" smtClean="0">
                <a:ea typeface="ＭＳ Ｐゴシック" pitchFamily="-84" charset="-128"/>
              </a:rPr>
              <a:t>Deceleration depends on type of pedestrian detected</a:t>
            </a:r>
          </a:p>
          <a:p>
            <a:r>
              <a:rPr lang="en-US" dirty="0" smtClean="0">
                <a:ea typeface="ＭＳ Ｐゴシック" pitchFamily="-84" charset="-128"/>
              </a:rPr>
              <a:t>System reduces lost time by reaccelerating after passing pedestrian</a:t>
            </a:r>
          </a:p>
          <a:p>
            <a:endParaRPr lang="en-US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0772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Domain Research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4495800"/>
          </a:xfrm>
        </p:spPr>
        <p:txBody>
          <a:bodyPr/>
          <a:lstStyle/>
          <a:p>
            <a:r>
              <a:rPr lang="en-US" sz="2400" dirty="0" smtClean="0">
                <a:ea typeface="ＭＳ Ｐゴシック" pitchFamily="-84" charset="-128"/>
              </a:rPr>
              <a:t>Investigated in the area of Automated Collision Avoidance Systems</a:t>
            </a:r>
          </a:p>
          <a:p>
            <a:r>
              <a:rPr lang="en-US" sz="2400" dirty="0" smtClean="0">
                <a:ea typeface="ＭＳ Ｐゴシック" pitchFamily="-84" charset="-128"/>
              </a:rPr>
              <a:t>Needed to apply domain knowledge on topic of  Automated Pedestrian Collision Avoidance System.</a:t>
            </a:r>
          </a:p>
          <a:p>
            <a:r>
              <a:rPr lang="en-US" sz="2400" dirty="0" smtClean="0">
                <a:ea typeface="ＭＳ Ｐゴシック" pitchFamily="-84" charset="-128"/>
              </a:rPr>
              <a:t>Project Constraints:</a:t>
            </a:r>
          </a:p>
          <a:p>
            <a:pPr>
              <a:buFontTx/>
              <a:buNone/>
            </a:pPr>
            <a:r>
              <a:rPr lang="en-US" sz="2400" dirty="0" smtClean="0">
                <a:ea typeface="ＭＳ Ｐゴシック" pitchFamily="-84" charset="-128"/>
              </a:rPr>
              <a:t>		- zero collisions</a:t>
            </a:r>
          </a:p>
          <a:p>
            <a:pPr>
              <a:buFontTx/>
              <a:buNone/>
            </a:pPr>
            <a:r>
              <a:rPr lang="en-US" sz="2400" dirty="0" smtClean="0">
                <a:ea typeface="ＭＳ Ｐゴシック" pitchFamily="-84" charset="-128"/>
              </a:rPr>
              <a:t>		- avoid “lost time”</a:t>
            </a:r>
          </a:p>
          <a:p>
            <a:pPr>
              <a:buFontTx/>
              <a:buNone/>
            </a:pPr>
            <a:r>
              <a:rPr lang="en-US" sz="2400" dirty="0" smtClean="0">
                <a:ea typeface="ＭＳ Ｐゴシック" pitchFamily="-84" charset="-128"/>
              </a:rPr>
              <a:t>		- “fail safe mode”</a:t>
            </a:r>
          </a:p>
          <a:p>
            <a:pPr>
              <a:buFontTx/>
              <a:buNone/>
            </a:pPr>
            <a:r>
              <a:rPr lang="en-US" sz="2400" dirty="0" smtClean="0">
                <a:ea typeface="ＭＳ Ｐゴシック" pitchFamily="-84" charset="-128"/>
              </a:rPr>
              <a:t>		- “response time”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No Pedestrian_v2.jpg"/>
          <p:cNvPicPr>
            <a:picLocks noChangeAspect="1"/>
          </p:cNvPicPr>
          <p:nvPr/>
        </p:nvPicPr>
        <p:blipFill>
          <a:blip r:embed="rId2"/>
          <a:srcRect l="4040" t="6849"/>
          <a:stretch>
            <a:fillRect/>
          </a:stretch>
        </p:blipFill>
        <p:spPr bwMode="auto">
          <a:xfrm>
            <a:off x="0" y="1371600"/>
            <a:ext cx="9261662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077200" cy="8382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No Pedestrian Present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edestrianPresent_v2.jpg"/>
          <p:cNvPicPr>
            <a:picLocks noChangeAspect="1"/>
          </p:cNvPicPr>
          <p:nvPr/>
        </p:nvPicPr>
        <p:blipFill>
          <a:blip r:embed="rId2"/>
          <a:srcRect l="5960" t="4054"/>
          <a:stretch>
            <a:fillRect/>
          </a:stretch>
        </p:blipFill>
        <p:spPr bwMode="auto">
          <a:xfrm>
            <a:off x="0" y="990600"/>
            <a:ext cx="9144000" cy="610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8077200" cy="762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ea typeface="ＭＳ Ｐゴシック" pitchFamily="-84" charset="-128"/>
              </a:rPr>
              <a:t>Pedestrian Present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Prototype Demonstration</a:t>
            </a:r>
            <a:endParaRPr lang="en-US" altLang="en-US" dirty="0" smtClean="0">
              <a:ea typeface="ＭＳ Ｐゴシック" pitchFamily="-8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4" charset="-128"/>
              </a:rPr>
              <a:t>Types of Scenarios</a:t>
            </a:r>
            <a:endParaRPr lang="en-US" altLang="en-US" dirty="0" smtClean="0">
              <a:ea typeface="ＭＳ Ｐゴシック" pitchFamily="-84" charset="-128"/>
            </a:endParaRP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Moving then stopped</a:t>
            </a:r>
            <a:endParaRPr lang="en-US" altLang="en-US" dirty="0" smtClean="0">
              <a:ea typeface="ＭＳ Ｐゴシック" pitchFamily="-84" charset="-128"/>
            </a:endParaRP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Static then moving</a:t>
            </a:r>
          </a:p>
          <a:p>
            <a:pPr lvl="1"/>
            <a:r>
              <a:rPr lang="en-US" altLang="en-US" dirty="0" smtClean="0">
                <a:ea typeface="ＭＳ Ｐゴシック" pitchFamily="-84" charset="-128"/>
              </a:rPr>
              <a:t>Static</a:t>
            </a:r>
          </a:p>
          <a:p>
            <a:pPr lvl="1">
              <a:buNone/>
            </a:pPr>
            <a:endParaRPr lang="en-US" altLang="en-US" dirty="0" smtClean="0">
              <a:ea typeface="ＭＳ Ｐゴシック" pitchFamily="-84" charset="-128"/>
            </a:endParaRPr>
          </a:p>
          <a:p>
            <a:pPr marL="452438" lvl="1">
              <a:buNone/>
            </a:pPr>
            <a:r>
              <a:rPr lang="en-US" altLang="en-US" dirty="0" smtClean="0">
                <a:ea typeface="ＭＳ Ｐゴシック" pitchFamily="-84" charset="-128"/>
              </a:rPr>
              <a:t>Prototype found at: </a:t>
            </a:r>
            <a:r>
              <a:rPr lang="en-US" dirty="0" smtClean="0">
                <a:hlinkClick r:id="rId3"/>
              </a:rPr>
              <a:t>http://www.cse.msu.edu/~cse435/Projects/F2013/Groups/APCA2/Prototype/prototype2.html</a:t>
            </a:r>
            <a:endParaRPr lang="en-US" altLang="en-US" dirty="0" smtClean="0">
              <a:ea typeface="ＭＳ Ｐゴシック" pitchFamily="-8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Acknowledgements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-84" charset="-128"/>
              </a:rPr>
              <a:t>We gratefully acknowledge and appreciate the participation of our customer, Mr. David Agnew from Continental Automotive Systems.</a:t>
            </a:r>
            <a:endParaRPr lang="en-US" altLang="en-US" smtClean="0">
              <a:solidFill>
                <a:srgbClr val="FF0000"/>
              </a:solidFill>
              <a:ea typeface="ＭＳ Ｐゴシック" pitchFamily="-84" charset="-128"/>
            </a:endParaRPr>
          </a:p>
          <a:p>
            <a:r>
              <a:rPr lang="en-US" altLang="en-US" smtClean="0">
                <a:ea typeface="ＭＳ Ｐゴシック" pitchFamily="-84" charset="-128"/>
              </a:rPr>
              <a:t>We also acknowledge the support of Dr. Betty Cheng and Erik Fredericks.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203780">
  <a:themeElements>
    <a:clrScheme name="Office Them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10203780</Template>
  <TotalTime>9481</TotalTime>
  <Words>208</Words>
  <Application>Microsoft Office PowerPoint</Application>
  <PresentationFormat>On-screen Show (4:3)</PresentationFormat>
  <Paragraphs>57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10203780</vt:lpstr>
      <vt:lpstr>Overview of Project APCA Software Engineering CSE435 Michigan State University Fall 2013</vt:lpstr>
      <vt:lpstr>Project Overview</vt:lpstr>
      <vt:lpstr>Overview of Features</vt:lpstr>
      <vt:lpstr>Domain Research</vt:lpstr>
      <vt:lpstr>No Pedestrian Present</vt:lpstr>
      <vt:lpstr>Pedestrian Present</vt:lpstr>
      <vt:lpstr>Prototype Demonstration</vt:lpstr>
      <vt:lpstr>Acknowledgements</vt:lpstr>
    </vt:vector>
  </TitlesOfParts>
  <Company>Michigan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Project</dc:title>
  <dc:creator>Dr. Betty H.C. Cheng</dc:creator>
  <cp:lastModifiedBy>Garret</cp:lastModifiedBy>
  <cp:revision>41</cp:revision>
  <dcterms:created xsi:type="dcterms:W3CDTF">1999-11-18T19:52:39Z</dcterms:created>
  <dcterms:modified xsi:type="dcterms:W3CDTF">2013-12-02T01:55:17Z</dcterms:modified>
</cp:coreProperties>
</file>