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0" r:id="rId4"/>
    <p:sldId id="261" r:id="rId5"/>
    <p:sldId id="270" r:id="rId6"/>
    <p:sldId id="258" r:id="rId7"/>
    <p:sldId id="262" r:id="rId8"/>
    <p:sldId id="263" r:id="rId9"/>
    <p:sldId id="264" r:id="rId10"/>
    <p:sldId id="268" r:id="rId11"/>
    <p:sldId id="265" r:id="rId12"/>
    <p:sldId id="269" r:id="rId13"/>
    <p:sldId id="271" r:id="rId14"/>
    <p:sldId id="259"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30" autoAdjust="0"/>
  </p:normalViewPr>
  <p:slideViewPr>
    <p:cSldViewPr>
      <p:cViewPr varScale="1">
        <p:scale>
          <a:sx n="80" d="100"/>
          <a:sy n="80" d="100"/>
        </p:scale>
        <p:origin x="-25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516E70-DB50-4FEE-A461-77497E28559E}" type="datetimeFigureOut">
              <a:rPr lang="en-CA" smtClean="0"/>
              <a:t>2017-04-17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D35A9-9666-436C-AC15-3E3A7E921B1C}"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Put</a:t>
            </a:r>
            <a:r>
              <a:rPr lang="en-CA" baseline="0" dirty="0" smtClean="0"/>
              <a:t> together a C++ console application that compiles using Separate Compilation </a:t>
            </a:r>
          </a:p>
          <a:p>
            <a:endParaRPr lang="en-CA" baseline="0" dirty="0" smtClean="0"/>
          </a:p>
          <a:p>
            <a:r>
              <a:rPr lang="en-CA" baseline="0" dirty="0" smtClean="0"/>
              <a:t>The database txt files contain a list of transactions containing a transaction ID, the number of items, and a list of items contained in the transaction. The largest file contained ten thousand transaction, and the smallest contained only 4 (mostly for testing).</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4</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resulting application was far more efficient</a:t>
            </a:r>
            <a:r>
              <a:rPr lang="en-CA" baseline="0" dirty="0" smtClean="0"/>
              <a:t> than Apriori or any of its modified versions that I am familiar with, simply because this software only needs to reads the database a constant number of times (I think 3 or 4), as opposed to each time the algorithm moves on to larger sets. I don’t believe DHP or Partition reduce this weakness in a particularly significant manner.</a:t>
            </a:r>
          </a:p>
          <a:p>
            <a:endParaRPr lang="en-CA" baseline="0" dirty="0" smtClean="0"/>
          </a:p>
          <a:p>
            <a:r>
              <a:rPr lang="en-CA" baseline="0" dirty="0" err="1" smtClean="0"/>
              <a:t>Eclat</a:t>
            </a:r>
            <a:r>
              <a:rPr lang="en-CA" baseline="0" dirty="0" smtClean="0"/>
              <a:t> and VIPER are also more efficient than Apriori for Data Mining, but I believe they are less efficient than a growth algorithm for similar reasons. They have to progressively combine similar itemsets and then count the support in some way or another. With </a:t>
            </a:r>
            <a:r>
              <a:rPr lang="en-CA" baseline="0" dirty="0" err="1" smtClean="0"/>
              <a:t>RPGrowth</a:t>
            </a:r>
            <a:r>
              <a:rPr lang="en-CA" baseline="0" dirty="0" smtClean="0"/>
              <a:t>, this isn’t necessary. The support is determined by the rarest item in the set represented by that part of the tree, and the tree also determines which itemsets can be combined. The differentiator may be that VIPER and </a:t>
            </a:r>
            <a:r>
              <a:rPr lang="en-CA" baseline="0" dirty="0" err="1" smtClean="0"/>
              <a:t>Eclat</a:t>
            </a:r>
            <a:r>
              <a:rPr lang="en-CA" baseline="0" dirty="0" smtClean="0"/>
              <a:t> both use much simpler combine algorithms compared to Apriori or </a:t>
            </a:r>
            <a:r>
              <a:rPr lang="en-CA" baseline="0" dirty="0" err="1" smtClean="0"/>
              <a:t>RPGrowth</a:t>
            </a:r>
            <a:r>
              <a:rPr lang="en-CA" baseline="0" dirty="0" smtClean="0"/>
              <a:t>.</a:t>
            </a:r>
          </a:p>
          <a:p>
            <a:endParaRPr lang="en-CA" baseline="0" dirty="0" smtClean="0"/>
          </a:p>
          <a:p>
            <a:r>
              <a:rPr lang="en-CA" baseline="0" dirty="0" smtClean="0"/>
              <a:t>There is, however, more work for </a:t>
            </a:r>
            <a:r>
              <a:rPr lang="en-CA" baseline="0" dirty="0" err="1" smtClean="0"/>
              <a:t>RPGrowth</a:t>
            </a:r>
            <a:r>
              <a:rPr lang="en-CA" baseline="0" dirty="0" smtClean="0"/>
              <a:t> to do before actually examining the tree it builds. So for smaller itemsets, it may be considerably slower than Apriori or VIPER. For larger ones, I believe it is considerably faster.</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16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Apriori, which is probably the most basic approach, involves pruning itemsets</a:t>
            </a:r>
            <a:r>
              <a:rPr lang="en-CA" baseline="0" dirty="0" smtClean="0"/>
              <a:t> with a non-rare subset, and counting the support of candidate itemsets to ensure that they are rare</a:t>
            </a:r>
          </a:p>
          <a:p>
            <a:endParaRPr lang="en-CA" baseline="0" dirty="0" smtClean="0"/>
          </a:p>
          <a:p>
            <a:r>
              <a:rPr lang="en-CA" baseline="0" dirty="0" smtClean="0"/>
              <a:t>DHP, or Dynamic Hashing and Pruning, reduces the number of transactions to examine by using a hash table</a:t>
            </a:r>
          </a:p>
          <a:p>
            <a:r>
              <a:rPr lang="en-CA" baseline="0" dirty="0" smtClean="0"/>
              <a:t>Partitioning involves splitting the transactional database into n partitions, and examining each partition separately to find rare sets</a:t>
            </a:r>
          </a:p>
          <a:p>
            <a:endParaRPr lang="en-CA" baseline="0" dirty="0" smtClean="0"/>
          </a:p>
          <a:p>
            <a:r>
              <a:rPr lang="en-CA" baseline="0" dirty="0" smtClean="0"/>
              <a:t>VIPER and </a:t>
            </a:r>
            <a:r>
              <a:rPr lang="en-CA" baseline="0" dirty="0" err="1" smtClean="0"/>
              <a:t>Eclat</a:t>
            </a:r>
            <a:r>
              <a:rPr lang="en-CA" baseline="0" dirty="0" smtClean="0"/>
              <a:t> are both vertical mining algorithms, meaning that they use set or bitwise operations to combine rare itemsets to create candidate itemsets, and then counting the support using the bitmap/set</a:t>
            </a:r>
          </a:p>
        </p:txBody>
      </p:sp>
      <p:sp>
        <p:nvSpPr>
          <p:cNvPr id="4" name="Slide Number Placeholder 3"/>
          <p:cNvSpPr>
            <a:spLocks noGrp="1"/>
          </p:cNvSpPr>
          <p:nvPr>
            <p:ph type="sldNum" sz="quarter" idx="10"/>
          </p:nvPr>
        </p:nvSpPr>
        <p:spPr/>
        <p:txBody>
          <a:bodyPr/>
          <a:lstStyle/>
          <a:p>
            <a:fld id="{B95D35A9-9666-436C-AC15-3E3A7E921B1C}" type="slidenum">
              <a:rPr lang="en-CA" smtClean="0"/>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Transaction</a:t>
            </a:r>
            <a:r>
              <a:rPr lang="en-CA" baseline="0" dirty="0" smtClean="0"/>
              <a:t> phase, simply put, reads in the database file and creates a </a:t>
            </a:r>
            <a:r>
              <a:rPr lang="en-CA" baseline="0" dirty="0" err="1" smtClean="0"/>
              <a:t>TransactionList</a:t>
            </a:r>
            <a:r>
              <a:rPr lang="en-CA" baseline="0" dirty="0" smtClean="0"/>
              <a:t> containing all the transactions that were in the file</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Pruning phase creates a set containing</a:t>
            </a:r>
            <a:r>
              <a:rPr lang="en-CA" baseline="0" dirty="0" smtClean="0"/>
              <a:t> all the items in all the transactions, removes any item that isn’t rare, then sorts the set. Then the set is passed to the Transaction List so that the list can remove the non-rare items and then be sorted. Any empty transactions are also removed from the list. The transactions themselves are sorted as well so that the more frequent rare items can be placed near the top of the tree.</a:t>
            </a:r>
          </a:p>
          <a:p>
            <a:endParaRPr lang="en-CA" baseline="0" dirty="0" smtClean="0"/>
          </a:p>
          <a:p>
            <a:r>
              <a:rPr lang="en-CA" dirty="0" smtClean="0"/>
              <a:t>Quick</a:t>
            </a:r>
            <a:r>
              <a:rPr lang="en-CA" baseline="0" dirty="0" smtClean="0"/>
              <a:t> Sort is used any time it was necessary to sort something in this project.</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8</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shows the</a:t>
            </a:r>
            <a:r>
              <a:rPr lang="en-CA" baseline="0" dirty="0" smtClean="0"/>
              <a:t> second most basic tree put together by the software and its header table. This tree came from PreciseDB.txt, which was the simplest database used by the software. Notice that the tree structure here isn’t particularly balanced; however, I believe that placing the more common items at the top will help efficiency a great deal.</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10</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Mining Phase recursively mines the tree</a:t>
            </a:r>
            <a:r>
              <a:rPr lang="en-CA" baseline="0" dirty="0" smtClean="0"/>
              <a:t> to find all the rare itemsets in the database and their support. This is where the software stops building and starts examining/mining the database</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11</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list is of all the rare itemsets in PreciseDB.txt. Since the </a:t>
            </a:r>
            <a:r>
              <a:rPr lang="en-CA" baseline="0" dirty="0" err="1" smtClean="0"/>
              <a:t>max_support</a:t>
            </a:r>
            <a:r>
              <a:rPr lang="en-CA" baseline="0" dirty="0" smtClean="0"/>
              <a:t> was 3, it also happens to be all the sets in PreciseDB.txt. Since the algorithm examines the children one at a time, starting with the first ones, you can clearly see where it moved to the next root in the tree (from 2 to 3).</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trial actually</a:t>
            </a:r>
            <a:r>
              <a:rPr lang="en-CA" baseline="0" dirty="0" smtClean="0"/>
              <a:t> tried to find </a:t>
            </a:r>
            <a:r>
              <a:rPr lang="en-CA" i="1" baseline="0" dirty="0" smtClean="0"/>
              <a:t>rare </a:t>
            </a:r>
            <a:r>
              <a:rPr lang="en-CA" i="0" baseline="0" dirty="0" smtClean="0"/>
              <a:t>item sets in PreciseDB.txt. As you can see, with a </a:t>
            </a:r>
            <a:r>
              <a:rPr lang="en-CA" i="0" baseline="0" dirty="0" err="1" smtClean="0"/>
              <a:t>max_support</a:t>
            </a:r>
            <a:r>
              <a:rPr lang="en-CA" i="0" baseline="0" dirty="0" smtClean="0"/>
              <a:t> value of only 2, there are now only 3 item sets considered interesting by the software because 2, 3, and 5, all had 3 </a:t>
            </a:r>
            <a:r>
              <a:rPr lang="en-CA" i="0" baseline="0" dirty="0" err="1" smtClean="0"/>
              <a:t>occurances</a:t>
            </a:r>
            <a:r>
              <a:rPr lang="en-CA" i="0" baseline="0" dirty="0" smtClean="0"/>
              <a:t>.</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13</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There wasn’t any scenario I tried where the algorithm was unable to come up with a list of rare item</a:t>
            </a:r>
            <a:r>
              <a:rPr lang="en-CA" baseline="0" dirty="0" smtClean="0"/>
              <a:t> sets. It could get slow depending on the </a:t>
            </a:r>
            <a:r>
              <a:rPr lang="en-CA" baseline="0" dirty="0" err="1" smtClean="0"/>
              <a:t>max_support</a:t>
            </a:r>
            <a:r>
              <a:rPr lang="en-CA" baseline="0" dirty="0" smtClean="0"/>
              <a:t> parameter, but if you have time then you can give it a shot. As the number of transactions increases, then the maximum support value should probably stay around the same number, or only get a little larger, going by proportion might take </a:t>
            </a:r>
            <a:r>
              <a:rPr lang="en-CA" baseline="0" smtClean="0"/>
              <a:t>a long time.</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t>15</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EF43F1-6BB6-4E93-BA46-ABDEF39C5EB2}" type="datetimeFigureOut">
              <a:rPr lang="en-CA" smtClean="0"/>
              <a:pPr/>
              <a:t>2017-04-17</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166588-DDEB-4D6F-B250-71F47B13BFEE}"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DEF43F1-6BB6-4E93-BA46-ABDEF39C5EB2}" type="datetimeFigureOut">
              <a:rPr lang="en-CA" smtClean="0"/>
              <a:pPr/>
              <a:t>2017-04-17</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DEF43F1-6BB6-4E93-BA46-ABDEF39C5EB2}" type="datetimeFigureOut">
              <a:rPr lang="en-CA" smtClean="0"/>
              <a:pPr/>
              <a:t>2017-04-17</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DEF43F1-6BB6-4E93-BA46-ABDEF39C5EB2}" type="datetimeFigureOut">
              <a:rPr lang="en-CA" smtClean="0"/>
              <a:pPr/>
              <a:t>2017-04-17</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166588-DDEB-4D6F-B250-71F47B13BFEE}" type="slidenum">
              <a:rPr lang="en-CA" smtClean="0"/>
              <a:pPr/>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DEF43F1-6BB6-4E93-BA46-ABDEF39C5EB2}" type="datetimeFigureOut">
              <a:rPr lang="en-CA" smtClean="0"/>
              <a:pPr/>
              <a:t>2017-04-17</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166588-DDEB-4D6F-B250-71F47B13BFEE}"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Rare Pattern Mining through Rare Pattern Growth</a:t>
            </a:r>
            <a:endParaRPr lang="en-CA" dirty="0"/>
          </a:p>
        </p:txBody>
      </p:sp>
      <p:sp>
        <p:nvSpPr>
          <p:cNvPr id="3" name="Subtitle 2"/>
          <p:cNvSpPr>
            <a:spLocks noGrp="1"/>
          </p:cNvSpPr>
          <p:nvPr>
            <p:ph type="subTitle" idx="1"/>
          </p:nvPr>
        </p:nvSpPr>
        <p:spPr/>
        <p:txBody>
          <a:bodyPr/>
          <a:lstStyle/>
          <a:p>
            <a:r>
              <a:rPr lang="en-CA" dirty="0" smtClean="0"/>
              <a:t>Ian Smith</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Work\RarePAtternMining\Documentation\PreciseDB.png"/>
          <p:cNvPicPr>
            <a:picLocks noChangeAspect="1" noChangeArrowheads="1"/>
          </p:cNvPicPr>
          <p:nvPr/>
        </p:nvPicPr>
        <p:blipFill>
          <a:blip r:embed="rId3" cstate="print"/>
          <a:srcRect/>
          <a:stretch>
            <a:fillRect/>
          </a:stretch>
        </p:blipFill>
        <p:spPr bwMode="auto">
          <a:xfrm>
            <a:off x="1835696" y="836712"/>
            <a:ext cx="5888038" cy="46878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Recursively mines the RPTree for rare item </a:t>
            </a:r>
            <a:r>
              <a:rPr lang="en-CA" dirty="0" smtClean="0"/>
              <a:t>sets</a:t>
            </a:r>
          </a:p>
          <a:p>
            <a:pPr lvl="1"/>
            <a:r>
              <a:rPr lang="en-CA" dirty="0" smtClean="0"/>
              <a:t>Base case: returns the node and its support</a:t>
            </a:r>
          </a:p>
          <a:p>
            <a:pPr lvl="1"/>
            <a:r>
              <a:rPr lang="en-CA" dirty="0" smtClean="0"/>
              <a:t>Recursive case: Combines the child nodes to create a list of sets indicated by the current tree</a:t>
            </a:r>
            <a:endParaRPr lang="en-CA" dirty="0" smtClean="0"/>
          </a:p>
        </p:txBody>
      </p:sp>
      <p:sp>
        <p:nvSpPr>
          <p:cNvPr id="3" name="Title 2"/>
          <p:cNvSpPr>
            <a:spLocks noGrp="1"/>
          </p:cNvSpPr>
          <p:nvPr>
            <p:ph type="title"/>
          </p:nvPr>
        </p:nvSpPr>
        <p:spPr/>
        <p:txBody>
          <a:bodyPr/>
          <a:lstStyle/>
          <a:p>
            <a:r>
              <a:rPr lang="en-CA" dirty="0" smtClean="0"/>
              <a:t>Mining Phase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CA" dirty="0" smtClean="0"/>
              <a:t>Input file: Input/PreciseDB.txt</a:t>
            </a:r>
          </a:p>
          <a:p>
            <a:r>
              <a:rPr lang="en-CA" dirty="0" smtClean="0"/>
              <a:t>There are 19 patterns in this database with a support of 3 or less </a:t>
            </a:r>
          </a:p>
          <a:p>
            <a:r>
              <a:rPr lang="en-CA" dirty="0" smtClean="0"/>
              <a:t>{{2}: 3,</a:t>
            </a:r>
          </a:p>
          <a:p>
            <a:r>
              <a:rPr lang="en-CA" dirty="0" smtClean="0"/>
              <a:t>{3}: 3,</a:t>
            </a:r>
          </a:p>
          <a:p>
            <a:r>
              <a:rPr lang="en-CA" dirty="0" smtClean="0"/>
              <a:t>{5}: 3,</a:t>
            </a:r>
          </a:p>
          <a:p>
            <a:r>
              <a:rPr lang="en-CA" dirty="0" smtClean="0"/>
              <a:t>{1}: 2,</a:t>
            </a:r>
          </a:p>
          <a:p>
            <a:r>
              <a:rPr lang="en-CA" dirty="0" smtClean="0"/>
              <a:t>{1,5}: 1,</a:t>
            </a:r>
          </a:p>
          <a:p>
            <a:r>
              <a:rPr lang="en-CA" dirty="0" smtClean="0"/>
              <a:t>{5,3}: 2,</a:t>
            </a:r>
          </a:p>
          <a:p>
            <a:r>
              <a:rPr lang="en-CA" dirty="0" smtClean="0"/>
              <a:t>{1,3}: 2,</a:t>
            </a:r>
          </a:p>
          <a:p>
            <a:r>
              <a:rPr lang="en-CA" dirty="0" smtClean="0"/>
              <a:t>{1,5,3}: 1,</a:t>
            </a:r>
          </a:p>
          <a:p>
            <a:r>
              <a:rPr lang="en-CA" dirty="0" smtClean="0"/>
              <a:t>{3,2}: 2,</a:t>
            </a:r>
          </a:p>
          <a:p>
            <a:r>
              <a:rPr lang="en-CA" dirty="0" smtClean="0"/>
              <a:t>{5,2}: 3,</a:t>
            </a:r>
          </a:p>
          <a:p>
            <a:r>
              <a:rPr lang="en-CA" dirty="0" smtClean="0"/>
              <a:t>{1,2}: 1,</a:t>
            </a:r>
          </a:p>
          <a:p>
            <a:r>
              <a:rPr lang="en-CA" dirty="0" smtClean="0"/>
              <a:t>{1,5,2}: 1,</a:t>
            </a:r>
          </a:p>
          <a:p>
            <a:r>
              <a:rPr lang="en-CA" dirty="0" smtClean="0"/>
              <a:t>{5,3,2}: 2,</a:t>
            </a:r>
          </a:p>
          <a:p>
            <a:r>
              <a:rPr lang="en-CA" dirty="0" smtClean="0"/>
              <a:t>{1,3,2}: 1,</a:t>
            </a:r>
          </a:p>
          <a:p>
            <a:r>
              <a:rPr lang="en-CA" dirty="0" smtClean="0"/>
              <a:t>{1,5,3,2}: 1,</a:t>
            </a:r>
          </a:p>
          <a:p>
            <a:r>
              <a:rPr lang="en-CA" dirty="0" smtClean="0"/>
              <a:t>{4}: 1,</a:t>
            </a:r>
          </a:p>
          <a:p>
            <a:r>
              <a:rPr lang="en-CA" dirty="0" smtClean="0"/>
              <a:t>{4,3}: 1,</a:t>
            </a:r>
          </a:p>
          <a:p>
            <a:r>
              <a:rPr lang="en-CA" dirty="0" smtClean="0"/>
              <a:t>{4,1}: 1,</a:t>
            </a:r>
          </a:p>
          <a:p>
            <a:r>
              <a:rPr lang="en-CA" dirty="0" smtClean="0"/>
              <a:t>{4,3,1}: 1}</a:t>
            </a:r>
            <a:endParaRPr lang="en-CA" dirty="0"/>
          </a:p>
        </p:txBody>
      </p:sp>
      <p:sp>
        <p:nvSpPr>
          <p:cNvPr id="3" name="Title 2"/>
          <p:cNvSpPr>
            <a:spLocks noGrp="1"/>
          </p:cNvSpPr>
          <p:nvPr>
            <p:ph type="title"/>
          </p:nvPr>
        </p:nvSpPr>
        <p:spPr/>
        <p:txBody>
          <a:bodyPr/>
          <a:lstStyle/>
          <a:p>
            <a:r>
              <a:rPr lang="en-CA" dirty="0" err="1" smtClean="0"/>
              <a:t>PreciseDB</a:t>
            </a:r>
            <a:r>
              <a:rPr lang="en-CA" dirty="0" smtClean="0"/>
              <a:t> Sets</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Input file: Input/PreciseDB.txt</a:t>
            </a:r>
          </a:p>
          <a:p>
            <a:r>
              <a:rPr lang="en-CA" dirty="0" smtClean="0"/>
              <a:t>There are 3 patterns in this database with a support of 2 or less </a:t>
            </a:r>
          </a:p>
          <a:p>
            <a:r>
              <a:rPr lang="en-CA" dirty="0" smtClean="0"/>
              <a:t>{{1}: 2,</a:t>
            </a:r>
          </a:p>
          <a:p>
            <a:r>
              <a:rPr lang="en-CA" dirty="0" smtClean="0"/>
              <a:t>{4}: 1,</a:t>
            </a:r>
          </a:p>
          <a:p>
            <a:r>
              <a:rPr lang="en-CA" dirty="0" smtClean="0"/>
              <a:t>{4,1}: 1}</a:t>
            </a:r>
            <a:endParaRPr lang="en-CA" dirty="0"/>
          </a:p>
        </p:txBody>
      </p:sp>
      <p:sp>
        <p:nvSpPr>
          <p:cNvPr id="3" name="Title 2"/>
          <p:cNvSpPr>
            <a:spLocks noGrp="1"/>
          </p:cNvSpPr>
          <p:nvPr>
            <p:ph type="title"/>
          </p:nvPr>
        </p:nvSpPr>
        <p:spPr/>
        <p:txBody>
          <a:bodyPr/>
          <a:lstStyle/>
          <a:p>
            <a:r>
              <a:rPr lang="en-CA" dirty="0" err="1" smtClean="0"/>
              <a:t>PreciseDB</a:t>
            </a:r>
            <a:r>
              <a:rPr lang="en-CA" dirty="0" smtClean="0"/>
              <a:t> Sets</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a:t>
            </a:r>
            <a:endParaRPr lang="en-CA" dirty="0"/>
          </a:p>
        </p:txBody>
      </p:sp>
      <p:sp>
        <p:nvSpPr>
          <p:cNvPr id="3" name="Text Placeholder 2"/>
          <p:cNvSpPr>
            <a:spLocks noGrp="1"/>
          </p:cNvSpPr>
          <p:nvPr>
            <p:ph type="body" idx="1"/>
          </p:nvPr>
        </p:nvSpPr>
        <p:spPr/>
        <p:txBody>
          <a:bodyPr/>
          <a:lstStyle/>
          <a:p>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dirty="0" smtClean="0"/>
              <a:t>Absolutely</a:t>
            </a:r>
          </a:p>
          <a:p>
            <a:r>
              <a:rPr lang="en-CA" dirty="0" smtClean="0"/>
              <a:t>The application was successful with each transactional database it was given</a:t>
            </a:r>
          </a:p>
          <a:p>
            <a:r>
              <a:rPr lang="en-CA" dirty="0" smtClean="0"/>
              <a:t>No memory leaks according to </a:t>
            </a:r>
            <a:r>
              <a:rPr lang="en-CA" dirty="0" err="1" smtClean="0"/>
              <a:t>valgrind</a:t>
            </a:r>
            <a:endParaRPr lang="en-CA" dirty="0" smtClean="0"/>
          </a:p>
          <a:p>
            <a:endParaRPr lang="en-CA" dirty="0"/>
          </a:p>
        </p:txBody>
      </p:sp>
      <p:sp>
        <p:nvSpPr>
          <p:cNvPr id="4" name="Title 3"/>
          <p:cNvSpPr>
            <a:spLocks noGrp="1"/>
          </p:cNvSpPr>
          <p:nvPr>
            <p:ph type="title"/>
          </p:nvPr>
        </p:nvSpPr>
        <p:spPr/>
        <p:txBody>
          <a:bodyPr/>
          <a:lstStyle/>
          <a:p>
            <a:r>
              <a:rPr lang="en-CA" dirty="0" smtClean="0"/>
              <a:t>Success?</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Far more efficient than Apriori</a:t>
            </a:r>
          </a:p>
          <a:p>
            <a:pPr lvl="1"/>
            <a:r>
              <a:rPr lang="en-CA" dirty="0" smtClean="0"/>
              <a:t>Reduced the need to validate by the database many times over</a:t>
            </a:r>
          </a:p>
          <a:p>
            <a:pPr lvl="1"/>
            <a:r>
              <a:rPr lang="en-CA" dirty="0" smtClean="0"/>
              <a:t>No need for candidate sets</a:t>
            </a:r>
          </a:p>
          <a:p>
            <a:pPr lvl="1"/>
            <a:r>
              <a:rPr lang="en-CA" dirty="0" smtClean="0"/>
              <a:t>Pruning done in advance</a:t>
            </a:r>
          </a:p>
          <a:p>
            <a:r>
              <a:rPr lang="en-CA" dirty="0" smtClean="0"/>
              <a:t>Not as obvious with </a:t>
            </a:r>
            <a:r>
              <a:rPr lang="en-CA" dirty="0" err="1" smtClean="0"/>
              <a:t>Eclat</a:t>
            </a:r>
            <a:r>
              <a:rPr lang="en-CA" dirty="0" smtClean="0"/>
              <a:t>/VIPER</a:t>
            </a:r>
            <a:endParaRPr lang="en-CA" dirty="0" smtClean="0"/>
          </a:p>
        </p:txBody>
      </p:sp>
      <p:sp>
        <p:nvSpPr>
          <p:cNvPr id="3" name="Title 2"/>
          <p:cNvSpPr>
            <a:spLocks noGrp="1"/>
          </p:cNvSpPr>
          <p:nvPr>
            <p:ph type="title"/>
          </p:nvPr>
        </p:nvSpPr>
        <p:spPr/>
        <p:txBody>
          <a:bodyPr/>
          <a:lstStyle/>
          <a:p>
            <a:r>
              <a:rPr lang="en-CA" dirty="0" smtClean="0"/>
              <a:t>Efficiency</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4" name="Text Placeholder 3"/>
          <p:cNvSpPr>
            <a:spLocks noGrp="1"/>
          </p:cNvSpPr>
          <p:nvPr>
            <p:ph type="body" idx="1"/>
          </p:nvPr>
        </p:nvSpPr>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smtClean="0"/>
              <a:t>Rare Pattern Mining is the extraction of items and sets within a database which almost never </a:t>
            </a:r>
            <a:r>
              <a:rPr lang="en-CA" b="1" dirty="0" smtClean="0"/>
              <a:t>occur</a:t>
            </a:r>
          </a:p>
          <a:p>
            <a:r>
              <a:rPr lang="en-CA" b="1" dirty="0" smtClean="0"/>
              <a:t>Rare Pattern Growth uses a Tree Structure to store potential item sets to mine them more efficiently</a:t>
            </a:r>
            <a:endParaRPr lang="en-CA" b="1" dirty="0" smtClean="0"/>
          </a:p>
          <a:p>
            <a:endParaRPr lang="en-CA" b="1" dirty="0"/>
          </a:p>
        </p:txBody>
      </p:sp>
      <p:sp>
        <p:nvSpPr>
          <p:cNvPr id="4" name="Title 3"/>
          <p:cNvSpPr>
            <a:spLocks noGrp="1"/>
          </p:cNvSpPr>
          <p:nvPr>
            <p:ph type="title"/>
          </p:nvPr>
        </p:nvSpPr>
        <p:spPr/>
        <p:txBody>
          <a:bodyPr>
            <a:normAutofit/>
          </a:bodyPr>
          <a:lstStyle/>
          <a:p>
            <a:r>
              <a:rPr lang="en-CA" dirty="0" smtClean="0"/>
              <a:t>What is Rare Pattern Mining</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Software written in C++</a:t>
            </a:r>
          </a:p>
          <a:p>
            <a:r>
              <a:rPr lang="en-CA" dirty="0" smtClean="0"/>
              <a:t>Compiled in G</a:t>
            </a:r>
            <a:r>
              <a:rPr lang="en-CA" dirty="0" smtClean="0"/>
              <a:t>++ using Separate Compilation</a:t>
            </a:r>
            <a:endParaRPr lang="en-CA" dirty="0" smtClean="0"/>
          </a:p>
          <a:p>
            <a:r>
              <a:rPr lang="en-CA" dirty="0" smtClean="0"/>
              <a:t>Transaction databases represented by .</a:t>
            </a:r>
            <a:r>
              <a:rPr lang="en-CA" dirty="0" smtClean="0"/>
              <a:t>txt</a:t>
            </a:r>
          </a:p>
          <a:p>
            <a:pPr lvl="1"/>
            <a:r>
              <a:rPr lang="en-CA" dirty="0" smtClean="0"/>
              <a:t>Simplest database contained 4 transactions</a:t>
            </a:r>
          </a:p>
          <a:p>
            <a:pPr lvl="1"/>
            <a:r>
              <a:rPr lang="en-CA" dirty="0" smtClean="0"/>
              <a:t>Up to 10 000</a:t>
            </a:r>
          </a:p>
        </p:txBody>
      </p:sp>
      <p:sp>
        <p:nvSpPr>
          <p:cNvPr id="3" name="Title 2"/>
          <p:cNvSpPr>
            <a:spLocks noGrp="1"/>
          </p:cNvSpPr>
          <p:nvPr>
            <p:ph type="title"/>
          </p:nvPr>
        </p:nvSpPr>
        <p:spPr/>
        <p:txBody>
          <a:bodyPr/>
          <a:lstStyle/>
          <a:p>
            <a:r>
              <a:rPr lang="en-CA" dirty="0" smtClean="0"/>
              <a:t>Technologies</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Apriori</a:t>
            </a:r>
          </a:p>
          <a:p>
            <a:pPr lvl="1"/>
            <a:r>
              <a:rPr lang="en-CA" dirty="0" smtClean="0"/>
              <a:t>DHP</a:t>
            </a:r>
          </a:p>
          <a:p>
            <a:pPr lvl="1"/>
            <a:r>
              <a:rPr lang="en-CA" dirty="0" smtClean="0"/>
              <a:t>Partition</a:t>
            </a:r>
          </a:p>
          <a:p>
            <a:r>
              <a:rPr lang="en-CA" dirty="0" smtClean="0"/>
              <a:t>VIPER</a:t>
            </a:r>
          </a:p>
          <a:p>
            <a:r>
              <a:rPr lang="en-CA" dirty="0" err="1" smtClean="0"/>
              <a:t>Eclat</a:t>
            </a:r>
            <a:endParaRPr lang="en-CA" dirty="0" smtClean="0"/>
          </a:p>
          <a:p>
            <a:endParaRPr lang="en-CA" dirty="0"/>
          </a:p>
        </p:txBody>
      </p:sp>
      <p:sp>
        <p:nvSpPr>
          <p:cNvPr id="3" name="Title 2"/>
          <p:cNvSpPr>
            <a:spLocks noGrp="1"/>
          </p:cNvSpPr>
          <p:nvPr>
            <p:ph type="title"/>
          </p:nvPr>
        </p:nvSpPr>
        <p:spPr/>
        <p:txBody>
          <a:bodyPr/>
          <a:lstStyle/>
          <a:p>
            <a:r>
              <a:rPr lang="en-CA" dirty="0" smtClean="0"/>
              <a:t>Alternative Approaches</a:t>
            </a:r>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Description</a:t>
            </a:r>
            <a:endParaRPr lang="en-CA" dirty="0"/>
          </a:p>
        </p:txBody>
      </p:sp>
      <p:sp>
        <p:nvSpPr>
          <p:cNvPr id="3" name="Text Placeholder 2"/>
          <p:cNvSpPr>
            <a:spLocks noGrp="1"/>
          </p:cNvSpPr>
          <p:nvPr>
            <p:ph type="body" idx="1"/>
          </p:nvPr>
        </p:nvSpPr>
        <p:spPr/>
        <p:txBody>
          <a:bodyPr/>
          <a:lstStyle/>
          <a:p>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dirty="0" smtClean="0"/>
              <a:t>Reads the database</a:t>
            </a:r>
          </a:p>
          <a:p>
            <a:r>
              <a:rPr lang="en-CA" dirty="0" smtClean="0"/>
              <a:t>Creates a list of Transaction objects</a:t>
            </a:r>
          </a:p>
          <a:p>
            <a:r>
              <a:rPr lang="en-CA" dirty="0" smtClean="0"/>
              <a:t>Adds the Transactions to a list</a:t>
            </a:r>
            <a:endParaRPr lang="en-CA" dirty="0"/>
          </a:p>
        </p:txBody>
      </p:sp>
      <p:sp>
        <p:nvSpPr>
          <p:cNvPr id="4" name="Title 3"/>
          <p:cNvSpPr>
            <a:spLocks noGrp="1"/>
          </p:cNvSpPr>
          <p:nvPr>
            <p:ph type="title"/>
          </p:nvPr>
        </p:nvSpPr>
        <p:spPr/>
        <p:txBody>
          <a:bodyPr/>
          <a:lstStyle/>
          <a:p>
            <a:r>
              <a:rPr lang="en-CA" dirty="0" smtClean="0"/>
              <a:t>Transaction Phase</a:t>
            </a: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Creates a table of all items in all transactions</a:t>
            </a:r>
          </a:p>
          <a:p>
            <a:r>
              <a:rPr lang="en-CA" dirty="0" smtClean="0"/>
              <a:t>Removes non-rare items</a:t>
            </a:r>
          </a:p>
          <a:p>
            <a:r>
              <a:rPr lang="en-CA" dirty="0" smtClean="0"/>
              <a:t>Sorts the table</a:t>
            </a:r>
          </a:p>
          <a:p>
            <a:r>
              <a:rPr lang="en-CA" dirty="0" smtClean="0"/>
              <a:t>Removes non-rare items from transactions</a:t>
            </a:r>
          </a:p>
          <a:p>
            <a:pPr lvl="1"/>
            <a:r>
              <a:rPr lang="en-CA" dirty="0" smtClean="0"/>
              <a:t>Removes empty transactions</a:t>
            </a:r>
          </a:p>
          <a:p>
            <a:r>
              <a:rPr lang="en-CA" dirty="0" smtClean="0"/>
              <a:t>Sorts transactions</a:t>
            </a:r>
          </a:p>
          <a:p>
            <a:r>
              <a:rPr lang="en-CA" dirty="0" smtClean="0"/>
              <a:t>Sorts transaction list</a:t>
            </a:r>
          </a:p>
        </p:txBody>
      </p:sp>
      <p:sp>
        <p:nvSpPr>
          <p:cNvPr id="3" name="Title 2"/>
          <p:cNvSpPr>
            <a:spLocks noGrp="1"/>
          </p:cNvSpPr>
          <p:nvPr>
            <p:ph type="title"/>
          </p:nvPr>
        </p:nvSpPr>
        <p:spPr/>
        <p:txBody>
          <a:bodyPr/>
          <a:lstStyle/>
          <a:p>
            <a:r>
              <a:rPr lang="en-CA" dirty="0" smtClean="0"/>
              <a:t>Pruning Phase</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Adds each transaction to the Rare Pattern </a:t>
            </a:r>
            <a:r>
              <a:rPr lang="en-CA" dirty="0" smtClean="0"/>
              <a:t>Tree</a:t>
            </a:r>
          </a:p>
          <a:p>
            <a:pPr lvl="1"/>
            <a:r>
              <a:rPr lang="en-CA" dirty="0" smtClean="0"/>
              <a:t>Calls RPTree::</a:t>
            </a:r>
            <a:r>
              <a:rPr lang="en-CA" dirty="0" err="1" smtClean="0"/>
              <a:t>add_transaction</a:t>
            </a:r>
            <a:r>
              <a:rPr lang="en-CA" dirty="0" smtClean="0"/>
              <a:t> once for each transaction</a:t>
            </a:r>
          </a:p>
          <a:p>
            <a:pPr lvl="1"/>
            <a:r>
              <a:rPr lang="en-CA" dirty="0" smtClean="0"/>
              <a:t>The last time the transaction list is needed</a:t>
            </a:r>
            <a:endParaRPr lang="en-CA" dirty="0"/>
          </a:p>
        </p:txBody>
      </p:sp>
      <p:sp>
        <p:nvSpPr>
          <p:cNvPr id="3" name="Title 2"/>
          <p:cNvSpPr>
            <a:spLocks noGrp="1"/>
          </p:cNvSpPr>
          <p:nvPr>
            <p:ph type="title"/>
          </p:nvPr>
        </p:nvSpPr>
        <p:spPr/>
        <p:txBody>
          <a:bodyPr/>
          <a:lstStyle/>
          <a:p>
            <a:r>
              <a:rPr lang="en-CA" dirty="0" smtClean="0"/>
              <a:t>Construction Phase</a:t>
            </a:r>
            <a:endParaRPr lang="en-C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TotalTime>
  <Words>1206</Words>
  <Application>Microsoft Office PowerPoint</Application>
  <PresentationFormat>On-screen Show (4:3)</PresentationFormat>
  <Paragraphs>111</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Rare Pattern Mining through Rare Pattern Growth</vt:lpstr>
      <vt:lpstr>Introduction</vt:lpstr>
      <vt:lpstr>What is Rare Pattern Mining</vt:lpstr>
      <vt:lpstr>Technologies</vt:lpstr>
      <vt:lpstr>Alternative Approaches</vt:lpstr>
      <vt:lpstr>Description</vt:lpstr>
      <vt:lpstr>Transaction Phase</vt:lpstr>
      <vt:lpstr>Pruning Phase</vt:lpstr>
      <vt:lpstr>Construction Phase</vt:lpstr>
      <vt:lpstr>Slide 10</vt:lpstr>
      <vt:lpstr>Mining Phase</vt:lpstr>
      <vt:lpstr>PreciseDB Sets</vt:lpstr>
      <vt:lpstr>PreciseDB Sets</vt:lpstr>
      <vt:lpstr>Analysis</vt:lpstr>
      <vt:lpstr>Success?</vt:lpstr>
      <vt:lpstr>Efficiency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Rare Pattern Mining through Rare Pattern Growth</dc:title>
  <dc:creator>Ian Smith</dc:creator>
  <cp:lastModifiedBy>Ian Smith</cp:lastModifiedBy>
  <cp:revision>4</cp:revision>
  <dcterms:created xsi:type="dcterms:W3CDTF">2017-04-15T02:34:18Z</dcterms:created>
  <dcterms:modified xsi:type="dcterms:W3CDTF">2017-04-17T21:36:36Z</dcterms:modified>
</cp:coreProperties>
</file>