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68" d="100"/>
          <a:sy n="68"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929821-61B3-674F-98C1-EA07BC7991C6}"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29821-61B3-674F-98C1-EA07BC7991C6}"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29821-61B3-674F-98C1-EA07BC7991C6}"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929821-61B3-674F-98C1-EA07BC7991C6}"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29821-61B3-674F-98C1-EA07BC7991C6}"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929821-61B3-674F-98C1-EA07BC7991C6}"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929821-61B3-674F-98C1-EA07BC7991C6}" type="datetimeFigureOut">
              <a:rPr lang="en-US" smtClean="0"/>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29821-61B3-674F-98C1-EA07BC7991C6}" type="datetimeFigureOut">
              <a:rPr lang="en-US" smtClean="0"/>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29821-61B3-674F-98C1-EA07BC7991C6}" type="datetimeFigureOut">
              <a:rPr lang="en-US" smtClean="0"/>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29821-61B3-674F-98C1-EA07BC7991C6}"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29821-61B3-674F-98C1-EA07BC7991C6}"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50BBF-780D-0B41-8C19-FB7EDB54B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29821-61B3-674F-98C1-EA07BC7991C6}" type="datetimeFigureOut">
              <a:rPr lang="en-US" smtClean="0"/>
              <a:t>6/18/2018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50BBF-780D-0B41-8C19-FB7EDB54B480}" type="slidenum">
              <a:rPr lang="en-US" smtClean="0"/>
              <a:t>‹#›</a:t>
            </a:fld>
            <a:endParaRPr lang="en-US"/>
          </a:p>
        </p:txBody>
      </p:sp>
    </p:spTree>
    <p:extLst>
      <p:ext uri="{BB962C8B-B14F-4D97-AF65-F5344CB8AC3E}">
        <p14:creationId xmlns:p14="http://schemas.microsoft.com/office/powerpoint/2010/main" val="509853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qwone.com/~jason/20Newsgroups/" TargetMode="External"/><Relationship Id="rId2" Type="http://schemas.openxmlformats.org/officeDocument/2006/relationships/hyperlink" Target="http://www.vision.caltech.edu/Image_Datasets/Caltech25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utorials/layers" TargetMode="External"/><Relationship Id="rId2" Type="http://schemas.openxmlformats.org/officeDocument/2006/relationships/hyperlink" Target="https://github.com/smithjen11/csci6905-deep-learning" TargetMode="External"/><Relationship Id="rId1" Type="http://schemas.openxmlformats.org/officeDocument/2006/relationships/slideLayout" Target="../slideLayouts/slideLayout2.xml"/><Relationship Id="rId5" Type="http://schemas.openxmlformats.org/officeDocument/2006/relationships/hyperlink" Target="https://machinelearnings.co/tensorflow-text-classification-615198df9231" TargetMode="External"/><Relationship Id="rId4" Type="http://schemas.openxmlformats.org/officeDocument/2006/relationships/hyperlink" Target="https://www.datacamp.com/community/tutorials/tensorflow-tutor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1. CNN Image Classification</a:t>
            </a:r>
            <a:br>
              <a:rPr lang="en-US" dirty="0"/>
            </a:br>
            <a:r>
              <a:rPr lang="en-US" dirty="0"/>
              <a:t>2. RNN Text Classification</a:t>
            </a:r>
          </a:p>
        </p:txBody>
      </p:sp>
      <p:sp>
        <p:nvSpPr>
          <p:cNvPr id="3" name="Subtitle 2"/>
          <p:cNvSpPr>
            <a:spLocks noGrp="1"/>
          </p:cNvSpPr>
          <p:nvPr>
            <p:ph type="subTitle" idx="1"/>
          </p:nvPr>
        </p:nvSpPr>
        <p:spPr>
          <a:xfrm>
            <a:off x="1524000" y="4482985"/>
            <a:ext cx="9144000" cy="1655762"/>
          </a:xfrm>
        </p:spPr>
        <p:txBody>
          <a:bodyPr/>
          <a:lstStyle/>
          <a:p>
            <a:pPr algn="l"/>
            <a:r>
              <a:rPr lang="en-US" dirty="0"/>
              <a:t>Team Members: Jennifer Smith</a:t>
            </a:r>
          </a:p>
        </p:txBody>
      </p:sp>
    </p:spTree>
    <p:extLst>
      <p:ext uri="{BB962C8B-B14F-4D97-AF65-F5344CB8AC3E}">
        <p14:creationId xmlns:p14="http://schemas.microsoft.com/office/powerpoint/2010/main" val="14924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67392"/>
          </a:xfrm>
        </p:spPr>
        <p:txBody>
          <a:bodyPr>
            <a:normAutofit fontScale="90000"/>
          </a:bodyPr>
          <a:lstStyle/>
          <a:p>
            <a:r>
              <a:rPr lang="en-US" sz="2800" dirty="0">
                <a:latin typeface="Calibri" charset="0"/>
                <a:ea typeface="Calibri" charset="0"/>
                <a:cs typeface="Calibri" charset="0"/>
              </a:rPr>
              <a:t>1. CNN Project Functions</a:t>
            </a:r>
            <a:br>
              <a:rPr lang="en-US" sz="2800" dirty="0">
                <a:latin typeface="Calibri" charset="0"/>
                <a:ea typeface="Calibri" charset="0"/>
                <a:cs typeface="Calibri" charset="0"/>
              </a:rPr>
            </a:br>
            <a:br>
              <a:rPr lang="en-US" sz="2800" dirty="0">
                <a:latin typeface="Calibri" charset="0"/>
                <a:ea typeface="Calibri" charset="0"/>
                <a:cs typeface="Calibri" charset="0"/>
              </a:rPr>
            </a:br>
            <a:r>
              <a:rPr lang="en-US" sz="2800" dirty="0">
                <a:latin typeface="Calibri" charset="0"/>
                <a:ea typeface="Calibri" charset="0"/>
                <a:cs typeface="Calibri" charset="0"/>
              </a:rPr>
              <a:t>	I chose to implement a CNN project for classifying images.  I started with the tensorflow.org MNIST tutorial and was able to load the Caltech256 dataset and use it to train and test the CNN model.  I had a lot of difficulty in adding more layers and adjusting the filters and strides for each layer, and ended up not being able to get good enough results with my adjustments to use them for the final calculations.  I am hoping that I can figure it out and get better results after reading more papers and articles about CNN models.</a:t>
            </a:r>
            <a:br>
              <a:rPr lang="en-US" sz="2800" dirty="0">
                <a:latin typeface="Calibri" charset="0"/>
                <a:ea typeface="Calibri" charset="0"/>
                <a:cs typeface="Calibri" charset="0"/>
              </a:rPr>
            </a:br>
            <a:r>
              <a:rPr lang="en-US" sz="2800" dirty="0">
                <a:latin typeface="Calibri" charset="0"/>
                <a:ea typeface="Calibri" charset="0"/>
                <a:cs typeface="Calibri" charset="0"/>
              </a:rPr>
              <a:t>   </a:t>
            </a:r>
          </a:p>
        </p:txBody>
      </p:sp>
      <p:sp>
        <p:nvSpPr>
          <p:cNvPr id="3" name="Content Placeholder 2"/>
          <p:cNvSpPr>
            <a:spLocks noGrp="1"/>
          </p:cNvSpPr>
          <p:nvPr>
            <p:ph idx="1"/>
          </p:nvPr>
        </p:nvSpPr>
        <p:spPr>
          <a:xfrm>
            <a:off x="838200" y="3432517"/>
            <a:ext cx="10515600" cy="2744445"/>
          </a:xfrm>
        </p:spPr>
        <p:txBody>
          <a:bodyPr>
            <a:normAutofit fontScale="92500" lnSpcReduction="20000"/>
          </a:bodyPr>
          <a:lstStyle/>
          <a:p>
            <a:pPr marL="0" indent="0">
              <a:buNone/>
            </a:pPr>
            <a:r>
              <a:rPr lang="en-US" dirty="0"/>
              <a:t>2. RNN Project Functions</a:t>
            </a:r>
          </a:p>
          <a:p>
            <a:pPr marL="0" indent="0">
              <a:buNone/>
            </a:pPr>
            <a:endParaRPr lang="en-US" dirty="0"/>
          </a:p>
          <a:p>
            <a:pPr marL="0" indent="0">
              <a:buNone/>
            </a:pPr>
            <a:r>
              <a:rPr lang="en-US" dirty="0"/>
              <a:t>	I chose to implement a RNN project for text classification, using text sentiment examples as inspiration.  I started with a text classification project from the </a:t>
            </a:r>
            <a:r>
              <a:rPr lang="en-US" dirty="0" err="1"/>
              <a:t>tensorflow</a:t>
            </a:r>
            <a:r>
              <a:rPr lang="en-US" dirty="0"/>
              <a:t> </a:t>
            </a:r>
            <a:r>
              <a:rPr lang="en-US" dirty="0" err="1"/>
              <a:t>github</a:t>
            </a:r>
            <a:r>
              <a:rPr lang="en-US" dirty="0"/>
              <a:t> repository, and I was able to load the 20 Newsgroups dataset and use it to train and test the RNN model.  I did a little bit of optimization, mainly by adjusting the number of words to extract per example, to try and get above 50% accuracy.</a:t>
            </a:r>
          </a:p>
        </p:txBody>
      </p:sp>
    </p:spTree>
    <p:extLst>
      <p:ext uri="{BB962C8B-B14F-4D97-AF65-F5344CB8AC3E}">
        <p14:creationId xmlns:p14="http://schemas.microsoft.com/office/powerpoint/2010/main" val="915210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863"/>
            <a:ext cx="10515600" cy="5597100"/>
          </a:xfrm>
        </p:spPr>
        <p:txBody>
          <a:bodyPr/>
          <a:lstStyle/>
          <a:p>
            <a:pPr marL="514350" indent="-514350">
              <a:buFont typeface="+mj-lt"/>
              <a:buAutoNum type="arabicPeriod"/>
            </a:pPr>
            <a:r>
              <a:rPr lang="en-US" dirty="0"/>
              <a:t>CNN Project Datasets  (make sure the instructor can access the datasets, give the link)</a:t>
            </a:r>
          </a:p>
          <a:p>
            <a:pPr marL="457200" lvl="1" indent="0">
              <a:buNone/>
            </a:pPr>
            <a:r>
              <a:rPr lang="en-US" dirty="0">
                <a:hlinkClick r:id="rId2"/>
              </a:rPr>
              <a:t>http://www.vision.caltech.edu/Image_Datasets/Caltech256/</a:t>
            </a: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RNN Project Datasets (make sure the instructor can access the datasets, give the link)</a:t>
            </a:r>
          </a:p>
          <a:p>
            <a:pPr marL="457200" lvl="1" indent="0">
              <a:buNone/>
            </a:pPr>
            <a:r>
              <a:rPr lang="x-none" dirty="0">
                <a:hlinkClick r:id="rId3"/>
              </a:rPr>
              <a:t>http://qwone.com/%7Ejason/20Newsgroups/</a:t>
            </a:r>
            <a:endParaRPr lang="x-none" dirty="0"/>
          </a:p>
          <a:p>
            <a:pPr marL="0" indent="0">
              <a:buNone/>
            </a:pPr>
            <a:endParaRPr lang="en-US" dirty="0"/>
          </a:p>
        </p:txBody>
      </p:sp>
    </p:spTree>
    <p:extLst>
      <p:ext uri="{BB962C8B-B14F-4D97-AF65-F5344CB8AC3E}">
        <p14:creationId xmlns:p14="http://schemas.microsoft.com/office/powerpoint/2010/main" val="46317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2166"/>
            <a:ext cx="10515600" cy="5574797"/>
          </a:xfrm>
        </p:spPr>
        <p:txBody>
          <a:bodyPr/>
          <a:lstStyle/>
          <a:p>
            <a:pPr marL="514350" indent="-514350">
              <a:buFont typeface="+mj-lt"/>
              <a:buAutoNum type="arabicPeriod"/>
            </a:pPr>
            <a:r>
              <a:rPr lang="en-US" dirty="0"/>
              <a:t>CNN Model  (Give a high level diagram to show the model organization, such as convolutional layers, pooling, and fully connected layers) </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RNN Model (Give a high level diagram to show the model organization, such as the input layers, output layers, and how the layers are connected) </a:t>
            </a:r>
          </a:p>
        </p:txBody>
      </p:sp>
      <p:sp>
        <p:nvSpPr>
          <p:cNvPr id="2" name="Oval 1">
            <a:extLst>
              <a:ext uri="{FF2B5EF4-FFF2-40B4-BE49-F238E27FC236}">
                <a16:creationId xmlns:a16="http://schemas.microsoft.com/office/drawing/2014/main" id="{2716A095-BD79-4525-A5FD-7C6354C174F7}"/>
              </a:ext>
            </a:extLst>
          </p:cNvPr>
          <p:cNvSpPr/>
          <p:nvPr/>
        </p:nvSpPr>
        <p:spPr>
          <a:xfrm>
            <a:off x="1434318" y="2419643"/>
            <a:ext cx="1379219" cy="7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Conv1</a:t>
            </a:r>
          </a:p>
        </p:txBody>
      </p:sp>
      <p:sp>
        <p:nvSpPr>
          <p:cNvPr id="4" name="Oval 3">
            <a:extLst>
              <a:ext uri="{FF2B5EF4-FFF2-40B4-BE49-F238E27FC236}">
                <a16:creationId xmlns:a16="http://schemas.microsoft.com/office/drawing/2014/main" id="{7FFEC850-F6CF-42D1-A3E2-BDEE72951EA9}"/>
              </a:ext>
            </a:extLst>
          </p:cNvPr>
          <p:cNvSpPr/>
          <p:nvPr/>
        </p:nvSpPr>
        <p:spPr>
          <a:xfrm>
            <a:off x="3120096" y="2419643"/>
            <a:ext cx="1379220" cy="787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Pool1</a:t>
            </a:r>
          </a:p>
        </p:txBody>
      </p:sp>
      <p:sp>
        <p:nvSpPr>
          <p:cNvPr id="5" name="Oval 4">
            <a:extLst>
              <a:ext uri="{FF2B5EF4-FFF2-40B4-BE49-F238E27FC236}">
                <a16:creationId xmlns:a16="http://schemas.microsoft.com/office/drawing/2014/main" id="{4C76528C-FC80-43CC-943F-81CB661397CA}"/>
              </a:ext>
            </a:extLst>
          </p:cNvPr>
          <p:cNvSpPr/>
          <p:nvPr/>
        </p:nvSpPr>
        <p:spPr>
          <a:xfrm>
            <a:off x="4846904" y="2419643"/>
            <a:ext cx="1393875" cy="787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Conv2</a:t>
            </a:r>
          </a:p>
        </p:txBody>
      </p:sp>
      <p:sp>
        <p:nvSpPr>
          <p:cNvPr id="6" name="Oval 5">
            <a:extLst>
              <a:ext uri="{FF2B5EF4-FFF2-40B4-BE49-F238E27FC236}">
                <a16:creationId xmlns:a16="http://schemas.microsoft.com/office/drawing/2014/main" id="{5C1544BC-357A-4F49-BAAE-BD9D6DA20F30}"/>
              </a:ext>
            </a:extLst>
          </p:cNvPr>
          <p:cNvSpPr/>
          <p:nvPr/>
        </p:nvSpPr>
        <p:spPr>
          <a:xfrm>
            <a:off x="6604783" y="2419643"/>
            <a:ext cx="1475934" cy="7455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Pool2</a:t>
            </a:r>
          </a:p>
        </p:txBody>
      </p:sp>
      <p:sp>
        <p:nvSpPr>
          <p:cNvPr id="7" name="Oval 6">
            <a:extLst>
              <a:ext uri="{FF2B5EF4-FFF2-40B4-BE49-F238E27FC236}">
                <a16:creationId xmlns:a16="http://schemas.microsoft.com/office/drawing/2014/main" id="{37ADA1EF-5C0F-4B97-B88E-F54A45AA4FEB}"/>
              </a:ext>
            </a:extLst>
          </p:cNvPr>
          <p:cNvSpPr/>
          <p:nvPr/>
        </p:nvSpPr>
        <p:spPr>
          <a:xfrm>
            <a:off x="8485750" y="2419643"/>
            <a:ext cx="1393874" cy="7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8" name="Rectangle 7">
            <a:extLst>
              <a:ext uri="{FF2B5EF4-FFF2-40B4-BE49-F238E27FC236}">
                <a16:creationId xmlns:a16="http://schemas.microsoft.com/office/drawing/2014/main" id="{CFA2BDE8-AA67-4413-B102-7F42E8860DBC}"/>
              </a:ext>
            </a:extLst>
          </p:cNvPr>
          <p:cNvSpPr/>
          <p:nvPr/>
        </p:nvSpPr>
        <p:spPr>
          <a:xfrm>
            <a:off x="309488" y="2532185"/>
            <a:ext cx="818271" cy="63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0" name="Rectangle 9">
            <a:extLst>
              <a:ext uri="{FF2B5EF4-FFF2-40B4-BE49-F238E27FC236}">
                <a16:creationId xmlns:a16="http://schemas.microsoft.com/office/drawing/2014/main" id="{FE677B84-4DFB-4AC8-A40E-144E1FC3CB17}"/>
              </a:ext>
            </a:extLst>
          </p:cNvPr>
          <p:cNvSpPr/>
          <p:nvPr/>
        </p:nvSpPr>
        <p:spPr>
          <a:xfrm>
            <a:off x="10325687" y="2532184"/>
            <a:ext cx="886263" cy="611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14" name="Straight Arrow Connector 13">
            <a:extLst>
              <a:ext uri="{FF2B5EF4-FFF2-40B4-BE49-F238E27FC236}">
                <a16:creationId xmlns:a16="http://schemas.microsoft.com/office/drawing/2014/main" id="{2771F86D-18EE-40C5-9F32-EE4690EA7CD0}"/>
              </a:ext>
            </a:extLst>
          </p:cNvPr>
          <p:cNvCxnSpPr>
            <a:stCxn id="8" idx="3"/>
            <a:endCxn id="2" idx="2"/>
          </p:cNvCxnSpPr>
          <p:nvPr/>
        </p:nvCxnSpPr>
        <p:spPr>
          <a:xfrm flipV="1">
            <a:off x="1127759" y="2813539"/>
            <a:ext cx="306559" cy="3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8DA56A-DA7A-4DBF-A0C3-EFFD9DAF99C8}"/>
              </a:ext>
            </a:extLst>
          </p:cNvPr>
          <p:cNvCxnSpPr>
            <a:stCxn id="2" idx="6"/>
            <a:endCxn id="4" idx="2"/>
          </p:cNvCxnSpPr>
          <p:nvPr/>
        </p:nvCxnSpPr>
        <p:spPr>
          <a:xfrm flipV="1">
            <a:off x="2813537" y="2813538"/>
            <a:ext cx="306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E85540-1AE4-4353-BFFF-680D0E4E2813}"/>
              </a:ext>
            </a:extLst>
          </p:cNvPr>
          <p:cNvCxnSpPr>
            <a:stCxn id="4" idx="6"/>
            <a:endCxn id="5" idx="2"/>
          </p:cNvCxnSpPr>
          <p:nvPr/>
        </p:nvCxnSpPr>
        <p:spPr>
          <a:xfrm>
            <a:off x="4499316" y="2813538"/>
            <a:ext cx="347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9F461B-6D3A-4443-AC3A-19F72C7F666E}"/>
              </a:ext>
            </a:extLst>
          </p:cNvPr>
          <p:cNvCxnSpPr>
            <a:stCxn id="5" idx="6"/>
            <a:endCxn id="6" idx="2"/>
          </p:cNvCxnSpPr>
          <p:nvPr/>
        </p:nvCxnSpPr>
        <p:spPr>
          <a:xfrm flipV="1">
            <a:off x="6240779" y="2792436"/>
            <a:ext cx="364004" cy="21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7C983-43C9-48C6-857E-4D5502D8611B}"/>
              </a:ext>
            </a:extLst>
          </p:cNvPr>
          <p:cNvCxnSpPr>
            <a:stCxn id="6" idx="6"/>
            <a:endCxn id="7" idx="2"/>
          </p:cNvCxnSpPr>
          <p:nvPr/>
        </p:nvCxnSpPr>
        <p:spPr>
          <a:xfrm>
            <a:off x="8080717" y="2792436"/>
            <a:ext cx="405033" cy="2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41C90BD-EB4A-4BBE-A691-FE562453F1BA}"/>
              </a:ext>
            </a:extLst>
          </p:cNvPr>
          <p:cNvCxnSpPr>
            <a:stCxn id="7" idx="6"/>
            <a:endCxn id="10" idx="1"/>
          </p:cNvCxnSpPr>
          <p:nvPr/>
        </p:nvCxnSpPr>
        <p:spPr>
          <a:xfrm>
            <a:off x="9879624" y="2813539"/>
            <a:ext cx="446063" cy="2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800C8F-CFBD-4BEE-B630-18DEA5F216E6}"/>
              </a:ext>
            </a:extLst>
          </p:cNvPr>
          <p:cNvSpPr/>
          <p:nvPr/>
        </p:nvSpPr>
        <p:spPr>
          <a:xfrm>
            <a:off x="1025182" y="5418807"/>
            <a:ext cx="818271" cy="63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26" name="Oval 25">
            <a:extLst>
              <a:ext uri="{FF2B5EF4-FFF2-40B4-BE49-F238E27FC236}">
                <a16:creationId xmlns:a16="http://schemas.microsoft.com/office/drawing/2014/main" id="{B2EC5466-D5A6-4491-8E62-26BAA1FB0206}"/>
              </a:ext>
            </a:extLst>
          </p:cNvPr>
          <p:cNvSpPr/>
          <p:nvPr/>
        </p:nvSpPr>
        <p:spPr>
          <a:xfrm>
            <a:off x="2966816" y="5308684"/>
            <a:ext cx="1885656" cy="7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Hidden layers with GRU</a:t>
            </a:r>
          </a:p>
        </p:txBody>
      </p:sp>
      <p:sp>
        <p:nvSpPr>
          <p:cNvPr id="28" name="Rectangle 27">
            <a:extLst>
              <a:ext uri="{FF2B5EF4-FFF2-40B4-BE49-F238E27FC236}">
                <a16:creationId xmlns:a16="http://schemas.microsoft.com/office/drawing/2014/main" id="{AD8FF8C1-6449-4506-8457-E3AC66CC954F}"/>
              </a:ext>
            </a:extLst>
          </p:cNvPr>
          <p:cNvSpPr/>
          <p:nvPr/>
        </p:nvSpPr>
        <p:spPr>
          <a:xfrm>
            <a:off x="9187960" y="5385288"/>
            <a:ext cx="886263" cy="611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30" name="Straight Arrow Connector 29">
            <a:extLst>
              <a:ext uri="{FF2B5EF4-FFF2-40B4-BE49-F238E27FC236}">
                <a16:creationId xmlns:a16="http://schemas.microsoft.com/office/drawing/2014/main" id="{37A16D43-4BC0-48CF-B070-50658DF0A1AB}"/>
              </a:ext>
            </a:extLst>
          </p:cNvPr>
          <p:cNvCxnSpPr>
            <a:stCxn id="25" idx="3"/>
            <a:endCxn id="26" idx="2"/>
          </p:cNvCxnSpPr>
          <p:nvPr/>
        </p:nvCxnSpPr>
        <p:spPr>
          <a:xfrm flipV="1">
            <a:off x="1843453" y="5702580"/>
            <a:ext cx="1123363" cy="32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B8BDA99-19F3-49FD-A514-FE46B9D2C556}"/>
              </a:ext>
            </a:extLst>
          </p:cNvPr>
          <p:cNvCxnSpPr>
            <a:cxnSpLocks/>
            <a:stCxn id="26" idx="6"/>
            <a:endCxn id="34" idx="2"/>
          </p:cNvCxnSpPr>
          <p:nvPr/>
        </p:nvCxnSpPr>
        <p:spPr>
          <a:xfrm flipV="1">
            <a:off x="4852472" y="5702579"/>
            <a:ext cx="9428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0CD9AD7-FC2A-40BB-BB4A-BAAAE1BCFD9D}"/>
              </a:ext>
            </a:extLst>
          </p:cNvPr>
          <p:cNvSpPr/>
          <p:nvPr/>
        </p:nvSpPr>
        <p:spPr>
          <a:xfrm>
            <a:off x="5795300" y="5308683"/>
            <a:ext cx="1885656" cy="787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cxnSp>
        <p:nvCxnSpPr>
          <p:cNvPr id="37" name="Straight Arrow Connector 36">
            <a:extLst>
              <a:ext uri="{FF2B5EF4-FFF2-40B4-BE49-F238E27FC236}">
                <a16:creationId xmlns:a16="http://schemas.microsoft.com/office/drawing/2014/main" id="{3AEF3B54-9062-4C13-BAC9-17355E55B0BE}"/>
              </a:ext>
            </a:extLst>
          </p:cNvPr>
          <p:cNvCxnSpPr>
            <a:cxnSpLocks/>
            <a:endCxn id="28" idx="1"/>
          </p:cNvCxnSpPr>
          <p:nvPr/>
        </p:nvCxnSpPr>
        <p:spPr>
          <a:xfrm>
            <a:off x="7680956" y="5691259"/>
            <a:ext cx="15070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B51EEC98-4DA7-40E7-A06E-16C1BE1EFD45}"/>
              </a:ext>
            </a:extLst>
          </p:cNvPr>
          <p:cNvCxnSpPr>
            <a:stCxn id="26" idx="5"/>
            <a:endCxn id="26" idx="3"/>
          </p:cNvCxnSpPr>
          <p:nvPr/>
        </p:nvCxnSpPr>
        <p:spPr>
          <a:xfrm rot="5400000">
            <a:off x="3909644" y="5314426"/>
            <a:ext cx="12700" cy="1333360"/>
          </a:xfrm>
          <a:prstGeom prst="curvedConnector3">
            <a:avLst>
              <a:gd name="adj1" fmla="val 270841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24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0654"/>
            <a:ext cx="10515600" cy="5686309"/>
          </a:xfrm>
        </p:spPr>
        <p:txBody>
          <a:bodyPr>
            <a:normAutofit fontScale="92500" lnSpcReduction="10000"/>
          </a:bodyPr>
          <a:lstStyle/>
          <a:p>
            <a:pPr marL="514350" indent="-514350">
              <a:buFont typeface="+mj-lt"/>
              <a:buAutoNum type="arabicPeriod"/>
            </a:pPr>
            <a:r>
              <a:rPr lang="en-US" dirty="0"/>
              <a:t>CNN Training and Results (Give the criteria for evaluating the results such as accuracy, recall, or confusion matrix).</a:t>
            </a:r>
          </a:p>
          <a:p>
            <a:pPr marL="514350" indent="-514350">
              <a:buFont typeface="+mj-lt"/>
              <a:buAutoNum type="arabicPeriod"/>
            </a:pPr>
            <a:endParaRPr lang="en-US" dirty="0"/>
          </a:p>
          <a:p>
            <a:pPr marL="457200" lvl="1" indent="0">
              <a:buNone/>
            </a:pPr>
            <a:r>
              <a:rPr lang="en-US" dirty="0"/>
              <a:t>Once trained, the simple CNN model had an accuracy </a:t>
            </a:r>
            <a:r>
              <a:rPr lang="en-US"/>
              <a:t>of 23.878442% </a:t>
            </a:r>
            <a:r>
              <a:rPr lang="en-US" dirty="0"/>
              <a:t>when recognizing images.  The model was only trained for 50,000 steps (~ 4 hours).  From reading about other CNN models and viewing results in 10,000 step intervals, I believe that the model would eventually produce much better results if trained longer.</a:t>
            </a:r>
          </a:p>
          <a:p>
            <a:pPr marL="514350" indent="-514350">
              <a:buFont typeface="+mj-lt"/>
              <a:buAutoNum type="arabicPeriod"/>
            </a:pPr>
            <a:endParaRPr lang="en-US" dirty="0"/>
          </a:p>
          <a:p>
            <a:pPr marL="514350" indent="-514350">
              <a:buFont typeface="+mj-lt"/>
              <a:buAutoNum type="arabicPeriod"/>
            </a:pPr>
            <a:r>
              <a:rPr lang="en-US" dirty="0"/>
              <a:t>RNN Training and Results (Give the criteria for evaluating the results such as BLEU for natural language translation).</a:t>
            </a:r>
          </a:p>
          <a:p>
            <a:pPr marL="0" indent="0">
              <a:buNone/>
            </a:pPr>
            <a:endParaRPr lang="en-US" dirty="0"/>
          </a:p>
          <a:p>
            <a:pPr marL="457200" lvl="1" indent="0">
              <a:buNone/>
            </a:pPr>
            <a:r>
              <a:rPr lang="en-US" dirty="0"/>
              <a:t>Once trained, the RNN model had an accuracy of  64.4318% when classifying 15 word snippets of news forum discussions.  The model uses </a:t>
            </a:r>
            <a:r>
              <a:rPr lang="en-US" dirty="0" err="1"/>
              <a:t>softmax</a:t>
            </a:r>
            <a:r>
              <a:rPr lang="en-US" dirty="0"/>
              <a:t> for classification, and the words were taken from the middle of each discussion example.  The model is only trained for 100 steps, and I did not see much improvement after increasing the number of steps, which I believe is due to the structure of RNN models.</a:t>
            </a:r>
          </a:p>
        </p:txBody>
      </p:sp>
    </p:spTree>
    <p:extLst>
      <p:ext uri="{BB962C8B-B14F-4D97-AF65-F5344CB8AC3E}">
        <p14:creationId xmlns:p14="http://schemas.microsoft.com/office/powerpoint/2010/main" val="174690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Links to the projects at </a:t>
            </a:r>
            <a:r>
              <a:rPr lang="en-US" dirty="0" err="1"/>
              <a:t>Github</a:t>
            </a:r>
            <a:r>
              <a:rPr lang="en-US" dirty="0"/>
              <a:t>: </a:t>
            </a:r>
            <a:r>
              <a:rPr lang="en-US" dirty="0">
                <a:hlinkClick r:id="rId2"/>
              </a:rPr>
              <a:t>https://github.com/smithjen11/csci6905-deep-learning</a:t>
            </a:r>
            <a:r>
              <a:rPr lang="en-US" dirty="0"/>
              <a:t> (both projects)</a:t>
            </a:r>
          </a:p>
          <a:p>
            <a:r>
              <a:rPr lang="en-US" dirty="0"/>
              <a:t>References of the projects</a:t>
            </a:r>
          </a:p>
          <a:p>
            <a:pPr lvl="1"/>
            <a:r>
              <a:rPr lang="en-US" dirty="0">
                <a:hlinkClick r:id="rId3"/>
              </a:rPr>
              <a:t>https://www.tensorflow.org/tutorials/layers</a:t>
            </a:r>
            <a:endParaRPr lang="en-US" dirty="0"/>
          </a:p>
          <a:p>
            <a:pPr lvl="1"/>
            <a:r>
              <a:rPr lang="en-US" dirty="0">
                <a:hlinkClick r:id="rId4"/>
              </a:rPr>
              <a:t>https://www.datacamp.com/community/tutorials/tensorflow-tutorial</a:t>
            </a:r>
            <a:endParaRPr lang="en-US" dirty="0"/>
          </a:p>
          <a:p>
            <a:pPr lvl="1"/>
            <a:r>
              <a:rPr lang="en-US" dirty="0">
                <a:hlinkClick r:id="rId5"/>
              </a:rPr>
              <a:t>https://machinelearnings.co/tensorflow-text-classification-615198df9231</a:t>
            </a:r>
            <a:r>
              <a:rPr lang="en-US" dirty="0"/>
              <a:t> </a:t>
            </a:r>
          </a:p>
        </p:txBody>
      </p:sp>
    </p:spTree>
    <p:extLst>
      <p:ext uri="{BB962C8B-B14F-4D97-AF65-F5344CB8AC3E}">
        <p14:creationId xmlns:p14="http://schemas.microsoft.com/office/powerpoint/2010/main" val="12157336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TotalTime>
  <Words>383</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1. CNN Image Classification 2. RNN Text Classification</vt:lpstr>
      <vt:lpstr>1. CNN Project Functions   I chose to implement a CNN project for classifying images.  I started with the tensorflow.org MNIST tutorial and was able to load the Caltech256 dataset and use it to train and test the CNN model.  I had a lot of difficulty in adding more layers and adjusting the filters and strides for each layer, and ended up not being able to get good enough results with my adjustments to use them for the final calculations.  I am hoping that I can figure it out and get better results after reading more papers and articles about CNN models.    </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CNN Project Title 2. RNN Project Title</dc:title>
  <dc:creator>J Ding</dc:creator>
  <cp:lastModifiedBy>Jennifer Smith</cp:lastModifiedBy>
  <cp:revision>27</cp:revision>
  <dcterms:created xsi:type="dcterms:W3CDTF">2018-06-08T02:31:21Z</dcterms:created>
  <dcterms:modified xsi:type="dcterms:W3CDTF">2018-06-19T02:50:46Z</dcterms:modified>
</cp:coreProperties>
</file>