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varScale="1">
        <p:scale>
          <a:sx n="18" d="100"/>
          <a:sy n="18" d="100"/>
        </p:scale>
        <p:origin x="582" y="72"/>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12/2/2014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9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9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30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30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322"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323"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324"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325"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346"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347"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348"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349"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a:xfrm>
            <a:off x="1139842" y="14666685"/>
            <a:ext cx="9740521" cy="11602777"/>
          </a:xfrm>
          <a:solidFill>
            <a:schemeClr val="bg1">
              <a:lumMod val="95000"/>
            </a:schemeClr>
          </a:solidFill>
        </p:spPr>
        <p:txBody>
          <a:bodyPr/>
          <a:lstStyle/>
          <a:p>
            <a:pPr marL="571500" indent="-571500">
              <a:buFont typeface="Arial" panose="020B0604020202020204" pitchFamily="34" charset="0"/>
              <a:buChar char="•"/>
            </a:pPr>
            <a:r>
              <a:rPr lang="en-US" sz="4800" dirty="0" smtClean="0">
                <a:solidFill>
                  <a:schemeClr val="accent4">
                    <a:lumMod val="75000"/>
                  </a:schemeClr>
                </a:solidFill>
              </a:rPr>
              <a:t>The </a:t>
            </a:r>
            <a:r>
              <a:rPr lang="en-US" sz="4800" dirty="0" smtClean="0">
                <a:solidFill>
                  <a:schemeClr val="accent4">
                    <a:lumMod val="75000"/>
                  </a:schemeClr>
                </a:solidFill>
              </a:rPr>
              <a:t>store </a:t>
            </a:r>
            <a:r>
              <a:rPr lang="en-US" sz="4800" dirty="0" smtClean="0">
                <a:solidFill>
                  <a:schemeClr val="accent4">
                    <a:lumMod val="75000"/>
                  </a:schemeClr>
                </a:solidFill>
              </a:rPr>
              <a:t>number</a:t>
            </a:r>
          </a:p>
          <a:p>
            <a:pPr marL="571500" indent="-571500">
              <a:buFont typeface="Arial" panose="020B0604020202020204" pitchFamily="34" charset="0"/>
              <a:buChar char="•"/>
            </a:pPr>
            <a:r>
              <a:rPr lang="en-US" sz="4800" dirty="0">
                <a:solidFill>
                  <a:schemeClr val="accent4">
                    <a:lumMod val="75000"/>
                  </a:schemeClr>
                </a:solidFill>
              </a:rPr>
              <a:t>T</a:t>
            </a:r>
            <a:r>
              <a:rPr lang="en-US" sz="4800" dirty="0" smtClean="0">
                <a:solidFill>
                  <a:schemeClr val="accent4">
                    <a:lumMod val="75000"/>
                  </a:schemeClr>
                </a:solidFill>
              </a:rPr>
              <a:t>he </a:t>
            </a:r>
            <a:r>
              <a:rPr lang="en-US" sz="4800" dirty="0" smtClean="0">
                <a:solidFill>
                  <a:schemeClr val="accent4">
                    <a:lumMod val="75000"/>
                  </a:schemeClr>
                </a:solidFill>
              </a:rPr>
              <a:t>date </a:t>
            </a:r>
          </a:p>
          <a:p>
            <a:pPr marL="571500" indent="-571500">
              <a:buFont typeface="Arial" panose="020B0604020202020204" pitchFamily="34" charset="0"/>
              <a:buChar char="•"/>
            </a:pPr>
            <a:r>
              <a:rPr lang="en-US" sz="4800" dirty="0" smtClean="0">
                <a:solidFill>
                  <a:schemeClr val="accent4">
                    <a:lumMod val="75000"/>
                  </a:schemeClr>
                </a:solidFill>
              </a:rPr>
              <a:t>The </a:t>
            </a:r>
            <a:r>
              <a:rPr lang="en-US" sz="4800" dirty="0" smtClean="0">
                <a:solidFill>
                  <a:schemeClr val="accent4">
                    <a:lumMod val="75000"/>
                  </a:schemeClr>
                </a:solidFill>
              </a:rPr>
              <a:t>average temperature of the region </a:t>
            </a:r>
          </a:p>
          <a:p>
            <a:pPr marL="571500" indent="-571500">
              <a:buFont typeface="Arial" panose="020B0604020202020204" pitchFamily="34" charset="0"/>
              <a:buChar char="•"/>
            </a:pPr>
            <a:r>
              <a:rPr lang="en-US" sz="4800" dirty="0">
                <a:solidFill>
                  <a:schemeClr val="accent4">
                    <a:lumMod val="75000"/>
                  </a:schemeClr>
                </a:solidFill>
              </a:rPr>
              <a:t>F</a:t>
            </a:r>
            <a:r>
              <a:rPr lang="en-US" sz="4800" dirty="0" smtClean="0">
                <a:solidFill>
                  <a:schemeClr val="accent4">
                    <a:lumMod val="75000"/>
                  </a:schemeClr>
                </a:solidFill>
              </a:rPr>
              <a:t>uel prices</a:t>
            </a:r>
          </a:p>
          <a:p>
            <a:pPr marL="571500" indent="-571500">
              <a:buFont typeface="Arial" panose="020B0604020202020204" pitchFamily="34" charset="0"/>
              <a:buChar char="•"/>
            </a:pPr>
            <a:r>
              <a:rPr lang="en-US" sz="4800" dirty="0">
                <a:solidFill>
                  <a:schemeClr val="accent4">
                    <a:lumMod val="75000"/>
                  </a:schemeClr>
                </a:solidFill>
              </a:rPr>
              <a:t>M</a:t>
            </a:r>
            <a:r>
              <a:rPr lang="en-US" sz="4800" dirty="0" smtClean="0">
                <a:solidFill>
                  <a:schemeClr val="accent4">
                    <a:lumMod val="75000"/>
                  </a:schemeClr>
                </a:solidFill>
              </a:rPr>
              <a:t>ark </a:t>
            </a:r>
            <a:r>
              <a:rPr lang="en-US" sz="4800" dirty="0">
                <a:solidFill>
                  <a:schemeClr val="accent4">
                    <a:lumMod val="75000"/>
                  </a:schemeClr>
                </a:solidFill>
              </a:rPr>
              <a:t>d</a:t>
            </a:r>
            <a:r>
              <a:rPr lang="en-US" sz="4800" dirty="0" smtClean="0">
                <a:solidFill>
                  <a:schemeClr val="accent4">
                    <a:lumMod val="75000"/>
                  </a:schemeClr>
                </a:solidFill>
              </a:rPr>
              <a:t>own sales of Walmart </a:t>
            </a:r>
          </a:p>
          <a:p>
            <a:pPr marL="571500" indent="-571500">
              <a:buFont typeface="Arial" panose="020B0604020202020204" pitchFamily="34" charset="0"/>
              <a:buChar char="•"/>
            </a:pPr>
            <a:r>
              <a:rPr lang="en-US" sz="4800" dirty="0">
                <a:solidFill>
                  <a:schemeClr val="accent4">
                    <a:lumMod val="75000"/>
                  </a:schemeClr>
                </a:solidFill>
              </a:rPr>
              <a:t>T</a:t>
            </a:r>
            <a:r>
              <a:rPr lang="en-US" sz="4800" dirty="0" smtClean="0">
                <a:solidFill>
                  <a:schemeClr val="accent4">
                    <a:lumMod val="75000"/>
                  </a:schemeClr>
                </a:solidFill>
              </a:rPr>
              <a:t>he consumer price index</a:t>
            </a:r>
          </a:p>
          <a:p>
            <a:pPr marL="571500" indent="-571500">
              <a:buFont typeface="Arial" panose="020B0604020202020204" pitchFamily="34" charset="0"/>
              <a:buChar char="•"/>
            </a:pPr>
            <a:r>
              <a:rPr lang="en-US" sz="4800" dirty="0">
                <a:solidFill>
                  <a:schemeClr val="accent4">
                    <a:lumMod val="75000"/>
                  </a:schemeClr>
                </a:solidFill>
              </a:rPr>
              <a:t>U</a:t>
            </a:r>
            <a:r>
              <a:rPr lang="en-US" sz="4800" dirty="0" smtClean="0">
                <a:solidFill>
                  <a:schemeClr val="accent4">
                    <a:lumMod val="75000"/>
                  </a:schemeClr>
                </a:solidFill>
              </a:rPr>
              <a:t>nemployment </a:t>
            </a:r>
            <a:r>
              <a:rPr lang="en-US" sz="4800" dirty="0" smtClean="0">
                <a:solidFill>
                  <a:schemeClr val="accent4">
                    <a:lumMod val="75000"/>
                  </a:schemeClr>
                </a:solidFill>
              </a:rPr>
              <a:t>rate</a:t>
            </a:r>
          </a:p>
          <a:p>
            <a:pPr marL="571500" indent="-571500">
              <a:buFont typeface="Arial" panose="020B0604020202020204" pitchFamily="34" charset="0"/>
              <a:buChar char="•"/>
            </a:pPr>
            <a:r>
              <a:rPr lang="en-US" sz="4800" dirty="0" smtClean="0">
                <a:solidFill>
                  <a:schemeClr val="accent4">
                    <a:lumMod val="75000"/>
                  </a:schemeClr>
                </a:solidFill>
              </a:rPr>
              <a:t>Holiday week</a:t>
            </a:r>
            <a:endParaRPr lang="en-US" sz="4800" dirty="0" smtClean="0">
              <a:solidFill>
                <a:schemeClr val="accent4">
                  <a:lumMod val="75000"/>
                </a:schemeClr>
              </a:solidFill>
            </a:endParaRPr>
          </a:p>
          <a:p>
            <a:pPr marL="571500" indent="-571500">
              <a:buFont typeface="Arial" panose="020B0604020202020204" pitchFamily="34" charset="0"/>
              <a:buChar char="•"/>
            </a:pPr>
            <a:r>
              <a:rPr lang="en-US" sz="4800" dirty="0" smtClean="0">
                <a:solidFill>
                  <a:schemeClr val="accent4">
                    <a:lumMod val="75000"/>
                  </a:schemeClr>
                </a:solidFill>
              </a:rPr>
              <a:t>Different </a:t>
            </a:r>
            <a:r>
              <a:rPr lang="en-US" sz="4800" dirty="0" smtClean="0">
                <a:solidFill>
                  <a:schemeClr val="accent4">
                    <a:lumMod val="75000"/>
                  </a:schemeClr>
                </a:solidFill>
              </a:rPr>
              <a:t>departments</a:t>
            </a:r>
          </a:p>
          <a:p>
            <a:pPr marL="571500" indent="-571500">
              <a:buFont typeface="Arial" panose="020B0604020202020204" pitchFamily="34" charset="0"/>
              <a:buChar char="•"/>
            </a:pPr>
            <a:r>
              <a:rPr lang="en-US" sz="4800" dirty="0">
                <a:solidFill>
                  <a:schemeClr val="accent4">
                    <a:lumMod val="75000"/>
                  </a:schemeClr>
                </a:solidFill>
              </a:rPr>
              <a:t>T</a:t>
            </a:r>
            <a:r>
              <a:rPr lang="en-US" sz="4800" dirty="0" smtClean="0">
                <a:solidFill>
                  <a:schemeClr val="accent4">
                    <a:lumMod val="75000"/>
                  </a:schemeClr>
                </a:solidFill>
              </a:rPr>
              <a:t>ype of Walmart store </a:t>
            </a:r>
          </a:p>
          <a:p>
            <a:pPr marL="571500" indent="-571500">
              <a:buFont typeface="Arial" panose="020B0604020202020204" pitchFamily="34" charset="0"/>
              <a:buChar char="•"/>
            </a:pPr>
            <a:r>
              <a:rPr lang="en-US" sz="4800" dirty="0" smtClean="0">
                <a:solidFill>
                  <a:schemeClr val="accent4">
                    <a:lumMod val="75000"/>
                  </a:schemeClr>
                </a:solidFill>
              </a:rPr>
              <a:t>Size of the Walmart store</a:t>
            </a:r>
            <a:r>
              <a:rPr lang="en-US" sz="4800" dirty="0" smtClean="0">
                <a:solidFill>
                  <a:schemeClr val="accent4">
                    <a:lumMod val="75000"/>
                  </a:schemeClr>
                </a:solidFill>
              </a:rPr>
              <a:t>.</a:t>
            </a:r>
            <a:endParaRPr lang="en-US" sz="6600" dirty="0" smtClean="0">
              <a:solidFill>
                <a:schemeClr val="accent4">
                  <a:lumMod val="75000"/>
                </a:schemeClr>
              </a:solidFill>
            </a:endParaRPr>
          </a:p>
        </p:txBody>
      </p:sp>
      <p:sp>
        <p:nvSpPr>
          <p:cNvPr id="450" name="Text Placeholder 449"/>
          <p:cNvSpPr>
            <a:spLocks noGrp="1"/>
          </p:cNvSpPr>
          <p:nvPr>
            <p:ph type="body" sz="quarter" idx="11"/>
          </p:nvPr>
        </p:nvSpPr>
        <p:spPr>
          <a:xfrm>
            <a:off x="985666" y="12139100"/>
            <a:ext cx="10048875" cy="2400649"/>
          </a:xfrm>
        </p:spPr>
        <p:txBody>
          <a:bodyPr/>
          <a:lstStyle/>
          <a:p>
            <a:r>
              <a:rPr lang="en-US" sz="7200" dirty="0" smtClean="0">
                <a:solidFill>
                  <a:schemeClr val="accent4">
                    <a:lumMod val="50000"/>
                  </a:schemeClr>
                </a:solidFill>
              </a:rPr>
              <a:t>Potential Model Predictors</a:t>
            </a:r>
            <a:endParaRPr lang="en-US" sz="7200" dirty="0">
              <a:solidFill>
                <a:schemeClr val="accent4">
                  <a:lumMod val="50000"/>
                </a:schemeClr>
              </a:solidFill>
            </a:endParaRPr>
          </a:p>
        </p:txBody>
      </p:sp>
      <p:sp>
        <p:nvSpPr>
          <p:cNvPr id="453" name="Text Placeholder 452"/>
          <p:cNvSpPr>
            <a:spLocks noGrp="1"/>
          </p:cNvSpPr>
          <p:nvPr>
            <p:ph type="body" sz="quarter" idx="20"/>
          </p:nvPr>
        </p:nvSpPr>
        <p:spPr>
          <a:xfrm>
            <a:off x="660765" y="5743110"/>
            <a:ext cx="10050462" cy="1292653"/>
          </a:xfrm>
        </p:spPr>
        <p:txBody>
          <a:bodyPr/>
          <a:lstStyle/>
          <a:p>
            <a:r>
              <a:rPr lang="en-US" sz="7200" dirty="0" smtClean="0">
                <a:solidFill>
                  <a:schemeClr val="accent4">
                    <a:lumMod val="50000"/>
                  </a:schemeClr>
                </a:solidFill>
              </a:rPr>
              <a:t>Goal</a:t>
            </a:r>
            <a:endParaRPr lang="en-US" sz="7200" dirty="0">
              <a:solidFill>
                <a:schemeClr val="accent4">
                  <a:lumMod val="50000"/>
                </a:schemeClr>
              </a:solidFill>
            </a:endParaRPr>
          </a:p>
        </p:txBody>
      </p:sp>
      <p:sp>
        <p:nvSpPr>
          <p:cNvPr id="454" name="Text Placeholder 453"/>
          <p:cNvSpPr>
            <a:spLocks noGrp="1"/>
          </p:cNvSpPr>
          <p:nvPr>
            <p:ph type="body" sz="quarter" idx="21"/>
          </p:nvPr>
        </p:nvSpPr>
        <p:spPr>
          <a:xfrm>
            <a:off x="11717371" y="6537478"/>
            <a:ext cx="9574595" cy="11837064"/>
          </a:xfrm>
          <a:solidFill>
            <a:schemeClr val="bg1">
              <a:lumMod val="95000"/>
            </a:schemeClr>
          </a:solidFill>
        </p:spPr>
        <p:txBody>
          <a:bodyPr/>
          <a:lstStyle/>
          <a:p>
            <a:pPr marL="914400" indent="-914400">
              <a:buAutoNum type="arabicPeriod"/>
            </a:pPr>
            <a:r>
              <a:rPr lang="en-US" sz="4800" dirty="0" smtClean="0">
                <a:solidFill>
                  <a:schemeClr val="accent4">
                    <a:lumMod val="75000"/>
                  </a:schemeClr>
                </a:solidFill>
              </a:rPr>
              <a:t>Understand potential predictors.</a:t>
            </a:r>
          </a:p>
          <a:p>
            <a:pPr marL="914400" indent="-914400">
              <a:buAutoNum type="arabicPeriod"/>
            </a:pPr>
            <a:r>
              <a:rPr lang="en-US" sz="4800" dirty="0" smtClean="0">
                <a:solidFill>
                  <a:schemeClr val="accent4">
                    <a:lumMod val="75000"/>
                  </a:schemeClr>
                </a:solidFill>
              </a:rPr>
              <a:t>Choose variables that appear to have a relationship with weekly sales.</a:t>
            </a:r>
          </a:p>
          <a:p>
            <a:r>
              <a:rPr lang="en-US" sz="4800" dirty="0" smtClean="0">
                <a:solidFill>
                  <a:schemeClr val="accent4">
                    <a:lumMod val="75000"/>
                  </a:schemeClr>
                </a:solidFill>
              </a:rPr>
              <a:t>3.   Create Dummy Variables</a:t>
            </a:r>
            <a:endParaRPr lang="en-US" sz="4800" dirty="0" smtClean="0">
              <a:solidFill>
                <a:schemeClr val="accent4">
                  <a:lumMod val="75000"/>
                </a:schemeClr>
              </a:solidFill>
            </a:endParaRPr>
          </a:p>
          <a:p>
            <a:pPr marL="914400" indent="-914400">
              <a:buAutoNum type="arabicPeriod" startAt="4"/>
            </a:pPr>
            <a:r>
              <a:rPr lang="en-US" sz="4800" dirty="0" smtClean="0">
                <a:solidFill>
                  <a:schemeClr val="accent4">
                    <a:lumMod val="75000"/>
                  </a:schemeClr>
                </a:solidFill>
              </a:rPr>
              <a:t>Run over-all F-test and partial F-tests.</a:t>
            </a:r>
          </a:p>
          <a:p>
            <a:pPr marL="914400" indent="-914400">
              <a:buAutoNum type="arabicPeriod" startAt="4"/>
            </a:pPr>
            <a:r>
              <a:rPr lang="en-US" sz="4800" dirty="0" smtClean="0">
                <a:solidFill>
                  <a:schemeClr val="accent4">
                    <a:lumMod val="75000"/>
                  </a:schemeClr>
                </a:solidFill>
              </a:rPr>
              <a:t>Use stepwise selection to see if any variables were insignificant.</a:t>
            </a:r>
          </a:p>
          <a:p>
            <a:pPr marL="914400" indent="-914400">
              <a:buAutoNum type="arabicPeriod" startAt="4"/>
            </a:pPr>
            <a:r>
              <a:rPr lang="en-US" sz="4800" dirty="0" smtClean="0">
                <a:solidFill>
                  <a:schemeClr val="accent4">
                    <a:lumMod val="75000"/>
                  </a:schemeClr>
                </a:solidFill>
              </a:rPr>
              <a:t>Check assumptions and influential points.</a:t>
            </a:r>
          </a:p>
          <a:p>
            <a:pPr marL="914400" indent="-914400">
              <a:buAutoNum type="arabicPeriod" startAt="4"/>
            </a:pPr>
            <a:r>
              <a:rPr lang="en-US" sz="4800" dirty="0" smtClean="0">
                <a:solidFill>
                  <a:schemeClr val="accent4">
                    <a:lumMod val="75000"/>
                  </a:schemeClr>
                </a:solidFill>
              </a:rPr>
              <a:t>Create Transformation.</a:t>
            </a:r>
          </a:p>
          <a:p>
            <a:pPr marL="914400" indent="-914400">
              <a:buAutoNum type="arabicPeriod" startAt="4"/>
            </a:pPr>
            <a:r>
              <a:rPr lang="en-US" sz="4800" dirty="0" smtClean="0">
                <a:solidFill>
                  <a:schemeClr val="accent4">
                    <a:lumMod val="75000"/>
                  </a:schemeClr>
                </a:solidFill>
              </a:rPr>
              <a:t>Re-run over-all F-test using transformation.</a:t>
            </a:r>
            <a:r>
              <a:rPr lang="en-US" sz="4800" dirty="0" smtClean="0">
                <a:solidFill>
                  <a:schemeClr val="accent4">
                    <a:lumMod val="75000"/>
                  </a:schemeClr>
                </a:solidFill>
              </a:rPr>
              <a:t> </a:t>
            </a:r>
            <a:endParaRPr lang="en-US" sz="4800" dirty="0" smtClean="0">
              <a:solidFill>
                <a:schemeClr val="accent4">
                  <a:lumMod val="75000"/>
                </a:schemeClr>
              </a:solidFill>
            </a:endParaRPr>
          </a:p>
        </p:txBody>
      </p:sp>
      <p:sp>
        <p:nvSpPr>
          <p:cNvPr id="455" name="Text Placeholder 454"/>
          <p:cNvSpPr>
            <a:spLocks noGrp="1"/>
          </p:cNvSpPr>
          <p:nvPr>
            <p:ph type="body" sz="quarter" idx="22"/>
          </p:nvPr>
        </p:nvSpPr>
        <p:spPr>
          <a:xfrm>
            <a:off x="11571061" y="5516114"/>
            <a:ext cx="10048875" cy="1200321"/>
          </a:xfrm>
        </p:spPr>
        <p:txBody>
          <a:bodyPr/>
          <a:lstStyle/>
          <a:p>
            <a:r>
              <a:rPr lang="en-US" sz="6600" dirty="0" smtClean="0">
                <a:solidFill>
                  <a:schemeClr val="accent4">
                    <a:lumMod val="50000"/>
                  </a:schemeClr>
                </a:solidFill>
              </a:rPr>
              <a:t>Model Building </a:t>
            </a:r>
            <a:r>
              <a:rPr lang="en-US" sz="6600" dirty="0" smtClean="0">
                <a:solidFill>
                  <a:schemeClr val="accent4">
                    <a:lumMod val="50000"/>
                  </a:schemeClr>
                </a:solidFill>
              </a:rPr>
              <a:t>Process</a:t>
            </a:r>
            <a:endParaRPr lang="en-US" sz="6600" dirty="0">
              <a:solidFill>
                <a:schemeClr val="accent4">
                  <a:lumMod val="50000"/>
                </a:schemeClr>
              </a:solidFill>
            </a:endParaRPr>
          </a:p>
        </p:txBody>
      </p:sp>
      <p:sp>
        <p:nvSpPr>
          <p:cNvPr id="456" name="Text Placeholder 455"/>
          <p:cNvSpPr>
            <a:spLocks noGrp="1"/>
          </p:cNvSpPr>
          <p:nvPr>
            <p:ph type="body" sz="quarter" idx="23"/>
          </p:nvPr>
        </p:nvSpPr>
        <p:spPr>
          <a:xfrm>
            <a:off x="43963055" y="31627914"/>
            <a:ext cx="15076886" cy="1073256"/>
          </a:xfrm>
        </p:spPr>
        <p:txBody>
          <a:bodyPr/>
          <a:lstStyle/>
          <a:p>
            <a:endParaRPr lang="en-US" dirty="0"/>
          </a:p>
        </p:txBody>
      </p:sp>
      <p:sp>
        <p:nvSpPr>
          <p:cNvPr id="457" name="Text Placeholder 456"/>
          <p:cNvSpPr>
            <a:spLocks noGrp="1"/>
          </p:cNvSpPr>
          <p:nvPr>
            <p:ph type="body" sz="quarter" idx="24"/>
          </p:nvPr>
        </p:nvSpPr>
        <p:spPr>
          <a:xfrm>
            <a:off x="21799616" y="5354138"/>
            <a:ext cx="10058400" cy="1292653"/>
          </a:xfrm>
        </p:spPr>
        <p:txBody>
          <a:bodyPr/>
          <a:lstStyle/>
          <a:p>
            <a:r>
              <a:rPr lang="en-US" sz="7200" dirty="0" smtClean="0">
                <a:solidFill>
                  <a:schemeClr val="accent4">
                    <a:lumMod val="50000"/>
                  </a:schemeClr>
                </a:solidFill>
              </a:rPr>
              <a:t>Results</a:t>
            </a:r>
            <a:endParaRPr lang="en-US" sz="7200" dirty="0">
              <a:solidFill>
                <a:schemeClr val="accent4">
                  <a:lumMod val="50000"/>
                </a:schemeClr>
              </a:solidFill>
            </a:endParaRPr>
          </a:p>
        </p:txBody>
      </p:sp>
      <p:sp>
        <p:nvSpPr>
          <p:cNvPr id="458" name="Text Placeholder 457"/>
          <p:cNvSpPr>
            <a:spLocks noGrp="1"/>
          </p:cNvSpPr>
          <p:nvPr>
            <p:ph type="body" sz="quarter" idx="25"/>
          </p:nvPr>
        </p:nvSpPr>
        <p:spPr>
          <a:xfrm>
            <a:off x="33115285" y="12742510"/>
            <a:ext cx="10047018" cy="1415764"/>
          </a:xfrm>
        </p:spPr>
        <p:txBody>
          <a:bodyPr/>
          <a:lstStyle/>
          <a:p>
            <a:r>
              <a:rPr lang="en-US" sz="8000" dirty="0" smtClean="0">
                <a:solidFill>
                  <a:schemeClr val="accent4">
                    <a:lumMod val="50000"/>
                  </a:schemeClr>
                </a:solidFill>
              </a:rPr>
              <a:t>Over-all F-test</a:t>
            </a:r>
            <a:endParaRPr lang="en-US" sz="8000" dirty="0">
              <a:solidFill>
                <a:schemeClr val="accent4">
                  <a:lumMod val="50000"/>
                </a:schemeClr>
              </a:solidFill>
            </a:endParaRPr>
          </a:p>
        </p:txBody>
      </p:sp>
      <p:sp>
        <p:nvSpPr>
          <p:cNvPr id="459" name="Text Placeholder 458"/>
          <p:cNvSpPr>
            <a:spLocks noGrp="1"/>
          </p:cNvSpPr>
          <p:nvPr>
            <p:ph type="body" sz="quarter" idx="26"/>
          </p:nvPr>
        </p:nvSpPr>
        <p:spPr>
          <a:xfrm>
            <a:off x="33165880" y="14283641"/>
            <a:ext cx="9475669" cy="5004425"/>
          </a:xfrm>
          <a:solidFill>
            <a:schemeClr val="bg1">
              <a:lumMod val="95000"/>
            </a:schemeClr>
          </a:solidFill>
        </p:spPr>
        <p:txBody>
          <a:bodyPr/>
          <a:lstStyle/>
          <a:p>
            <a:r>
              <a:rPr lang="en-US" sz="3600" dirty="0" smtClean="0">
                <a:solidFill>
                  <a:schemeClr val="accent4">
                    <a:lumMod val="75000"/>
                  </a:schemeClr>
                </a:solidFill>
              </a:rPr>
              <a:t>Ho: All </a:t>
            </a:r>
            <a:r>
              <a:rPr lang="el-GR" sz="3600" dirty="0" smtClean="0">
                <a:solidFill>
                  <a:schemeClr val="accent4">
                    <a:lumMod val="75000"/>
                  </a:schemeClr>
                </a:solidFill>
              </a:rPr>
              <a:t>β</a:t>
            </a:r>
            <a:r>
              <a:rPr lang="en-US" sz="3600" dirty="0" smtClean="0">
                <a:solidFill>
                  <a:schemeClr val="accent4">
                    <a:lumMod val="75000"/>
                  </a:schemeClr>
                </a:solidFill>
              </a:rPr>
              <a:t>’s = 0</a:t>
            </a:r>
          </a:p>
          <a:p>
            <a:r>
              <a:rPr lang="en-US" sz="3600" dirty="0" smtClean="0">
                <a:solidFill>
                  <a:schemeClr val="accent4">
                    <a:lumMod val="75000"/>
                  </a:schemeClr>
                </a:solidFill>
              </a:rPr>
              <a:t>Ha: At least one </a:t>
            </a:r>
            <a:r>
              <a:rPr lang="el-GR" sz="3600" dirty="0" smtClean="0">
                <a:solidFill>
                  <a:schemeClr val="accent4">
                    <a:lumMod val="75000"/>
                  </a:schemeClr>
                </a:solidFill>
              </a:rPr>
              <a:t>β</a:t>
            </a:r>
            <a:r>
              <a:rPr lang="en-US" sz="3600" dirty="0" smtClean="0">
                <a:solidFill>
                  <a:schemeClr val="accent4">
                    <a:lumMod val="75000"/>
                  </a:schemeClr>
                </a:solidFill>
              </a:rPr>
              <a:t>’s ≠ 0</a:t>
            </a:r>
          </a:p>
          <a:p>
            <a:r>
              <a:rPr lang="en-US" sz="3600" dirty="0" smtClean="0">
                <a:solidFill>
                  <a:schemeClr val="accent4">
                    <a:lumMod val="75000"/>
                  </a:schemeClr>
                </a:solidFill>
              </a:rPr>
              <a:t>F-value = 2784.97</a:t>
            </a:r>
          </a:p>
          <a:p>
            <a:r>
              <a:rPr lang="en-US" sz="3600" dirty="0" smtClean="0">
                <a:solidFill>
                  <a:schemeClr val="accent4">
                    <a:lumMod val="75000"/>
                  </a:schemeClr>
                </a:solidFill>
              </a:rPr>
              <a:t>Numerator </a:t>
            </a:r>
            <a:r>
              <a:rPr lang="en-US" sz="3600" dirty="0" err="1" smtClean="0">
                <a:solidFill>
                  <a:schemeClr val="accent4">
                    <a:lumMod val="75000"/>
                  </a:schemeClr>
                </a:solidFill>
              </a:rPr>
              <a:t>df</a:t>
            </a:r>
            <a:r>
              <a:rPr lang="en-US" sz="3600" dirty="0" smtClean="0">
                <a:solidFill>
                  <a:schemeClr val="accent4">
                    <a:lumMod val="75000"/>
                  </a:schemeClr>
                </a:solidFill>
              </a:rPr>
              <a:t> = 15     Denominator </a:t>
            </a:r>
            <a:r>
              <a:rPr lang="en-US" sz="3600" dirty="0" err="1" smtClean="0">
                <a:solidFill>
                  <a:schemeClr val="accent4">
                    <a:lumMod val="75000"/>
                  </a:schemeClr>
                </a:solidFill>
              </a:rPr>
              <a:t>df</a:t>
            </a:r>
            <a:r>
              <a:rPr lang="en-US" sz="3600" dirty="0" smtClean="0">
                <a:solidFill>
                  <a:schemeClr val="accent4">
                    <a:lumMod val="75000"/>
                  </a:schemeClr>
                </a:solidFill>
              </a:rPr>
              <a:t> = 18145</a:t>
            </a:r>
          </a:p>
          <a:p>
            <a:r>
              <a:rPr lang="en-US" sz="3600" dirty="0" smtClean="0">
                <a:solidFill>
                  <a:schemeClr val="accent4">
                    <a:lumMod val="75000"/>
                  </a:schemeClr>
                </a:solidFill>
              </a:rPr>
              <a:t>P-value = </a:t>
            </a:r>
            <a:r>
              <a:rPr lang="en-US" sz="3600" dirty="0">
                <a:solidFill>
                  <a:schemeClr val="accent4">
                    <a:lumMod val="75000"/>
                  </a:schemeClr>
                </a:solidFill>
              </a:rPr>
              <a:t>&lt;.</a:t>
            </a:r>
            <a:r>
              <a:rPr lang="en-US" sz="3600" dirty="0" smtClean="0">
                <a:solidFill>
                  <a:schemeClr val="accent4">
                    <a:lumMod val="75000"/>
                  </a:schemeClr>
                </a:solidFill>
              </a:rPr>
              <a:t>0001</a:t>
            </a:r>
          </a:p>
          <a:p>
            <a:r>
              <a:rPr lang="en-US" sz="3600" dirty="0" smtClean="0">
                <a:solidFill>
                  <a:schemeClr val="accent4">
                    <a:lumMod val="75000"/>
                  </a:schemeClr>
                </a:solidFill>
              </a:rPr>
              <a:t>Reject Ho</a:t>
            </a:r>
          </a:p>
          <a:p>
            <a:r>
              <a:rPr lang="en-US" sz="3600" dirty="0" smtClean="0">
                <a:solidFill>
                  <a:schemeClr val="accent4">
                    <a:lumMod val="75000"/>
                  </a:schemeClr>
                </a:solidFill>
              </a:rPr>
              <a:t>R-square = </a:t>
            </a:r>
            <a:r>
              <a:rPr lang="en-US" sz="3600" dirty="0">
                <a:solidFill>
                  <a:schemeClr val="accent4">
                    <a:lumMod val="75000"/>
                  </a:schemeClr>
                </a:solidFill>
              </a:rPr>
              <a:t>0.6972</a:t>
            </a:r>
            <a:endParaRPr lang="en-US" sz="3600" dirty="0">
              <a:solidFill>
                <a:schemeClr val="accent4">
                  <a:lumMod val="75000"/>
                </a:schemeClr>
              </a:solidFill>
            </a:endParaRPr>
          </a:p>
        </p:txBody>
      </p:sp>
      <p:sp>
        <p:nvSpPr>
          <p:cNvPr id="460" name="Text Placeholder 459"/>
          <p:cNvSpPr>
            <a:spLocks noGrp="1"/>
          </p:cNvSpPr>
          <p:nvPr>
            <p:ph type="body" sz="quarter" idx="27"/>
          </p:nvPr>
        </p:nvSpPr>
        <p:spPr>
          <a:xfrm>
            <a:off x="32473264" y="19951967"/>
            <a:ext cx="10047018" cy="1292653"/>
          </a:xfrm>
        </p:spPr>
        <p:txBody>
          <a:bodyPr/>
          <a:lstStyle/>
          <a:p>
            <a:r>
              <a:rPr lang="en-US" sz="7200" dirty="0" smtClean="0">
                <a:solidFill>
                  <a:schemeClr val="accent4">
                    <a:lumMod val="50000"/>
                  </a:schemeClr>
                </a:solidFill>
              </a:rPr>
              <a:t>Conclusion</a:t>
            </a:r>
            <a:endParaRPr lang="en-US" sz="7200" dirty="0">
              <a:solidFill>
                <a:schemeClr val="accent4">
                  <a:lumMod val="50000"/>
                </a:schemeClr>
              </a:solidFill>
            </a:endParaRPr>
          </a:p>
        </p:txBody>
      </p:sp>
      <p:sp>
        <p:nvSpPr>
          <p:cNvPr id="461" name="Text Placeholder 460"/>
          <p:cNvSpPr>
            <a:spLocks noGrp="1"/>
          </p:cNvSpPr>
          <p:nvPr>
            <p:ph type="body" sz="quarter" idx="28"/>
          </p:nvPr>
        </p:nvSpPr>
        <p:spPr>
          <a:xfrm>
            <a:off x="33240316" y="21705501"/>
            <a:ext cx="9401233" cy="6013932"/>
          </a:xfrm>
          <a:solidFill>
            <a:schemeClr val="bg1">
              <a:lumMod val="95000"/>
            </a:schemeClr>
          </a:solidFill>
        </p:spPr>
        <p:txBody>
          <a:bodyPr/>
          <a:lstStyle/>
          <a:p>
            <a:pPr marL="571500" indent="-571500">
              <a:buFont typeface="Arial" panose="020B0604020202020204" pitchFamily="34" charset="0"/>
              <a:buChar char="•"/>
            </a:pPr>
            <a:r>
              <a:rPr lang="en-US" sz="4400" dirty="0" smtClean="0">
                <a:solidFill>
                  <a:schemeClr val="accent4">
                    <a:lumMod val="75000"/>
                  </a:schemeClr>
                </a:solidFill>
              </a:rPr>
              <a:t>Since p-value is &lt;.05 there is evidence to suggest at least one of the </a:t>
            </a:r>
            <a:r>
              <a:rPr lang="el-GR" sz="4400" dirty="0" smtClean="0">
                <a:solidFill>
                  <a:schemeClr val="accent4">
                    <a:lumMod val="75000"/>
                  </a:schemeClr>
                </a:solidFill>
              </a:rPr>
              <a:t>β</a:t>
            </a:r>
            <a:r>
              <a:rPr lang="en-US" sz="4400" dirty="0" smtClean="0">
                <a:solidFill>
                  <a:schemeClr val="accent4">
                    <a:lumMod val="75000"/>
                  </a:schemeClr>
                </a:solidFill>
              </a:rPr>
              <a:t>’s is not equal to 0 indicating a linear relationship between the square root of weekly sales and the model.</a:t>
            </a:r>
          </a:p>
          <a:p>
            <a:pPr marL="571500" indent="-571500">
              <a:buFont typeface="Arial" panose="020B0604020202020204" pitchFamily="34" charset="0"/>
              <a:buChar char="•"/>
            </a:pPr>
            <a:r>
              <a:rPr lang="en-US" sz="4400" dirty="0" smtClean="0">
                <a:solidFill>
                  <a:schemeClr val="accent4">
                    <a:lumMod val="75000"/>
                  </a:schemeClr>
                </a:solidFill>
              </a:rPr>
              <a:t>69.72% of the variation in the square root of y is explained by the model.</a:t>
            </a:r>
            <a:endParaRPr lang="en-US" sz="4400" dirty="0">
              <a:solidFill>
                <a:schemeClr val="accent4">
                  <a:lumMod val="75000"/>
                </a:schemeClr>
              </a:solidFill>
            </a:endParaRPr>
          </a:p>
        </p:txBody>
      </p:sp>
      <p:sp>
        <p:nvSpPr>
          <p:cNvPr id="464" name="Text Placeholder 463"/>
          <p:cNvSpPr>
            <a:spLocks noGrp="1"/>
          </p:cNvSpPr>
          <p:nvPr>
            <p:ph type="body" sz="quarter" idx="96"/>
          </p:nvPr>
        </p:nvSpPr>
        <p:spPr>
          <a:xfrm>
            <a:off x="1305430" y="7035763"/>
            <a:ext cx="9294631" cy="4616626"/>
          </a:xfrm>
          <a:solidFill>
            <a:schemeClr val="bg1">
              <a:lumMod val="95000"/>
            </a:schemeClr>
          </a:solidFill>
        </p:spPr>
        <p:txBody>
          <a:bodyPr/>
          <a:lstStyle/>
          <a:p>
            <a:r>
              <a:rPr lang="en-US" sz="4800" dirty="0">
                <a:solidFill>
                  <a:schemeClr val="accent4">
                    <a:lumMod val="75000"/>
                  </a:schemeClr>
                </a:solidFill>
              </a:rPr>
              <a:t>T</a:t>
            </a:r>
            <a:r>
              <a:rPr lang="en-US" sz="4800" dirty="0" smtClean="0">
                <a:solidFill>
                  <a:schemeClr val="accent4">
                    <a:lumMod val="75000"/>
                  </a:schemeClr>
                </a:solidFill>
              </a:rPr>
              <a:t>o create a Multiple Linear Regression Model using a combination of predictors that best predicts the </a:t>
            </a:r>
            <a:r>
              <a:rPr lang="en-US" sz="4800" dirty="0" smtClean="0">
                <a:solidFill>
                  <a:schemeClr val="accent4">
                    <a:lumMod val="75000"/>
                  </a:schemeClr>
                </a:solidFill>
              </a:rPr>
              <a:t>weekly </a:t>
            </a:r>
            <a:r>
              <a:rPr lang="en-US" sz="4800" dirty="0">
                <a:solidFill>
                  <a:schemeClr val="accent4">
                    <a:lumMod val="75000"/>
                  </a:schemeClr>
                </a:solidFill>
              </a:rPr>
              <a:t>s</a:t>
            </a:r>
            <a:r>
              <a:rPr lang="en-US" sz="4800" dirty="0" smtClean="0">
                <a:solidFill>
                  <a:schemeClr val="accent4">
                    <a:lumMod val="75000"/>
                  </a:schemeClr>
                </a:solidFill>
              </a:rPr>
              <a:t>ales </a:t>
            </a:r>
            <a:r>
              <a:rPr lang="en-US" sz="4800" dirty="0" smtClean="0">
                <a:solidFill>
                  <a:schemeClr val="accent4">
                    <a:lumMod val="75000"/>
                  </a:schemeClr>
                </a:solidFill>
              </a:rPr>
              <a:t>of </a:t>
            </a:r>
            <a:r>
              <a:rPr lang="en-US" sz="4800" dirty="0" smtClean="0">
                <a:solidFill>
                  <a:schemeClr val="accent4">
                    <a:lumMod val="75000"/>
                  </a:schemeClr>
                </a:solidFill>
              </a:rPr>
              <a:t>Walmart </a:t>
            </a:r>
            <a:r>
              <a:rPr lang="en-US" sz="4800" dirty="0" smtClean="0">
                <a:solidFill>
                  <a:schemeClr val="accent4">
                    <a:lumMod val="75000"/>
                  </a:schemeClr>
                </a:solidFill>
              </a:rPr>
              <a:t>stores.</a:t>
            </a:r>
          </a:p>
          <a:p>
            <a:endParaRPr lang="en-US" dirty="0"/>
          </a:p>
        </p:txBody>
      </p:sp>
      <p:sp>
        <p:nvSpPr>
          <p:cNvPr id="466" name="Text Placeholder 465"/>
          <p:cNvSpPr>
            <a:spLocks noGrp="1"/>
          </p:cNvSpPr>
          <p:nvPr>
            <p:ph type="body" sz="quarter" idx="151"/>
          </p:nvPr>
        </p:nvSpPr>
        <p:spPr>
          <a:xfrm>
            <a:off x="6260442" y="2901112"/>
            <a:ext cx="31998968" cy="1280160"/>
          </a:xfrm>
        </p:spPr>
        <p:txBody>
          <a:bodyPr>
            <a:normAutofit fontScale="92500" lnSpcReduction="10000"/>
          </a:bodyPr>
          <a:lstStyle/>
          <a:p>
            <a:r>
              <a:rPr lang="en-US" dirty="0" smtClean="0">
                <a:solidFill>
                  <a:schemeClr val="accent6">
                    <a:lumMod val="60000"/>
                    <a:lumOff val="40000"/>
                  </a:schemeClr>
                </a:solidFill>
              </a:rPr>
              <a:t>BY: Joel Smith and Megan Harris</a:t>
            </a:r>
            <a:endParaRPr lang="en-US" dirty="0">
              <a:solidFill>
                <a:schemeClr val="accent6">
                  <a:lumMod val="60000"/>
                  <a:lumOff val="40000"/>
                </a:schemeClr>
              </a:solidFill>
            </a:endParaRPr>
          </a:p>
        </p:txBody>
      </p:sp>
      <p:sp>
        <p:nvSpPr>
          <p:cNvPr id="467" name="Text Placeholder 466"/>
          <p:cNvSpPr>
            <a:spLocks noGrp="1"/>
          </p:cNvSpPr>
          <p:nvPr>
            <p:ph type="body" sz="quarter" idx="153"/>
          </p:nvPr>
        </p:nvSpPr>
        <p:spPr>
          <a:xfrm>
            <a:off x="4679675" y="728200"/>
            <a:ext cx="36663199" cy="1637973"/>
          </a:xfrm>
        </p:spPr>
        <p:txBody>
          <a:bodyPr>
            <a:normAutofit fontScale="92500" lnSpcReduction="10000"/>
          </a:bodyPr>
          <a:lstStyle/>
          <a:p>
            <a:r>
              <a:rPr lang="en-US" dirty="0" smtClean="0">
                <a:solidFill>
                  <a:schemeClr val="accent6">
                    <a:lumMod val="20000"/>
                    <a:lumOff val="80000"/>
                  </a:schemeClr>
                </a:solidFill>
              </a:rPr>
              <a:t>Prediction of Weekly Walmart Sales</a:t>
            </a:r>
            <a:endParaRPr lang="en-US" dirty="0">
              <a:solidFill>
                <a:schemeClr val="accent6">
                  <a:lumMod val="20000"/>
                  <a:lumOff val="80000"/>
                </a:schemeClr>
              </a:solidFill>
            </a:endParaRPr>
          </a:p>
        </p:txBody>
      </p:sp>
      <mc:AlternateContent xmlns:mc="http://schemas.openxmlformats.org/markup-compatibility/2006">
        <mc:Choice xmlns:a14="http://schemas.microsoft.com/office/drawing/2010/main" Requires="a14">
          <p:sp>
            <p:nvSpPr>
              <p:cNvPr id="2" name="TextBox 1"/>
              <p:cNvSpPr txBox="1"/>
              <p:nvPr/>
            </p:nvSpPr>
            <p:spPr>
              <a:xfrm>
                <a:off x="2366682" y="28269159"/>
                <a:ext cx="39426777" cy="4399602"/>
              </a:xfrm>
              <a:prstGeom prst="rect">
                <a:avLst/>
              </a:prstGeom>
              <a:solidFill>
                <a:schemeClr val="bg1">
                  <a:lumMod val="85000"/>
                </a:schemeClr>
              </a:solidFill>
              <a:ln>
                <a:solidFill>
                  <a:schemeClr val="tx1"/>
                </a:solidFill>
              </a:ln>
            </p:spPr>
            <p:txBody>
              <a:bodyPr wrap="square" rtlCol="0">
                <a:spAutoFit/>
              </a:bodyPr>
              <a:lstStyle/>
              <a:p>
                <a:pPr algn="ctr"/>
                <a:r>
                  <a:rPr lang="en-US" sz="6000" dirty="0" smtClean="0">
                    <a:solidFill>
                      <a:schemeClr val="accent4">
                        <a:lumMod val="50000"/>
                      </a:schemeClr>
                    </a:solidFill>
                  </a:rPr>
                  <a:t>Our Model</a:t>
                </a:r>
              </a:p>
              <a:p>
                <a:pPr algn="ctr"/>
                <a14:m>
                  <m:oMath xmlns:m="http://schemas.openxmlformats.org/officeDocument/2006/math">
                    <m:rad>
                      <m:radPr>
                        <m:degHide m:val="on"/>
                        <m:ctrlPr>
                          <a:rPr lang="en-US" sz="4400" i="1" smtClean="0">
                            <a:solidFill>
                              <a:schemeClr val="accent4">
                                <a:lumMod val="75000"/>
                              </a:schemeClr>
                            </a:solidFill>
                            <a:latin typeface="Cambria Math" panose="02040503050406030204" pitchFamily="18" charset="0"/>
                          </a:rPr>
                        </m:ctrlPr>
                      </m:radPr>
                      <m:deg/>
                      <m:e>
                        <m:r>
                          <a:rPr lang="en-US" sz="4400" b="0" i="1" smtClean="0">
                            <a:solidFill>
                              <a:schemeClr val="accent4">
                                <a:lumMod val="75000"/>
                              </a:schemeClr>
                            </a:solidFill>
                            <a:latin typeface="Cambria Math" panose="02040503050406030204" pitchFamily="18" charset="0"/>
                          </a:rPr>
                          <m:t>𝑌</m:t>
                        </m:r>
                      </m:e>
                    </m:rad>
                  </m:oMath>
                </a14:m>
                <a:r>
                  <a:rPr lang="en-US" sz="4400" dirty="0" smtClean="0">
                    <a:solidFill>
                      <a:schemeClr val="accent4">
                        <a:lumMod val="75000"/>
                      </a:schemeClr>
                    </a:solidFill>
                  </a:rPr>
                  <a:t>= </a:t>
                </a:r>
                <a14:m>
                  <m:oMath xmlns:m="http://schemas.openxmlformats.org/officeDocument/2006/math">
                    <m:sSub>
                      <m:sSubPr>
                        <m:ctrlPr>
                          <a:rPr lang="el-GR" sz="4400" i="1" dirty="0" smtClean="0">
                            <a:solidFill>
                              <a:schemeClr val="accent4">
                                <a:lumMod val="75000"/>
                              </a:schemeClr>
                            </a:solidFill>
                            <a:latin typeface="Cambria Math" panose="02040503050406030204" pitchFamily="18" charset="0"/>
                          </a:rPr>
                        </m:ctrlPr>
                      </m:sSubPr>
                      <m:e>
                        <m:r>
                          <m:rPr>
                            <m:sty m:val="p"/>
                          </m:rPr>
                          <a:rPr lang="el-GR" sz="4400" i="1" dirty="0" smtClean="0">
                            <a:solidFill>
                              <a:schemeClr val="accent4">
                                <a:lumMod val="75000"/>
                              </a:schemeClr>
                            </a:solidFill>
                            <a:latin typeface="Cambria Math" panose="02040503050406030204" pitchFamily="18" charset="0"/>
                          </a:rPr>
                          <m:t>β</m:t>
                        </m:r>
                      </m:e>
                      <m:sub>
                        <m:r>
                          <a:rPr lang="en-US" sz="4400" b="0" i="1" dirty="0" smtClean="0">
                            <a:solidFill>
                              <a:schemeClr val="accent4">
                                <a:lumMod val="75000"/>
                              </a:schemeClr>
                            </a:solidFill>
                            <a:latin typeface="Cambria Math" panose="02040503050406030204" pitchFamily="18" charset="0"/>
                          </a:rPr>
                          <m:t>𝑜</m:t>
                        </m:r>
                      </m:sub>
                    </m:sSub>
                    <m:sSub>
                      <m:sSubPr>
                        <m:ctrlPr>
                          <a:rPr lang="el-GR" sz="4400" i="1" dirty="0" smtClean="0">
                            <a:solidFill>
                              <a:schemeClr val="accent4">
                                <a:lumMod val="75000"/>
                              </a:schemeClr>
                            </a:solidFill>
                            <a:latin typeface="Cambria Math" panose="02040503050406030204" pitchFamily="18" charset="0"/>
                          </a:rPr>
                        </m:ctrlPr>
                      </m:sSubPr>
                      <m:e>
                        <m:r>
                          <a:rPr lang="en-US" sz="4400" b="0" i="1" dirty="0" smtClean="0">
                            <a:solidFill>
                              <a:schemeClr val="accent4">
                                <a:lumMod val="75000"/>
                              </a:schemeClr>
                            </a:solidFill>
                            <a:latin typeface="Cambria Math" panose="02040503050406030204" pitchFamily="18" charset="0"/>
                          </a:rPr>
                          <m:t>+ </m:t>
                        </m:r>
                        <m:r>
                          <m:rPr>
                            <m:sty m:val="p"/>
                          </m:rPr>
                          <a:rPr lang="el-GR" sz="4400" i="1" dirty="0" smtClean="0">
                            <a:solidFill>
                              <a:schemeClr val="accent4">
                                <a:lumMod val="75000"/>
                              </a:schemeClr>
                            </a:solidFill>
                            <a:latin typeface="Cambria Math" panose="02040503050406030204" pitchFamily="18" charset="0"/>
                          </a:rPr>
                          <m:t>β</m:t>
                        </m:r>
                      </m:e>
                      <m:sub>
                        <m:r>
                          <a:rPr lang="en-US" sz="4400" b="0" i="1" dirty="0" smtClean="0">
                            <a:solidFill>
                              <a:schemeClr val="accent4">
                                <a:lumMod val="75000"/>
                              </a:schemeClr>
                            </a:solidFill>
                            <a:latin typeface="Cambria Math" panose="02040503050406030204" pitchFamily="18" charset="0"/>
                          </a:rPr>
                          <m:t>1</m:t>
                        </m:r>
                      </m:sub>
                    </m:sSub>
                    <m:r>
                      <m:rPr>
                        <m:sty m:val="p"/>
                      </m:rPr>
                      <a:rPr lang="en-US" sz="4400" b="0" i="0" dirty="0" smtClean="0">
                        <a:solidFill>
                          <a:schemeClr val="accent4">
                            <a:lumMod val="75000"/>
                          </a:schemeClr>
                        </a:solidFill>
                        <a:latin typeface="Cambria Math" panose="02040503050406030204" pitchFamily="18" charset="0"/>
                      </a:rPr>
                      <m:t>Temperature</m:t>
                    </m:r>
                    <m:r>
                      <a:rPr lang="en-US" sz="4400" b="0" i="0" dirty="0" smtClean="0">
                        <a:solidFill>
                          <a:schemeClr val="accent4">
                            <a:lumMod val="75000"/>
                          </a:schemeClr>
                        </a:solidFill>
                        <a:latin typeface="Cambria Math" panose="02040503050406030204" pitchFamily="18" charset="0"/>
                      </a:rPr>
                      <m:t>+</m:t>
                    </m:r>
                    <m:sSub>
                      <m:sSubPr>
                        <m:ctrlPr>
                          <a:rPr lang="en-US" sz="4400" b="0" i="1" dirty="0" smtClean="0">
                            <a:solidFill>
                              <a:schemeClr val="accent4">
                                <a:lumMod val="75000"/>
                              </a:schemeClr>
                            </a:solidFill>
                            <a:latin typeface="Cambria Math" panose="02040503050406030204" pitchFamily="18" charset="0"/>
                          </a:rPr>
                        </m:ctrlPr>
                      </m:sSubPr>
                      <m:e>
                        <m:r>
                          <m:rPr>
                            <m:sty m:val="p"/>
                          </m:rPr>
                          <a:rPr lang="el-GR" sz="4400" b="0" i="1" dirty="0" smtClean="0">
                            <a:solidFill>
                              <a:schemeClr val="accent4">
                                <a:lumMod val="75000"/>
                              </a:schemeClr>
                            </a:solidFill>
                            <a:latin typeface="Cambria Math" panose="02040503050406030204" pitchFamily="18" charset="0"/>
                          </a:rPr>
                          <m:t>β</m:t>
                        </m:r>
                      </m:e>
                      <m:sub>
                        <m:r>
                          <a:rPr lang="en-US" sz="4400" b="0" i="1" dirty="0" smtClean="0">
                            <a:solidFill>
                              <a:schemeClr val="accent4">
                                <a:lumMod val="75000"/>
                              </a:schemeClr>
                            </a:solidFill>
                            <a:latin typeface="Cambria Math" panose="02040503050406030204" pitchFamily="18" charset="0"/>
                          </a:rPr>
                          <m:t>2</m:t>
                        </m:r>
                      </m:sub>
                    </m:sSub>
                    <m:r>
                      <m:rPr>
                        <m:sty m:val="p"/>
                      </m:rPr>
                      <a:rPr lang="en-US" sz="4400" b="0" i="0" dirty="0" smtClean="0">
                        <a:solidFill>
                          <a:schemeClr val="accent4">
                            <a:lumMod val="75000"/>
                          </a:schemeClr>
                        </a:solidFill>
                        <a:latin typeface="Cambria Math" panose="02040503050406030204" pitchFamily="18" charset="0"/>
                      </a:rPr>
                      <m:t>IsChristmas</m:t>
                    </m:r>
                  </m:oMath>
                </a14:m>
                <a:r>
                  <a:rPr lang="en-US" sz="4400" dirty="0" smtClean="0">
                    <a:solidFill>
                      <a:schemeClr val="accent4">
                        <a:lumMod val="75000"/>
                      </a:schemeClr>
                    </a:solidFill>
                  </a:rPr>
                  <a:t> + </a:t>
                </a:r>
                <a14:m>
                  <m:oMath xmlns:m="http://schemas.openxmlformats.org/officeDocument/2006/math">
                    <m:sSub>
                      <m:sSubPr>
                        <m:ctrlPr>
                          <a:rPr lang="en-US" sz="4400" i="1" dirty="0">
                            <a:solidFill>
                              <a:schemeClr val="accent4">
                                <a:lumMod val="75000"/>
                              </a:schemeClr>
                            </a:solidFill>
                            <a:latin typeface="Cambria Math" panose="02040503050406030204" pitchFamily="18" charset="0"/>
                          </a:rPr>
                        </m:ctrlPr>
                      </m:sSubPr>
                      <m:e>
                        <m:r>
                          <m:rPr>
                            <m:sty m:val="p"/>
                          </m:rPr>
                          <a:rPr lang="el-GR" sz="4400" i="1" dirty="0">
                            <a:solidFill>
                              <a:schemeClr val="accent4">
                                <a:lumMod val="75000"/>
                              </a:schemeClr>
                            </a:solidFill>
                            <a:latin typeface="Cambria Math" panose="02040503050406030204" pitchFamily="18" charset="0"/>
                          </a:rPr>
                          <m:t>β</m:t>
                        </m:r>
                      </m:e>
                      <m:sub>
                        <m:r>
                          <a:rPr lang="en-US" sz="4400" b="0" i="1" dirty="0" smtClean="0">
                            <a:solidFill>
                              <a:schemeClr val="accent4">
                                <a:lumMod val="75000"/>
                              </a:schemeClr>
                            </a:solidFill>
                            <a:latin typeface="Cambria Math" panose="02040503050406030204" pitchFamily="18" charset="0"/>
                          </a:rPr>
                          <m:t>3</m:t>
                        </m:r>
                      </m:sub>
                    </m:sSub>
                  </m:oMath>
                </a14:m>
                <a:r>
                  <a:rPr lang="en-US" sz="4400" dirty="0" smtClean="0">
                    <a:solidFill>
                      <a:schemeClr val="accent4">
                        <a:lumMod val="75000"/>
                      </a:schemeClr>
                    </a:solidFill>
                  </a:rPr>
                  <a:t>Z1 + </a:t>
                </a:r>
                <a14:m>
                  <m:oMath xmlns:m="http://schemas.openxmlformats.org/officeDocument/2006/math">
                    <m:sSub>
                      <m:sSubPr>
                        <m:ctrlPr>
                          <a:rPr lang="en-US" sz="4400" i="1" dirty="0">
                            <a:solidFill>
                              <a:schemeClr val="accent4">
                                <a:lumMod val="75000"/>
                              </a:schemeClr>
                            </a:solidFill>
                            <a:latin typeface="Cambria Math" panose="02040503050406030204" pitchFamily="18" charset="0"/>
                          </a:rPr>
                        </m:ctrlPr>
                      </m:sSubPr>
                      <m:e>
                        <m:r>
                          <m:rPr>
                            <m:sty m:val="p"/>
                          </m:rPr>
                          <a:rPr lang="el-GR" sz="4400" i="1" dirty="0">
                            <a:solidFill>
                              <a:schemeClr val="accent4">
                                <a:lumMod val="75000"/>
                              </a:schemeClr>
                            </a:solidFill>
                            <a:latin typeface="Cambria Math" panose="02040503050406030204" pitchFamily="18" charset="0"/>
                          </a:rPr>
                          <m:t>β</m:t>
                        </m:r>
                      </m:e>
                      <m:sub>
                        <m:r>
                          <a:rPr lang="en-US" sz="4400" b="0" i="1" dirty="0" smtClean="0">
                            <a:solidFill>
                              <a:schemeClr val="accent4">
                                <a:lumMod val="75000"/>
                              </a:schemeClr>
                            </a:solidFill>
                            <a:latin typeface="Cambria Math" panose="02040503050406030204" pitchFamily="18" charset="0"/>
                          </a:rPr>
                          <m:t>4</m:t>
                        </m:r>
                      </m:sub>
                    </m:sSub>
                  </m:oMath>
                </a14:m>
                <a:r>
                  <a:rPr lang="en-US" sz="4400" dirty="0" smtClean="0">
                    <a:solidFill>
                      <a:schemeClr val="accent4">
                        <a:lumMod val="75000"/>
                      </a:schemeClr>
                    </a:solidFill>
                  </a:rPr>
                  <a:t>Z2 + </a:t>
                </a:r>
                <a14:m>
                  <m:oMath xmlns:m="http://schemas.openxmlformats.org/officeDocument/2006/math">
                    <m:sSub>
                      <m:sSubPr>
                        <m:ctrlPr>
                          <a:rPr lang="en-US" sz="4400" i="1" dirty="0">
                            <a:solidFill>
                              <a:schemeClr val="accent4">
                                <a:lumMod val="75000"/>
                              </a:schemeClr>
                            </a:solidFill>
                            <a:latin typeface="Cambria Math" panose="02040503050406030204" pitchFamily="18" charset="0"/>
                          </a:rPr>
                        </m:ctrlPr>
                      </m:sSubPr>
                      <m:e>
                        <m:r>
                          <m:rPr>
                            <m:sty m:val="p"/>
                          </m:rPr>
                          <a:rPr lang="el-GR" sz="4400" i="1" dirty="0">
                            <a:solidFill>
                              <a:schemeClr val="accent4">
                                <a:lumMod val="75000"/>
                              </a:schemeClr>
                            </a:solidFill>
                            <a:latin typeface="Cambria Math" panose="02040503050406030204" pitchFamily="18" charset="0"/>
                          </a:rPr>
                          <m:t>β</m:t>
                        </m:r>
                      </m:e>
                      <m:sub>
                        <m:r>
                          <a:rPr lang="en-US" sz="4400" b="0" i="1" dirty="0" smtClean="0">
                            <a:solidFill>
                              <a:schemeClr val="accent4">
                                <a:lumMod val="75000"/>
                              </a:schemeClr>
                            </a:solidFill>
                            <a:latin typeface="Cambria Math" panose="02040503050406030204" pitchFamily="18" charset="0"/>
                          </a:rPr>
                          <m:t>5</m:t>
                        </m:r>
                      </m:sub>
                    </m:sSub>
                  </m:oMath>
                </a14:m>
                <a:r>
                  <a:rPr lang="en-US" sz="4400" dirty="0" smtClean="0">
                    <a:solidFill>
                      <a:schemeClr val="accent4">
                        <a:lumMod val="75000"/>
                      </a:schemeClr>
                    </a:solidFill>
                  </a:rPr>
                  <a:t>Z3 + </a:t>
                </a:r>
                <a14:m>
                  <m:oMath xmlns:m="http://schemas.openxmlformats.org/officeDocument/2006/math">
                    <m:sSub>
                      <m:sSubPr>
                        <m:ctrlPr>
                          <a:rPr lang="en-US" sz="4400" i="1" dirty="0">
                            <a:solidFill>
                              <a:schemeClr val="accent4">
                                <a:lumMod val="75000"/>
                              </a:schemeClr>
                            </a:solidFill>
                            <a:latin typeface="Cambria Math" panose="02040503050406030204" pitchFamily="18" charset="0"/>
                          </a:rPr>
                        </m:ctrlPr>
                      </m:sSubPr>
                      <m:e>
                        <m:r>
                          <m:rPr>
                            <m:sty m:val="p"/>
                          </m:rPr>
                          <a:rPr lang="el-GR" sz="4400" i="1" dirty="0">
                            <a:solidFill>
                              <a:schemeClr val="accent4">
                                <a:lumMod val="75000"/>
                              </a:schemeClr>
                            </a:solidFill>
                            <a:latin typeface="Cambria Math" panose="02040503050406030204" pitchFamily="18" charset="0"/>
                          </a:rPr>
                          <m:t>β</m:t>
                        </m:r>
                      </m:e>
                      <m:sub>
                        <m:r>
                          <a:rPr lang="en-US" sz="4400" b="0" i="1" dirty="0" smtClean="0">
                            <a:solidFill>
                              <a:schemeClr val="accent4">
                                <a:lumMod val="75000"/>
                              </a:schemeClr>
                            </a:solidFill>
                            <a:latin typeface="Cambria Math" panose="02040503050406030204" pitchFamily="18" charset="0"/>
                          </a:rPr>
                          <m:t>6</m:t>
                        </m:r>
                      </m:sub>
                    </m:sSub>
                  </m:oMath>
                </a14:m>
                <a:r>
                  <a:rPr lang="en-US" sz="4400" dirty="0" smtClean="0">
                    <a:solidFill>
                      <a:schemeClr val="accent4">
                        <a:lumMod val="75000"/>
                      </a:schemeClr>
                    </a:solidFill>
                  </a:rPr>
                  <a:t>Z4 +</a:t>
                </a:r>
                <a14:m>
                  <m:oMath xmlns:m="http://schemas.openxmlformats.org/officeDocument/2006/math">
                    <m:sSub>
                      <m:sSubPr>
                        <m:ctrlPr>
                          <a:rPr lang="en-US" sz="4400" i="1" dirty="0">
                            <a:solidFill>
                              <a:schemeClr val="accent4">
                                <a:lumMod val="75000"/>
                              </a:schemeClr>
                            </a:solidFill>
                            <a:latin typeface="Cambria Math" panose="02040503050406030204" pitchFamily="18" charset="0"/>
                          </a:rPr>
                        </m:ctrlPr>
                      </m:sSubPr>
                      <m:e>
                        <m:r>
                          <m:rPr>
                            <m:sty m:val="p"/>
                          </m:rPr>
                          <a:rPr lang="el-GR" sz="4400" i="1" dirty="0">
                            <a:solidFill>
                              <a:schemeClr val="accent4">
                                <a:lumMod val="75000"/>
                              </a:schemeClr>
                            </a:solidFill>
                            <a:latin typeface="Cambria Math" panose="02040503050406030204" pitchFamily="18" charset="0"/>
                          </a:rPr>
                          <m:t>β</m:t>
                        </m:r>
                      </m:e>
                      <m:sub>
                        <m:r>
                          <a:rPr lang="en-US" sz="4400" b="0" i="1" dirty="0" smtClean="0">
                            <a:solidFill>
                              <a:schemeClr val="accent4">
                                <a:lumMod val="75000"/>
                              </a:schemeClr>
                            </a:solidFill>
                            <a:latin typeface="Cambria Math" panose="02040503050406030204" pitchFamily="18" charset="0"/>
                          </a:rPr>
                          <m:t>7</m:t>
                        </m:r>
                      </m:sub>
                    </m:sSub>
                  </m:oMath>
                </a14:m>
                <a:r>
                  <a:rPr lang="en-US" sz="4400" dirty="0" smtClean="0">
                    <a:solidFill>
                      <a:schemeClr val="accent4">
                        <a:lumMod val="75000"/>
                      </a:schemeClr>
                    </a:solidFill>
                  </a:rPr>
                  <a:t>Z5 +  </a:t>
                </a:r>
                <a14:m>
                  <m:oMath xmlns:m="http://schemas.openxmlformats.org/officeDocument/2006/math">
                    <m:sSub>
                      <m:sSubPr>
                        <m:ctrlPr>
                          <a:rPr lang="en-US" sz="4400" i="1" dirty="0">
                            <a:solidFill>
                              <a:schemeClr val="accent4">
                                <a:lumMod val="75000"/>
                              </a:schemeClr>
                            </a:solidFill>
                            <a:latin typeface="Cambria Math" panose="02040503050406030204" pitchFamily="18" charset="0"/>
                          </a:rPr>
                        </m:ctrlPr>
                      </m:sSubPr>
                      <m:e>
                        <m:r>
                          <m:rPr>
                            <m:sty m:val="p"/>
                          </m:rPr>
                          <a:rPr lang="el-GR" sz="4400" i="1" dirty="0">
                            <a:solidFill>
                              <a:schemeClr val="accent4">
                                <a:lumMod val="75000"/>
                              </a:schemeClr>
                            </a:solidFill>
                            <a:latin typeface="Cambria Math" panose="02040503050406030204" pitchFamily="18" charset="0"/>
                          </a:rPr>
                          <m:t>β</m:t>
                        </m:r>
                      </m:e>
                      <m:sub>
                        <m:r>
                          <a:rPr lang="en-US" sz="4400" b="0" i="1" dirty="0" smtClean="0">
                            <a:solidFill>
                              <a:schemeClr val="accent4">
                                <a:lumMod val="75000"/>
                              </a:schemeClr>
                            </a:solidFill>
                            <a:latin typeface="Cambria Math" panose="02040503050406030204" pitchFamily="18" charset="0"/>
                          </a:rPr>
                          <m:t>8</m:t>
                        </m:r>
                      </m:sub>
                    </m:sSub>
                  </m:oMath>
                </a14:m>
                <a:r>
                  <a:rPr lang="en-US" sz="4400" dirty="0" smtClean="0">
                    <a:solidFill>
                      <a:schemeClr val="accent4">
                        <a:lumMod val="75000"/>
                      </a:schemeClr>
                    </a:solidFill>
                  </a:rPr>
                  <a:t>Z6  + </a:t>
                </a:r>
                <a14:m>
                  <m:oMath xmlns:m="http://schemas.openxmlformats.org/officeDocument/2006/math">
                    <m:sSub>
                      <m:sSubPr>
                        <m:ctrlPr>
                          <a:rPr lang="en-US" sz="4400" i="1" dirty="0">
                            <a:solidFill>
                              <a:schemeClr val="accent4">
                                <a:lumMod val="75000"/>
                              </a:schemeClr>
                            </a:solidFill>
                            <a:latin typeface="Cambria Math" panose="02040503050406030204" pitchFamily="18" charset="0"/>
                          </a:rPr>
                        </m:ctrlPr>
                      </m:sSubPr>
                      <m:e>
                        <m:r>
                          <m:rPr>
                            <m:sty m:val="p"/>
                          </m:rPr>
                          <a:rPr lang="el-GR" sz="4400" i="1" dirty="0">
                            <a:solidFill>
                              <a:schemeClr val="accent4">
                                <a:lumMod val="75000"/>
                              </a:schemeClr>
                            </a:solidFill>
                            <a:latin typeface="Cambria Math" panose="02040503050406030204" pitchFamily="18" charset="0"/>
                          </a:rPr>
                          <m:t>β</m:t>
                        </m:r>
                      </m:e>
                      <m:sub>
                        <m:r>
                          <a:rPr lang="en-US" sz="4400" b="0" i="1" dirty="0" smtClean="0">
                            <a:solidFill>
                              <a:schemeClr val="accent4">
                                <a:lumMod val="75000"/>
                              </a:schemeClr>
                            </a:solidFill>
                            <a:latin typeface="Cambria Math" panose="02040503050406030204" pitchFamily="18" charset="0"/>
                          </a:rPr>
                          <m:t>9</m:t>
                        </m:r>
                      </m:sub>
                    </m:sSub>
                  </m:oMath>
                </a14:m>
                <a:r>
                  <a:rPr lang="en-US" sz="4400" dirty="0" smtClean="0">
                    <a:solidFill>
                      <a:schemeClr val="accent4">
                        <a:lumMod val="75000"/>
                      </a:schemeClr>
                    </a:solidFill>
                  </a:rPr>
                  <a:t>Z7 + </a:t>
                </a:r>
                <a14:m>
                  <m:oMath xmlns:m="http://schemas.openxmlformats.org/officeDocument/2006/math">
                    <m:sSub>
                      <m:sSubPr>
                        <m:ctrlPr>
                          <a:rPr lang="en-US" sz="4400" i="1" dirty="0">
                            <a:solidFill>
                              <a:schemeClr val="accent4">
                                <a:lumMod val="75000"/>
                              </a:schemeClr>
                            </a:solidFill>
                            <a:latin typeface="Cambria Math" panose="02040503050406030204" pitchFamily="18" charset="0"/>
                          </a:rPr>
                        </m:ctrlPr>
                      </m:sSubPr>
                      <m:e>
                        <m:r>
                          <m:rPr>
                            <m:sty m:val="p"/>
                          </m:rPr>
                          <a:rPr lang="el-GR" sz="4400" i="1" dirty="0">
                            <a:solidFill>
                              <a:schemeClr val="accent4">
                                <a:lumMod val="75000"/>
                              </a:schemeClr>
                            </a:solidFill>
                            <a:latin typeface="Cambria Math" panose="02040503050406030204" pitchFamily="18" charset="0"/>
                          </a:rPr>
                          <m:t>β</m:t>
                        </m:r>
                      </m:e>
                      <m:sub>
                        <m:r>
                          <a:rPr lang="en-US" sz="4400" b="0" i="1" dirty="0" smtClean="0">
                            <a:solidFill>
                              <a:schemeClr val="accent4">
                                <a:lumMod val="75000"/>
                              </a:schemeClr>
                            </a:solidFill>
                            <a:latin typeface="Cambria Math" panose="02040503050406030204" pitchFamily="18" charset="0"/>
                          </a:rPr>
                          <m:t>10</m:t>
                        </m:r>
                      </m:sub>
                    </m:sSub>
                  </m:oMath>
                </a14:m>
                <a:r>
                  <a:rPr lang="en-US" sz="4400" dirty="0" smtClean="0">
                    <a:solidFill>
                      <a:schemeClr val="accent4">
                        <a:lumMod val="75000"/>
                      </a:schemeClr>
                    </a:solidFill>
                  </a:rPr>
                  <a:t>Z8 +</a:t>
                </a:r>
                <a14:m>
                  <m:oMath xmlns:m="http://schemas.openxmlformats.org/officeDocument/2006/math">
                    <m:sSub>
                      <m:sSubPr>
                        <m:ctrlPr>
                          <a:rPr lang="en-US" sz="4400" i="1" dirty="0">
                            <a:solidFill>
                              <a:schemeClr val="accent4">
                                <a:lumMod val="75000"/>
                              </a:schemeClr>
                            </a:solidFill>
                            <a:latin typeface="Cambria Math" panose="02040503050406030204" pitchFamily="18" charset="0"/>
                          </a:rPr>
                        </m:ctrlPr>
                      </m:sSubPr>
                      <m:e>
                        <m:r>
                          <m:rPr>
                            <m:sty m:val="p"/>
                          </m:rPr>
                          <a:rPr lang="el-GR" sz="4400" i="1" dirty="0">
                            <a:solidFill>
                              <a:schemeClr val="accent4">
                                <a:lumMod val="75000"/>
                              </a:schemeClr>
                            </a:solidFill>
                            <a:latin typeface="Cambria Math" panose="02040503050406030204" pitchFamily="18" charset="0"/>
                          </a:rPr>
                          <m:t>β</m:t>
                        </m:r>
                      </m:e>
                      <m:sub>
                        <m:r>
                          <a:rPr lang="en-US" sz="4400" b="0" i="1" dirty="0" smtClean="0">
                            <a:solidFill>
                              <a:schemeClr val="accent4">
                                <a:lumMod val="75000"/>
                              </a:schemeClr>
                            </a:solidFill>
                            <a:latin typeface="Cambria Math" panose="02040503050406030204" pitchFamily="18" charset="0"/>
                          </a:rPr>
                          <m:t>11</m:t>
                        </m:r>
                      </m:sub>
                    </m:sSub>
                  </m:oMath>
                </a14:m>
                <a:r>
                  <a:rPr lang="en-US" sz="4400" dirty="0" smtClean="0">
                    <a:solidFill>
                      <a:schemeClr val="accent4">
                        <a:lumMod val="75000"/>
                      </a:schemeClr>
                    </a:solidFill>
                  </a:rPr>
                  <a:t>Z9  + </a:t>
                </a:r>
                <a14:m>
                  <m:oMath xmlns:m="http://schemas.openxmlformats.org/officeDocument/2006/math">
                    <m:sSub>
                      <m:sSubPr>
                        <m:ctrlPr>
                          <a:rPr lang="en-US" sz="4400" i="1" dirty="0">
                            <a:solidFill>
                              <a:schemeClr val="accent4">
                                <a:lumMod val="75000"/>
                              </a:schemeClr>
                            </a:solidFill>
                            <a:latin typeface="Cambria Math" panose="02040503050406030204" pitchFamily="18" charset="0"/>
                          </a:rPr>
                        </m:ctrlPr>
                      </m:sSubPr>
                      <m:e>
                        <m:r>
                          <m:rPr>
                            <m:sty m:val="p"/>
                          </m:rPr>
                          <a:rPr lang="el-GR" sz="4400" i="1" dirty="0">
                            <a:solidFill>
                              <a:schemeClr val="accent4">
                                <a:lumMod val="75000"/>
                              </a:schemeClr>
                            </a:solidFill>
                            <a:latin typeface="Cambria Math" panose="02040503050406030204" pitchFamily="18" charset="0"/>
                          </a:rPr>
                          <m:t>β</m:t>
                        </m:r>
                      </m:e>
                      <m:sub>
                        <m:r>
                          <a:rPr lang="en-US" sz="4400" b="0" i="1" dirty="0" smtClean="0">
                            <a:solidFill>
                              <a:schemeClr val="accent4">
                                <a:lumMod val="75000"/>
                              </a:schemeClr>
                            </a:solidFill>
                            <a:latin typeface="Cambria Math" panose="02040503050406030204" pitchFamily="18" charset="0"/>
                          </a:rPr>
                          <m:t>12</m:t>
                        </m:r>
                      </m:sub>
                    </m:sSub>
                  </m:oMath>
                </a14:m>
                <a:r>
                  <a:rPr lang="en-US" sz="4400" dirty="0" smtClean="0">
                    <a:solidFill>
                      <a:schemeClr val="accent4">
                        <a:lumMod val="75000"/>
                      </a:schemeClr>
                    </a:solidFill>
                  </a:rPr>
                  <a:t>Z10 +  </a:t>
                </a:r>
                <a14:m>
                  <m:oMath xmlns:m="http://schemas.openxmlformats.org/officeDocument/2006/math">
                    <m:sSub>
                      <m:sSubPr>
                        <m:ctrlPr>
                          <a:rPr lang="en-US" sz="4400" i="1" dirty="0">
                            <a:solidFill>
                              <a:schemeClr val="accent4">
                                <a:lumMod val="75000"/>
                              </a:schemeClr>
                            </a:solidFill>
                            <a:latin typeface="Cambria Math" panose="02040503050406030204" pitchFamily="18" charset="0"/>
                          </a:rPr>
                        </m:ctrlPr>
                      </m:sSubPr>
                      <m:e>
                        <m:r>
                          <m:rPr>
                            <m:sty m:val="p"/>
                          </m:rPr>
                          <a:rPr lang="el-GR" sz="4400" i="1" dirty="0">
                            <a:solidFill>
                              <a:schemeClr val="accent4">
                                <a:lumMod val="75000"/>
                              </a:schemeClr>
                            </a:solidFill>
                            <a:latin typeface="Cambria Math" panose="02040503050406030204" pitchFamily="18" charset="0"/>
                          </a:rPr>
                          <m:t>β</m:t>
                        </m:r>
                      </m:e>
                      <m:sub>
                        <m:r>
                          <a:rPr lang="en-US" sz="4400" b="0" i="1" dirty="0" smtClean="0">
                            <a:solidFill>
                              <a:schemeClr val="accent4">
                                <a:lumMod val="75000"/>
                              </a:schemeClr>
                            </a:solidFill>
                            <a:latin typeface="Cambria Math" panose="02040503050406030204" pitchFamily="18" charset="0"/>
                          </a:rPr>
                          <m:t>13</m:t>
                        </m:r>
                      </m:sub>
                    </m:sSub>
                  </m:oMath>
                </a14:m>
                <a:r>
                  <a:rPr lang="en-US" sz="4400" dirty="0" smtClean="0">
                    <a:solidFill>
                      <a:schemeClr val="accent4">
                        <a:lumMod val="75000"/>
                      </a:schemeClr>
                    </a:solidFill>
                  </a:rPr>
                  <a:t>Z11 + </a:t>
                </a:r>
                <a14:m>
                  <m:oMath xmlns:m="http://schemas.openxmlformats.org/officeDocument/2006/math">
                    <m:sSub>
                      <m:sSubPr>
                        <m:ctrlPr>
                          <a:rPr lang="en-US" sz="4400" i="1" dirty="0">
                            <a:solidFill>
                              <a:schemeClr val="accent4">
                                <a:lumMod val="75000"/>
                              </a:schemeClr>
                            </a:solidFill>
                            <a:latin typeface="Cambria Math" panose="02040503050406030204" pitchFamily="18" charset="0"/>
                          </a:rPr>
                        </m:ctrlPr>
                      </m:sSubPr>
                      <m:e>
                        <m:r>
                          <m:rPr>
                            <m:sty m:val="p"/>
                          </m:rPr>
                          <a:rPr lang="el-GR" sz="4400" i="1" dirty="0">
                            <a:solidFill>
                              <a:schemeClr val="accent4">
                                <a:lumMod val="75000"/>
                              </a:schemeClr>
                            </a:solidFill>
                            <a:latin typeface="Cambria Math" panose="02040503050406030204" pitchFamily="18" charset="0"/>
                          </a:rPr>
                          <m:t>β</m:t>
                        </m:r>
                      </m:e>
                      <m:sub>
                        <m:r>
                          <a:rPr lang="en-US" sz="4400" b="0" i="1" dirty="0" smtClean="0">
                            <a:solidFill>
                              <a:schemeClr val="accent4">
                                <a:lumMod val="75000"/>
                              </a:schemeClr>
                            </a:solidFill>
                            <a:latin typeface="Cambria Math" panose="02040503050406030204" pitchFamily="18" charset="0"/>
                          </a:rPr>
                          <m:t>14</m:t>
                        </m:r>
                      </m:sub>
                    </m:sSub>
                  </m:oMath>
                </a14:m>
                <a:r>
                  <a:rPr lang="en-US" sz="4400" dirty="0" smtClean="0">
                    <a:solidFill>
                      <a:schemeClr val="accent4">
                        <a:lumMod val="75000"/>
                      </a:schemeClr>
                    </a:solidFill>
                  </a:rPr>
                  <a:t>Z12 + </a:t>
                </a:r>
                <a14:m>
                  <m:oMath xmlns:m="http://schemas.openxmlformats.org/officeDocument/2006/math">
                    <m:sSub>
                      <m:sSubPr>
                        <m:ctrlPr>
                          <a:rPr lang="en-US" sz="4400" i="1" dirty="0">
                            <a:solidFill>
                              <a:schemeClr val="accent4">
                                <a:lumMod val="75000"/>
                              </a:schemeClr>
                            </a:solidFill>
                            <a:latin typeface="Cambria Math" panose="02040503050406030204" pitchFamily="18" charset="0"/>
                          </a:rPr>
                        </m:ctrlPr>
                      </m:sSubPr>
                      <m:e>
                        <m:r>
                          <m:rPr>
                            <m:sty m:val="p"/>
                          </m:rPr>
                          <a:rPr lang="el-GR" sz="4400" i="1" dirty="0">
                            <a:solidFill>
                              <a:schemeClr val="accent4">
                                <a:lumMod val="75000"/>
                              </a:schemeClr>
                            </a:solidFill>
                            <a:latin typeface="Cambria Math" panose="02040503050406030204" pitchFamily="18" charset="0"/>
                          </a:rPr>
                          <m:t>β</m:t>
                        </m:r>
                      </m:e>
                      <m:sub>
                        <m:r>
                          <a:rPr lang="en-US" sz="4400" b="0" i="1" dirty="0" smtClean="0">
                            <a:solidFill>
                              <a:schemeClr val="accent4">
                                <a:lumMod val="75000"/>
                              </a:schemeClr>
                            </a:solidFill>
                            <a:latin typeface="Cambria Math" panose="02040503050406030204" pitchFamily="18" charset="0"/>
                          </a:rPr>
                          <m:t>15</m:t>
                        </m:r>
                      </m:sub>
                    </m:sSub>
                    <m:r>
                      <m:rPr>
                        <m:sty m:val="p"/>
                      </m:rPr>
                      <a:rPr lang="en-US" sz="4400" b="0" i="0" dirty="0" smtClean="0">
                        <a:solidFill>
                          <a:schemeClr val="accent4">
                            <a:lumMod val="75000"/>
                          </a:schemeClr>
                        </a:solidFill>
                        <a:latin typeface="Cambria Math" panose="02040503050406030204" pitchFamily="18" charset="0"/>
                      </a:rPr>
                      <m:t>Size</m:t>
                    </m:r>
                  </m:oMath>
                </a14:m>
                <a:r>
                  <a:rPr lang="en-US" sz="4400" dirty="0" smtClean="0">
                    <a:solidFill>
                      <a:schemeClr val="accent4">
                        <a:lumMod val="75000"/>
                      </a:schemeClr>
                    </a:solidFill>
                  </a:rPr>
                  <a:t> + E</a:t>
                </a:r>
              </a:p>
              <a:p>
                <a:pPr algn="ctr"/>
                <a:endParaRPr lang="en-US" sz="4400" dirty="0" smtClean="0">
                  <a:solidFill>
                    <a:schemeClr val="accent4">
                      <a:lumMod val="75000"/>
                    </a:schemeClr>
                  </a:solidFill>
                </a:endParaRPr>
              </a:p>
              <a:p>
                <a:pPr algn="ctr"/>
                <a:r>
                  <a:rPr lang="en-US" sz="4000" dirty="0" smtClean="0">
                    <a:solidFill>
                      <a:schemeClr val="accent4">
                        <a:lumMod val="75000"/>
                      </a:schemeClr>
                    </a:solidFill>
                  </a:rPr>
                  <a:t>    </a:t>
                </a:r>
                <a14:m>
                  <m:oMath xmlns:m="http://schemas.openxmlformats.org/officeDocument/2006/math">
                    <m:rad>
                      <m:radPr>
                        <m:degHide m:val="on"/>
                        <m:ctrlPr>
                          <a:rPr lang="en-US" sz="4000" i="1">
                            <a:solidFill>
                              <a:schemeClr val="accent4">
                                <a:lumMod val="75000"/>
                              </a:schemeClr>
                            </a:solidFill>
                            <a:latin typeface="Cambria Math" panose="02040503050406030204" pitchFamily="18" charset="0"/>
                          </a:rPr>
                        </m:ctrlPr>
                      </m:radPr>
                      <m:deg/>
                      <m:e>
                        <m:r>
                          <a:rPr lang="en-US" sz="4000" i="1" smtClean="0">
                            <a:solidFill>
                              <a:schemeClr val="accent4">
                                <a:lumMod val="75000"/>
                              </a:schemeClr>
                            </a:solidFill>
                            <a:latin typeface="Cambria Math" panose="02040503050406030204" pitchFamily="18" charset="0"/>
                          </a:rPr>
                          <m:t>𝑌</m:t>
                        </m:r>
                        <m:r>
                          <a:rPr lang="en-US" sz="4000" b="0" i="1" smtClean="0">
                            <a:solidFill>
                              <a:schemeClr val="accent4">
                                <a:lumMod val="75000"/>
                              </a:schemeClr>
                            </a:solidFill>
                            <a:latin typeface="Cambria Math" panose="02040503050406030204" pitchFamily="18" charset="0"/>
                          </a:rPr>
                          <m:t> </m:t>
                        </m:r>
                      </m:e>
                    </m:rad>
                  </m:oMath>
                </a14:m>
                <a:r>
                  <a:rPr lang="en-US" sz="4000" dirty="0" smtClean="0">
                    <a:solidFill>
                      <a:schemeClr val="accent4">
                        <a:lumMod val="75000"/>
                      </a:schemeClr>
                    </a:solidFill>
                  </a:rPr>
                  <a:t>- hat=</a:t>
                </a:r>
                <a14:m>
                  <m:oMath xmlns:m="http://schemas.openxmlformats.org/officeDocument/2006/math">
                    <m:r>
                      <a:rPr lang="en-US" sz="4000" b="0" i="1" dirty="0" smtClean="0">
                        <a:solidFill>
                          <a:schemeClr val="accent4">
                            <a:lumMod val="75000"/>
                          </a:schemeClr>
                        </a:solidFill>
                        <a:latin typeface="Cambria Math" panose="02040503050406030204" pitchFamily="18" charset="0"/>
                      </a:rPr>
                      <m:t>64.8986</m:t>
                    </m:r>
                    <m:r>
                      <a:rPr lang="en-US" sz="4000" b="0" i="0" dirty="0" smtClean="0">
                        <a:solidFill>
                          <a:schemeClr val="accent4">
                            <a:lumMod val="75000"/>
                          </a:schemeClr>
                        </a:solidFill>
                        <a:latin typeface="Cambria Math" panose="02040503050406030204" pitchFamily="18" charset="0"/>
                      </a:rPr>
                      <m:t>+0.0209∗</m:t>
                    </m:r>
                    <m:r>
                      <m:rPr>
                        <m:sty m:val="p"/>
                      </m:rPr>
                      <a:rPr lang="en-US" sz="4000" dirty="0">
                        <a:solidFill>
                          <a:schemeClr val="accent4">
                            <a:lumMod val="75000"/>
                          </a:schemeClr>
                        </a:solidFill>
                        <a:latin typeface="Cambria Math" panose="02040503050406030204" pitchFamily="18" charset="0"/>
                      </a:rPr>
                      <m:t>Temperature</m:t>
                    </m:r>
                    <m:r>
                      <a:rPr lang="en-US" sz="4000" dirty="0">
                        <a:solidFill>
                          <a:schemeClr val="accent4">
                            <a:lumMod val="75000"/>
                          </a:schemeClr>
                        </a:solidFill>
                        <a:latin typeface="Cambria Math" panose="02040503050406030204" pitchFamily="18" charset="0"/>
                      </a:rPr>
                      <m:t>+</m:t>
                    </m:r>
                    <m:r>
                      <a:rPr lang="en-US" sz="4000" b="0" i="1" dirty="0" smtClean="0">
                        <a:solidFill>
                          <a:schemeClr val="accent4">
                            <a:lumMod val="75000"/>
                          </a:schemeClr>
                        </a:solidFill>
                        <a:latin typeface="Cambria Math" panose="02040503050406030204" pitchFamily="18" charset="0"/>
                      </a:rPr>
                      <m:t>20.6226</m:t>
                    </m:r>
                    <m:r>
                      <a:rPr lang="en-US" sz="4000" b="0" i="0" dirty="0" smtClean="0">
                        <a:solidFill>
                          <a:schemeClr val="accent4">
                            <a:lumMod val="75000"/>
                          </a:schemeClr>
                        </a:solidFill>
                        <a:latin typeface="Cambria Math" panose="02040503050406030204" pitchFamily="18" charset="0"/>
                      </a:rPr>
                      <m:t>∗</m:t>
                    </m:r>
                    <m:r>
                      <m:rPr>
                        <m:sty m:val="p"/>
                      </m:rPr>
                      <a:rPr lang="en-US" sz="4000" dirty="0">
                        <a:solidFill>
                          <a:schemeClr val="accent4">
                            <a:lumMod val="75000"/>
                          </a:schemeClr>
                        </a:solidFill>
                        <a:latin typeface="Cambria Math" panose="02040503050406030204" pitchFamily="18" charset="0"/>
                      </a:rPr>
                      <m:t>IsChristmas</m:t>
                    </m:r>
                  </m:oMath>
                </a14:m>
                <a:r>
                  <a:rPr lang="en-US" sz="4000" dirty="0">
                    <a:solidFill>
                      <a:schemeClr val="accent4">
                        <a:lumMod val="75000"/>
                      </a:schemeClr>
                    </a:solidFill>
                  </a:rPr>
                  <a:t> + </a:t>
                </a:r>
                <a14:m>
                  <m:oMath xmlns:m="http://schemas.openxmlformats.org/officeDocument/2006/math">
                    <m:r>
                      <a:rPr lang="en-US" sz="4000" b="0" i="1" dirty="0" smtClean="0">
                        <a:solidFill>
                          <a:schemeClr val="accent4">
                            <a:lumMod val="75000"/>
                          </a:schemeClr>
                        </a:solidFill>
                        <a:latin typeface="Cambria Math" panose="02040503050406030204" pitchFamily="18" charset="0"/>
                      </a:rPr>
                      <m:t>3.4995</m:t>
                    </m:r>
                  </m:oMath>
                </a14:m>
                <a:r>
                  <a:rPr lang="en-US" sz="4000" dirty="0" smtClean="0">
                    <a:solidFill>
                      <a:schemeClr val="accent4">
                        <a:lumMod val="75000"/>
                      </a:schemeClr>
                    </a:solidFill>
                  </a:rPr>
                  <a:t>*Z1 </a:t>
                </a:r>
                <a:r>
                  <a:rPr lang="en-US" sz="4000" dirty="0">
                    <a:solidFill>
                      <a:schemeClr val="accent4">
                        <a:lumMod val="75000"/>
                      </a:schemeClr>
                    </a:solidFill>
                  </a:rPr>
                  <a:t>+ </a:t>
                </a:r>
                <a14:m>
                  <m:oMath xmlns:m="http://schemas.openxmlformats.org/officeDocument/2006/math">
                    <m:r>
                      <a:rPr lang="en-US" sz="4000" b="0" i="1" dirty="0" smtClean="0">
                        <a:solidFill>
                          <a:schemeClr val="accent4">
                            <a:lumMod val="75000"/>
                          </a:schemeClr>
                        </a:solidFill>
                        <a:latin typeface="Cambria Math" panose="02040503050406030204" pitchFamily="18" charset="0"/>
                      </a:rPr>
                      <m:t>22.1599</m:t>
                    </m:r>
                  </m:oMath>
                </a14:m>
                <a:r>
                  <a:rPr lang="en-US" sz="4000" dirty="0" smtClean="0">
                    <a:solidFill>
                      <a:schemeClr val="accent4">
                        <a:lumMod val="75000"/>
                      </a:schemeClr>
                    </a:solidFill>
                  </a:rPr>
                  <a:t>*Z2 </a:t>
                </a:r>
                <a:r>
                  <a:rPr lang="en-US" sz="4000" dirty="0">
                    <a:solidFill>
                      <a:schemeClr val="accent4">
                        <a:lumMod val="75000"/>
                      </a:schemeClr>
                    </a:solidFill>
                  </a:rPr>
                  <a:t>+ </a:t>
                </a:r>
                <a14:m>
                  <m:oMath xmlns:m="http://schemas.openxmlformats.org/officeDocument/2006/math">
                    <m:r>
                      <a:rPr lang="en-US" sz="4000" b="0" i="1" dirty="0" smtClean="0">
                        <a:solidFill>
                          <a:schemeClr val="accent4">
                            <a:lumMod val="75000"/>
                          </a:schemeClr>
                        </a:solidFill>
                        <a:latin typeface="Cambria Math" panose="02040503050406030204" pitchFamily="18" charset="0"/>
                      </a:rPr>
                      <m:t>3.8426</m:t>
                    </m:r>
                  </m:oMath>
                </a14:m>
                <a:r>
                  <a:rPr lang="en-US" sz="4000" dirty="0" smtClean="0">
                    <a:solidFill>
                      <a:schemeClr val="accent4">
                        <a:lumMod val="75000"/>
                      </a:schemeClr>
                    </a:solidFill>
                  </a:rPr>
                  <a:t>*Z3 </a:t>
                </a:r>
                <a:r>
                  <a:rPr lang="en-US" sz="4000" dirty="0">
                    <a:solidFill>
                      <a:schemeClr val="accent4">
                        <a:lumMod val="75000"/>
                      </a:schemeClr>
                    </a:solidFill>
                  </a:rPr>
                  <a:t>+ </a:t>
                </a:r>
                <a14:m>
                  <m:oMath xmlns:m="http://schemas.openxmlformats.org/officeDocument/2006/math">
                    <m:r>
                      <a:rPr lang="en-US" sz="4000" b="0" i="1" dirty="0" smtClean="0">
                        <a:solidFill>
                          <a:schemeClr val="accent4">
                            <a:lumMod val="75000"/>
                          </a:schemeClr>
                        </a:solidFill>
                        <a:latin typeface="Cambria Math" panose="02040503050406030204" pitchFamily="18" charset="0"/>
                      </a:rPr>
                      <m:t>40.8426</m:t>
                    </m:r>
                  </m:oMath>
                </a14:m>
                <a:r>
                  <a:rPr lang="en-US" sz="4000" dirty="0" smtClean="0">
                    <a:solidFill>
                      <a:schemeClr val="accent4">
                        <a:lumMod val="75000"/>
                      </a:schemeClr>
                    </a:solidFill>
                  </a:rPr>
                  <a:t>*Z4 – 28.5405*Z5 - </a:t>
                </a:r>
                <a14:m>
                  <m:oMath xmlns:m="http://schemas.openxmlformats.org/officeDocument/2006/math">
                    <m:r>
                      <a:rPr lang="en-US" sz="4000" b="0" i="1" dirty="0" smtClean="0">
                        <a:solidFill>
                          <a:schemeClr val="accent4">
                            <a:lumMod val="75000"/>
                          </a:schemeClr>
                        </a:solidFill>
                        <a:latin typeface="Cambria Math" panose="02040503050406030204" pitchFamily="18" charset="0"/>
                      </a:rPr>
                      <m:t>119.4915</m:t>
                    </m:r>
                  </m:oMath>
                </a14:m>
                <a:r>
                  <a:rPr lang="en-US" sz="4000" dirty="0" smtClean="0">
                    <a:solidFill>
                      <a:schemeClr val="accent4">
                        <a:lumMod val="75000"/>
                      </a:schemeClr>
                    </a:solidFill>
                  </a:rPr>
                  <a:t>*Z6  - </a:t>
                </a:r>
                <a14:m>
                  <m:oMath xmlns:m="http://schemas.openxmlformats.org/officeDocument/2006/math">
                    <m:r>
                      <a:rPr lang="en-US" sz="4000" b="0" i="1" dirty="0" smtClean="0">
                        <a:solidFill>
                          <a:schemeClr val="accent4">
                            <a:lumMod val="75000"/>
                          </a:schemeClr>
                        </a:solidFill>
                        <a:latin typeface="Cambria Math" panose="02040503050406030204" pitchFamily="18" charset="0"/>
                      </a:rPr>
                      <m:t>99.6167</m:t>
                    </m:r>
                  </m:oMath>
                </a14:m>
                <a:r>
                  <a:rPr lang="en-US" sz="4000" dirty="0" smtClean="0">
                    <a:solidFill>
                      <a:schemeClr val="accent4">
                        <a:lumMod val="75000"/>
                      </a:schemeClr>
                    </a:solidFill>
                  </a:rPr>
                  <a:t>*</a:t>
                </a:r>
                <a:r>
                  <a:rPr lang="en-US" sz="4000" dirty="0">
                    <a:solidFill>
                      <a:schemeClr val="accent4">
                        <a:lumMod val="75000"/>
                      </a:schemeClr>
                    </a:solidFill>
                  </a:rPr>
                  <a:t>Z7 + </a:t>
                </a:r>
                <a14:m>
                  <m:oMath xmlns:m="http://schemas.openxmlformats.org/officeDocument/2006/math">
                    <m:r>
                      <a:rPr lang="en-US" sz="4000" b="0" i="1" dirty="0" smtClean="0">
                        <a:solidFill>
                          <a:schemeClr val="accent4">
                            <a:lumMod val="75000"/>
                          </a:schemeClr>
                        </a:solidFill>
                        <a:latin typeface="Cambria Math" panose="02040503050406030204" pitchFamily="18" charset="0"/>
                      </a:rPr>
                      <m:t>75.2253</m:t>
                    </m:r>
                  </m:oMath>
                </a14:m>
                <a:r>
                  <a:rPr lang="en-US" sz="4000" dirty="0" smtClean="0">
                    <a:solidFill>
                      <a:schemeClr val="accent4">
                        <a:lumMod val="75000"/>
                      </a:schemeClr>
                    </a:solidFill>
                  </a:rPr>
                  <a:t>*</a:t>
                </a:r>
                <a:r>
                  <a:rPr lang="en-US" sz="4000" dirty="0">
                    <a:solidFill>
                      <a:schemeClr val="accent4">
                        <a:lumMod val="75000"/>
                      </a:schemeClr>
                    </a:solidFill>
                  </a:rPr>
                  <a:t>Z8 </a:t>
                </a:r>
                <a:r>
                  <a:rPr lang="en-US" sz="4000" dirty="0" smtClean="0">
                    <a:solidFill>
                      <a:schemeClr val="accent4">
                        <a:lumMod val="75000"/>
                      </a:schemeClr>
                    </a:solidFill>
                  </a:rPr>
                  <a:t>– 107.2598*Z9  - 80.5952*Z10 </a:t>
                </a:r>
                <a:r>
                  <a:rPr lang="en-US" sz="4000" dirty="0">
                    <a:solidFill>
                      <a:schemeClr val="accent4">
                        <a:lumMod val="75000"/>
                      </a:schemeClr>
                    </a:solidFill>
                  </a:rPr>
                  <a:t>+  </a:t>
                </a:r>
                <a14:m>
                  <m:oMath xmlns:m="http://schemas.openxmlformats.org/officeDocument/2006/math">
                    <m:r>
                      <a:rPr lang="en-US" sz="4000" b="0" i="1" dirty="0" smtClean="0">
                        <a:solidFill>
                          <a:schemeClr val="accent4">
                            <a:lumMod val="75000"/>
                          </a:schemeClr>
                        </a:solidFill>
                        <a:latin typeface="Cambria Math" panose="02040503050406030204" pitchFamily="18" charset="0"/>
                      </a:rPr>
                      <m:t>36.3112</m:t>
                    </m:r>
                  </m:oMath>
                </a14:m>
                <a:r>
                  <a:rPr lang="en-US" sz="4000" dirty="0" smtClean="0">
                    <a:solidFill>
                      <a:schemeClr val="accent4">
                        <a:lumMod val="75000"/>
                      </a:schemeClr>
                    </a:solidFill>
                  </a:rPr>
                  <a:t>*</a:t>
                </a:r>
                <a:r>
                  <a:rPr lang="en-US" sz="4000" dirty="0">
                    <a:solidFill>
                      <a:schemeClr val="accent4">
                        <a:lumMod val="75000"/>
                      </a:schemeClr>
                    </a:solidFill>
                  </a:rPr>
                  <a:t>Z11 </a:t>
                </a:r>
                <a:r>
                  <a:rPr lang="en-US" sz="4000" dirty="0" smtClean="0">
                    <a:solidFill>
                      <a:schemeClr val="accent4">
                        <a:lumMod val="75000"/>
                      </a:schemeClr>
                    </a:solidFill>
                  </a:rPr>
                  <a:t>- </a:t>
                </a:r>
                <a14:m>
                  <m:oMath xmlns:m="http://schemas.openxmlformats.org/officeDocument/2006/math">
                    <m:r>
                      <a:rPr lang="en-US" sz="4000" b="0" i="1" dirty="0" smtClean="0">
                        <a:solidFill>
                          <a:schemeClr val="accent4">
                            <a:lumMod val="75000"/>
                          </a:schemeClr>
                        </a:solidFill>
                        <a:latin typeface="Cambria Math" panose="02040503050406030204" pitchFamily="18" charset="0"/>
                      </a:rPr>
                      <m:t>16.5026∗</m:t>
                    </m:r>
                  </m:oMath>
                </a14:m>
                <a:r>
                  <a:rPr lang="en-US" sz="4000" dirty="0">
                    <a:solidFill>
                      <a:schemeClr val="accent4">
                        <a:lumMod val="75000"/>
                      </a:schemeClr>
                    </a:solidFill>
                  </a:rPr>
                  <a:t>Z12 +</a:t>
                </a:r>
                <a:r>
                  <a:rPr lang="en-US" sz="4000" dirty="0" smtClean="0">
                    <a:solidFill>
                      <a:schemeClr val="accent4">
                        <a:lumMod val="75000"/>
                      </a:schemeClr>
                    </a:solidFill>
                  </a:rPr>
                  <a:t>0.0007</a:t>
                </a:r>
                <a14:m>
                  <m:oMath xmlns:m="http://schemas.openxmlformats.org/officeDocument/2006/math">
                    <m:r>
                      <a:rPr lang="en-US" sz="4000" b="0" i="0" dirty="0" smtClean="0">
                        <a:solidFill>
                          <a:schemeClr val="accent4">
                            <a:lumMod val="75000"/>
                          </a:schemeClr>
                        </a:solidFill>
                        <a:latin typeface="Cambria Math" panose="02040503050406030204" pitchFamily="18" charset="0"/>
                      </a:rPr>
                      <m:t>∗</m:t>
                    </m:r>
                    <m:r>
                      <m:rPr>
                        <m:sty m:val="p"/>
                      </m:rPr>
                      <a:rPr lang="en-US" sz="4000" b="0" i="0" dirty="0" smtClean="0">
                        <a:solidFill>
                          <a:schemeClr val="accent4">
                            <a:lumMod val="75000"/>
                          </a:schemeClr>
                        </a:solidFill>
                        <a:latin typeface="Cambria Math" panose="02040503050406030204" pitchFamily="18" charset="0"/>
                      </a:rPr>
                      <m:t>Size</m:t>
                    </m:r>
                  </m:oMath>
                </a14:m>
                <a:endParaRPr lang="en-US" sz="4000" dirty="0">
                  <a:solidFill>
                    <a:schemeClr val="accent4">
                      <a:lumMod val="75000"/>
                    </a:schemeClr>
                  </a:solidFill>
                </a:endParaRPr>
              </a:p>
              <a:p>
                <a:pPr algn="ctr"/>
                <a:r>
                  <a:rPr lang="en-US" sz="4400" dirty="0" smtClean="0">
                    <a:solidFill>
                      <a:schemeClr val="accent4">
                        <a:lumMod val="75000"/>
                      </a:schemeClr>
                    </a:solidFill>
                  </a:rPr>
                  <a:t>  </a:t>
                </a:r>
              </a:p>
            </p:txBody>
          </p:sp>
        </mc:Choice>
        <mc:Fallback>
          <p:sp>
            <p:nvSpPr>
              <p:cNvPr id="2" name="TextBox 1"/>
              <p:cNvSpPr txBox="1">
                <a:spLocks noRot="1" noChangeAspect="1" noMove="1" noResize="1" noEditPoints="1" noAdjustHandles="1" noChangeArrowheads="1" noChangeShapeType="1" noTextEdit="1"/>
              </p:cNvSpPr>
              <p:nvPr/>
            </p:nvSpPr>
            <p:spPr>
              <a:xfrm>
                <a:off x="2366682" y="28269159"/>
                <a:ext cx="39426777" cy="4399602"/>
              </a:xfrm>
              <a:prstGeom prst="rect">
                <a:avLst/>
              </a:prstGeom>
              <a:blipFill rotWithShape="0">
                <a:blip r:embed="rId3"/>
                <a:stretch>
                  <a:fillRect t="-4006" r="-433"/>
                </a:stretch>
              </a:blipFill>
              <a:ln>
                <a:solidFill>
                  <a:schemeClr val="tx1"/>
                </a:solidFill>
              </a:ln>
            </p:spPr>
            <p:txBody>
              <a:bodyPr/>
              <a:lstStyle/>
              <a:p>
                <a:r>
                  <a:rPr lang="en-US">
                    <a:noFill/>
                  </a:rPr>
                  <a:t> </a:t>
                </a:r>
              </a:p>
            </p:txBody>
          </p:sp>
        </mc:Fallback>
      </mc:AlternateContent>
      <p:graphicFrame>
        <p:nvGraphicFramePr>
          <p:cNvPr id="9" name="Table 8"/>
          <p:cNvGraphicFramePr>
            <a:graphicFrameLocks noGrp="1"/>
          </p:cNvGraphicFramePr>
          <p:nvPr>
            <p:extLst>
              <p:ext uri="{D42A27DB-BD31-4B8C-83A1-F6EECF244321}">
                <p14:modId xmlns:p14="http://schemas.microsoft.com/office/powerpoint/2010/main" val="1192689927"/>
              </p:ext>
            </p:extLst>
          </p:nvPr>
        </p:nvGraphicFramePr>
        <p:xfrm>
          <a:off x="17165208" y="17615331"/>
          <a:ext cx="3777392" cy="2560320"/>
        </p:xfrm>
        <a:graphic>
          <a:graphicData uri="http://schemas.openxmlformats.org/drawingml/2006/table">
            <a:tbl>
              <a:tblPr firstRow="1" bandRow="1">
                <a:tableStyleId>{5C22544A-7EE6-4342-B048-85BDC9FD1C3A}</a:tableStyleId>
              </a:tblPr>
              <a:tblGrid>
                <a:gridCol w="944348"/>
                <a:gridCol w="944348"/>
                <a:gridCol w="944348"/>
                <a:gridCol w="944348"/>
              </a:tblGrid>
              <a:tr h="538613">
                <a:tc gridSpan="4">
                  <a:txBody>
                    <a:bodyPr/>
                    <a:lstStyle/>
                    <a:p>
                      <a:pPr algn="ctr"/>
                      <a:r>
                        <a:rPr lang="en-US" sz="3600" dirty="0" smtClean="0"/>
                        <a:t>Store Type</a:t>
                      </a:r>
                      <a:endParaRPr lang="en-US" sz="36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538613">
                <a:tc>
                  <a:txBody>
                    <a:bodyPr/>
                    <a:lstStyle/>
                    <a:p>
                      <a:endParaRPr lang="en-US" sz="3600" dirty="0"/>
                    </a:p>
                  </a:txBody>
                  <a:tcPr/>
                </a:tc>
                <a:tc>
                  <a:txBody>
                    <a:bodyPr/>
                    <a:lstStyle/>
                    <a:p>
                      <a:r>
                        <a:rPr lang="en-US" sz="3600" dirty="0" smtClean="0"/>
                        <a:t>A</a:t>
                      </a:r>
                      <a:endParaRPr lang="en-US" sz="3600" dirty="0"/>
                    </a:p>
                  </a:txBody>
                  <a:tcPr/>
                </a:tc>
                <a:tc>
                  <a:txBody>
                    <a:bodyPr/>
                    <a:lstStyle/>
                    <a:p>
                      <a:r>
                        <a:rPr lang="en-US" sz="3600" dirty="0" smtClean="0"/>
                        <a:t>B</a:t>
                      </a:r>
                      <a:endParaRPr lang="en-US" sz="3600" dirty="0"/>
                    </a:p>
                  </a:txBody>
                  <a:tcPr/>
                </a:tc>
                <a:tc>
                  <a:txBody>
                    <a:bodyPr/>
                    <a:lstStyle/>
                    <a:p>
                      <a:r>
                        <a:rPr lang="en-US" sz="3600" dirty="0" smtClean="0"/>
                        <a:t>C</a:t>
                      </a:r>
                      <a:endParaRPr lang="en-US" sz="3600" dirty="0"/>
                    </a:p>
                  </a:txBody>
                  <a:tcPr/>
                </a:tc>
              </a:tr>
              <a:tr h="538613">
                <a:tc>
                  <a:txBody>
                    <a:bodyPr/>
                    <a:lstStyle/>
                    <a:p>
                      <a:r>
                        <a:rPr lang="en-US" sz="3600" dirty="0" smtClean="0"/>
                        <a:t>Z1</a:t>
                      </a:r>
                      <a:endParaRPr lang="en-US" sz="3600" dirty="0"/>
                    </a:p>
                  </a:txBody>
                  <a:tcPr/>
                </a:tc>
                <a:tc>
                  <a:txBody>
                    <a:bodyPr/>
                    <a:lstStyle/>
                    <a:p>
                      <a:r>
                        <a:rPr lang="en-US" sz="3600" dirty="0" smtClean="0"/>
                        <a:t>1</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r>
              <a:tr h="538613">
                <a:tc>
                  <a:txBody>
                    <a:bodyPr/>
                    <a:lstStyle/>
                    <a:p>
                      <a:r>
                        <a:rPr lang="en-US" sz="3600" dirty="0" smtClean="0"/>
                        <a:t>Z2</a:t>
                      </a:r>
                      <a:endParaRPr lang="en-US" sz="3600" dirty="0"/>
                    </a:p>
                  </a:txBody>
                  <a:tcPr/>
                </a:tc>
                <a:tc>
                  <a:txBody>
                    <a:bodyPr/>
                    <a:lstStyle/>
                    <a:p>
                      <a:r>
                        <a:rPr lang="en-US" sz="3600" dirty="0" smtClean="0"/>
                        <a:t>0</a:t>
                      </a:r>
                      <a:endParaRPr lang="en-US" sz="3600" dirty="0"/>
                    </a:p>
                  </a:txBody>
                  <a:tcPr/>
                </a:tc>
                <a:tc>
                  <a:txBody>
                    <a:bodyPr/>
                    <a:lstStyle/>
                    <a:p>
                      <a:r>
                        <a:rPr lang="en-US" sz="3600" dirty="0" smtClean="0"/>
                        <a:t>1</a:t>
                      </a:r>
                      <a:endParaRPr lang="en-US" sz="3600" dirty="0"/>
                    </a:p>
                  </a:txBody>
                  <a:tcPr/>
                </a:tc>
                <a:tc>
                  <a:txBody>
                    <a:bodyPr/>
                    <a:lstStyle/>
                    <a:p>
                      <a:r>
                        <a:rPr lang="en-US" sz="3600" dirty="0" smtClean="0"/>
                        <a:t>0</a:t>
                      </a:r>
                      <a:endParaRPr lang="en-US" sz="3600"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243467576"/>
              </p:ext>
            </p:extLst>
          </p:nvPr>
        </p:nvGraphicFramePr>
        <p:xfrm>
          <a:off x="11966338" y="18255411"/>
          <a:ext cx="4317273" cy="1920240"/>
        </p:xfrm>
        <a:graphic>
          <a:graphicData uri="http://schemas.openxmlformats.org/drawingml/2006/table">
            <a:tbl>
              <a:tblPr firstRow="1" bandRow="1">
                <a:tableStyleId>{5C22544A-7EE6-4342-B048-85BDC9FD1C3A}</a:tableStyleId>
              </a:tblPr>
              <a:tblGrid>
                <a:gridCol w="1439091"/>
                <a:gridCol w="1439091"/>
                <a:gridCol w="1439091"/>
              </a:tblGrid>
              <a:tr h="370840">
                <a:tc gridSpan="3">
                  <a:txBody>
                    <a:bodyPr/>
                    <a:lstStyle/>
                    <a:p>
                      <a:pPr algn="ctr"/>
                      <a:r>
                        <a:rPr lang="en-US" sz="3600" dirty="0" smtClean="0"/>
                        <a:t>Is Christmas</a:t>
                      </a:r>
                      <a:endParaRPr lang="en-US" sz="3600" dirty="0"/>
                    </a:p>
                  </a:txBody>
                  <a:tcPr/>
                </a:tc>
                <a:tc hMerge="1">
                  <a:txBody>
                    <a:bodyPr/>
                    <a:lstStyle/>
                    <a:p>
                      <a:endParaRPr lang="en-US" dirty="0"/>
                    </a:p>
                  </a:txBody>
                  <a:tcPr/>
                </a:tc>
                <a:tc hMerge="1">
                  <a:txBody>
                    <a:bodyPr/>
                    <a:lstStyle/>
                    <a:p>
                      <a:endParaRPr lang="en-US" dirty="0"/>
                    </a:p>
                  </a:txBody>
                  <a:tcPr/>
                </a:tc>
              </a:tr>
              <a:tr h="370840">
                <a:tc>
                  <a:txBody>
                    <a:bodyPr/>
                    <a:lstStyle/>
                    <a:p>
                      <a:endParaRPr lang="en-US" sz="3600" dirty="0"/>
                    </a:p>
                  </a:txBody>
                  <a:tcPr/>
                </a:tc>
                <a:tc>
                  <a:txBody>
                    <a:bodyPr/>
                    <a:lstStyle/>
                    <a:p>
                      <a:r>
                        <a:rPr lang="en-US" sz="3600" dirty="0" smtClean="0"/>
                        <a:t>TRUE</a:t>
                      </a:r>
                      <a:endParaRPr lang="en-US" sz="3600" dirty="0"/>
                    </a:p>
                  </a:txBody>
                  <a:tcPr/>
                </a:tc>
                <a:tc>
                  <a:txBody>
                    <a:bodyPr/>
                    <a:lstStyle/>
                    <a:p>
                      <a:r>
                        <a:rPr lang="en-US" sz="3600" dirty="0" smtClean="0"/>
                        <a:t>FALSE</a:t>
                      </a:r>
                      <a:endParaRPr lang="en-US" sz="3600" dirty="0"/>
                    </a:p>
                  </a:txBody>
                  <a:tcPr/>
                </a:tc>
              </a:tr>
              <a:tr h="370840">
                <a:tc>
                  <a:txBody>
                    <a:bodyPr/>
                    <a:lstStyle/>
                    <a:p>
                      <a:r>
                        <a:rPr lang="en-US" sz="3600" dirty="0" smtClean="0"/>
                        <a:t>Z3</a:t>
                      </a:r>
                      <a:endParaRPr lang="en-US" sz="3600" dirty="0"/>
                    </a:p>
                  </a:txBody>
                  <a:tcPr/>
                </a:tc>
                <a:tc>
                  <a:txBody>
                    <a:bodyPr/>
                    <a:lstStyle/>
                    <a:p>
                      <a:r>
                        <a:rPr lang="en-US" sz="3600" dirty="0" smtClean="0"/>
                        <a:t>1</a:t>
                      </a:r>
                      <a:endParaRPr lang="en-US" sz="3600" dirty="0"/>
                    </a:p>
                  </a:txBody>
                  <a:tcPr/>
                </a:tc>
                <a:tc>
                  <a:txBody>
                    <a:bodyPr/>
                    <a:lstStyle/>
                    <a:p>
                      <a:r>
                        <a:rPr lang="en-US" sz="3600" dirty="0" smtClean="0"/>
                        <a:t>0</a:t>
                      </a:r>
                      <a:endParaRPr lang="en-US" sz="3600"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97496636"/>
              </p:ext>
            </p:extLst>
          </p:nvPr>
        </p:nvGraphicFramePr>
        <p:xfrm>
          <a:off x="11926769" y="20298075"/>
          <a:ext cx="9693167" cy="7819581"/>
        </p:xfrm>
        <a:graphic>
          <a:graphicData uri="http://schemas.openxmlformats.org/drawingml/2006/table">
            <a:tbl>
              <a:tblPr firstRow="1" bandRow="1">
                <a:tableStyleId>{5C22544A-7EE6-4342-B048-85BDC9FD1C3A}</a:tableStyleId>
              </a:tblPr>
              <a:tblGrid>
                <a:gridCol w="881197"/>
                <a:gridCol w="881197"/>
                <a:gridCol w="881197"/>
                <a:gridCol w="881197"/>
                <a:gridCol w="881197"/>
                <a:gridCol w="881197"/>
                <a:gridCol w="881197"/>
                <a:gridCol w="881197"/>
                <a:gridCol w="881197"/>
                <a:gridCol w="881197"/>
                <a:gridCol w="881197"/>
              </a:tblGrid>
              <a:tr h="808323">
                <a:tc gridSpan="11">
                  <a:txBody>
                    <a:bodyPr/>
                    <a:lstStyle/>
                    <a:p>
                      <a:pPr algn="ctr"/>
                      <a:r>
                        <a:rPr lang="en-US" sz="3600" dirty="0" smtClean="0"/>
                        <a:t>Department</a:t>
                      </a:r>
                      <a:endParaRPr lang="en-US" sz="36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602306">
                <a:tc>
                  <a:txBody>
                    <a:bodyPr/>
                    <a:lstStyle/>
                    <a:p>
                      <a:endParaRPr lang="en-US" sz="3600" dirty="0"/>
                    </a:p>
                  </a:txBody>
                  <a:tcPr/>
                </a:tc>
                <a:tc>
                  <a:txBody>
                    <a:bodyPr/>
                    <a:lstStyle/>
                    <a:p>
                      <a:r>
                        <a:rPr lang="en-US" sz="3600" dirty="0" smtClean="0"/>
                        <a:t>2</a:t>
                      </a:r>
                      <a:endParaRPr lang="en-US" sz="3600" dirty="0"/>
                    </a:p>
                  </a:txBody>
                  <a:tcPr/>
                </a:tc>
                <a:tc>
                  <a:txBody>
                    <a:bodyPr/>
                    <a:lstStyle/>
                    <a:p>
                      <a:r>
                        <a:rPr lang="en-US" sz="3600" dirty="0" smtClean="0"/>
                        <a:t>5</a:t>
                      </a:r>
                      <a:endParaRPr lang="en-US" sz="3600" dirty="0"/>
                    </a:p>
                  </a:txBody>
                  <a:tcPr/>
                </a:tc>
                <a:tc>
                  <a:txBody>
                    <a:bodyPr/>
                    <a:lstStyle/>
                    <a:p>
                      <a:r>
                        <a:rPr lang="en-US" sz="3600" dirty="0" smtClean="0"/>
                        <a:t>30</a:t>
                      </a:r>
                      <a:endParaRPr lang="en-US" sz="3600" dirty="0"/>
                    </a:p>
                  </a:txBody>
                  <a:tcPr/>
                </a:tc>
                <a:tc>
                  <a:txBody>
                    <a:bodyPr/>
                    <a:lstStyle/>
                    <a:p>
                      <a:r>
                        <a:rPr lang="en-US" sz="3600" dirty="0" smtClean="0"/>
                        <a:t>33</a:t>
                      </a:r>
                      <a:endParaRPr lang="en-US" sz="3600" dirty="0"/>
                    </a:p>
                  </a:txBody>
                  <a:tcPr/>
                </a:tc>
                <a:tc>
                  <a:txBody>
                    <a:bodyPr/>
                    <a:lstStyle/>
                    <a:p>
                      <a:r>
                        <a:rPr lang="en-US" sz="3600" dirty="0" smtClean="0"/>
                        <a:t>38</a:t>
                      </a:r>
                      <a:endParaRPr lang="en-US" sz="3600" dirty="0"/>
                    </a:p>
                  </a:txBody>
                  <a:tcPr/>
                </a:tc>
                <a:tc>
                  <a:txBody>
                    <a:bodyPr/>
                    <a:lstStyle/>
                    <a:p>
                      <a:r>
                        <a:rPr lang="en-US" sz="3600" dirty="0" smtClean="0"/>
                        <a:t>49</a:t>
                      </a:r>
                      <a:endParaRPr lang="en-US" sz="3600" dirty="0"/>
                    </a:p>
                  </a:txBody>
                  <a:tcPr/>
                </a:tc>
                <a:tc>
                  <a:txBody>
                    <a:bodyPr/>
                    <a:lstStyle/>
                    <a:p>
                      <a:r>
                        <a:rPr lang="en-US" sz="3600" dirty="0" smtClean="0"/>
                        <a:t>67</a:t>
                      </a:r>
                      <a:endParaRPr lang="en-US" sz="3600" dirty="0"/>
                    </a:p>
                  </a:txBody>
                  <a:tcPr/>
                </a:tc>
                <a:tc>
                  <a:txBody>
                    <a:bodyPr/>
                    <a:lstStyle/>
                    <a:p>
                      <a:r>
                        <a:rPr lang="en-US" sz="3600" dirty="0" smtClean="0"/>
                        <a:t>72</a:t>
                      </a:r>
                      <a:endParaRPr lang="en-US" sz="3600" dirty="0"/>
                    </a:p>
                  </a:txBody>
                  <a:tcPr/>
                </a:tc>
                <a:tc>
                  <a:txBody>
                    <a:bodyPr/>
                    <a:lstStyle/>
                    <a:p>
                      <a:r>
                        <a:rPr lang="en-US" sz="3600" dirty="0" smtClean="0"/>
                        <a:t>79</a:t>
                      </a:r>
                      <a:endParaRPr lang="en-US" sz="3600" dirty="0"/>
                    </a:p>
                  </a:txBody>
                  <a:tcPr/>
                </a:tc>
                <a:tc>
                  <a:txBody>
                    <a:bodyPr/>
                    <a:lstStyle/>
                    <a:p>
                      <a:r>
                        <a:rPr lang="en-US" sz="3600" dirty="0" smtClean="0"/>
                        <a:t>94</a:t>
                      </a:r>
                      <a:endParaRPr lang="en-US" sz="3600" dirty="0"/>
                    </a:p>
                  </a:txBody>
                  <a:tcPr/>
                </a:tc>
              </a:tr>
              <a:tr h="602306">
                <a:tc>
                  <a:txBody>
                    <a:bodyPr/>
                    <a:lstStyle/>
                    <a:p>
                      <a:r>
                        <a:rPr lang="en-US" sz="3600" dirty="0" smtClean="0"/>
                        <a:t>Z4</a:t>
                      </a:r>
                      <a:endParaRPr lang="en-US" sz="3600" dirty="0"/>
                    </a:p>
                  </a:txBody>
                  <a:tcPr/>
                </a:tc>
                <a:tc>
                  <a:txBody>
                    <a:bodyPr/>
                    <a:lstStyle/>
                    <a:p>
                      <a:r>
                        <a:rPr lang="en-US" sz="3600" dirty="0" smtClean="0"/>
                        <a:t>1</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r>
              <a:tr h="602306">
                <a:tc>
                  <a:txBody>
                    <a:bodyPr/>
                    <a:lstStyle/>
                    <a:p>
                      <a:r>
                        <a:rPr lang="en-US" sz="3600" dirty="0" smtClean="0"/>
                        <a:t>Z5</a:t>
                      </a:r>
                      <a:endParaRPr lang="en-US" sz="3600" dirty="0"/>
                    </a:p>
                  </a:txBody>
                  <a:tcPr/>
                </a:tc>
                <a:tc>
                  <a:txBody>
                    <a:bodyPr/>
                    <a:lstStyle/>
                    <a:p>
                      <a:r>
                        <a:rPr lang="en-US" sz="3600" dirty="0" smtClean="0"/>
                        <a:t>0</a:t>
                      </a:r>
                      <a:endParaRPr lang="en-US" sz="3600" dirty="0"/>
                    </a:p>
                  </a:txBody>
                  <a:tcPr/>
                </a:tc>
                <a:tc>
                  <a:txBody>
                    <a:bodyPr/>
                    <a:lstStyle/>
                    <a:p>
                      <a:r>
                        <a:rPr lang="en-US" sz="3600" dirty="0" smtClean="0"/>
                        <a:t>1</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r>
              <a:tr h="602306">
                <a:tc>
                  <a:txBody>
                    <a:bodyPr/>
                    <a:lstStyle/>
                    <a:p>
                      <a:r>
                        <a:rPr lang="en-US" sz="3600" dirty="0" smtClean="0"/>
                        <a:t>Z6</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1</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r>
              <a:tr h="602306">
                <a:tc>
                  <a:txBody>
                    <a:bodyPr/>
                    <a:lstStyle/>
                    <a:p>
                      <a:r>
                        <a:rPr lang="en-US" sz="3600" dirty="0" smtClean="0"/>
                        <a:t>Z7</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1</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r>
              <a:tr h="602306">
                <a:tc>
                  <a:txBody>
                    <a:bodyPr/>
                    <a:lstStyle/>
                    <a:p>
                      <a:r>
                        <a:rPr lang="en-US" sz="3600" dirty="0" smtClean="0"/>
                        <a:t>Z8</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1</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r>
              <a:tr h="602306">
                <a:tc>
                  <a:txBody>
                    <a:bodyPr/>
                    <a:lstStyle/>
                    <a:p>
                      <a:r>
                        <a:rPr lang="en-US" sz="3600" dirty="0" smtClean="0"/>
                        <a:t>Z9</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1</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r>
              <a:tr h="843566">
                <a:tc>
                  <a:txBody>
                    <a:bodyPr/>
                    <a:lstStyle/>
                    <a:p>
                      <a:r>
                        <a:rPr lang="en-US" sz="3600" dirty="0" smtClean="0"/>
                        <a:t>Z10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1</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r>
              <a:tr h="843566">
                <a:tc>
                  <a:txBody>
                    <a:bodyPr/>
                    <a:lstStyle/>
                    <a:p>
                      <a:r>
                        <a:rPr lang="en-US" sz="3600" dirty="0" smtClean="0"/>
                        <a:t>Z11</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1</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r>
              <a:tr h="843566">
                <a:tc>
                  <a:txBody>
                    <a:bodyPr/>
                    <a:lstStyle/>
                    <a:p>
                      <a:r>
                        <a:rPr lang="en-US" sz="3600" dirty="0" smtClean="0"/>
                        <a:t>Z12</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0</a:t>
                      </a:r>
                      <a:endParaRPr lang="en-US" sz="3600" dirty="0"/>
                    </a:p>
                  </a:txBody>
                  <a:tcPr/>
                </a:tc>
                <a:tc>
                  <a:txBody>
                    <a:bodyPr/>
                    <a:lstStyle/>
                    <a:p>
                      <a:r>
                        <a:rPr lang="en-US" sz="3600" dirty="0" smtClean="0"/>
                        <a:t>1</a:t>
                      </a:r>
                      <a:endParaRPr lang="en-US" sz="3600" dirty="0"/>
                    </a:p>
                  </a:txBody>
                  <a:tcPr/>
                </a:tc>
                <a:tc>
                  <a:txBody>
                    <a:bodyPr/>
                    <a:lstStyle/>
                    <a:p>
                      <a:r>
                        <a:rPr lang="en-US" sz="3600" dirty="0" smtClean="0"/>
                        <a:t>0</a:t>
                      </a:r>
                      <a:endParaRPr lang="en-US" sz="3600"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944830483"/>
              </p:ext>
            </p:extLst>
          </p:nvPr>
        </p:nvGraphicFramePr>
        <p:xfrm>
          <a:off x="22450566" y="7887078"/>
          <a:ext cx="9768229" cy="3638723"/>
        </p:xfrm>
        <a:graphic>
          <a:graphicData uri="http://schemas.openxmlformats.org/drawingml/2006/table">
            <a:tbl>
              <a:tblPr>
                <a:tableStyleId>{08FB837D-C827-4EFA-A057-4D05807E0F7C}</a:tableStyleId>
              </a:tblPr>
              <a:tblGrid>
                <a:gridCol w="1287384"/>
                <a:gridCol w="1696169"/>
                <a:gridCol w="1944093"/>
                <a:gridCol w="1613647"/>
                <a:gridCol w="1530767"/>
                <a:gridCol w="1696169"/>
              </a:tblGrid>
              <a:tr h="464591">
                <a:tc gridSpan="6">
                  <a:txBody>
                    <a:bodyPr/>
                    <a:lstStyle/>
                    <a:p>
                      <a:pPr fontAlgn="t"/>
                      <a:r>
                        <a:rPr lang="en-US" sz="2800" dirty="0">
                          <a:effectLst/>
                        </a:rPr>
                        <a:t>Analysis of Variance</a:t>
                      </a:r>
                      <a:endParaRPr lang="en-US" sz="2800" b="0" i="0" dirty="0">
                        <a:solidFill>
                          <a:srgbClr val="000000"/>
                        </a:solidFill>
                        <a:effectLst/>
                        <a:latin typeface="Arial" panose="020B0604020202020204" pitchFamily="34" charset="0"/>
                      </a:endParaRPr>
                    </a:p>
                  </a:txBody>
                  <a:tcPr marL="47625" marR="47625" marT="47625" marB="476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18565">
                <a:tc>
                  <a:txBody>
                    <a:bodyPr/>
                    <a:lstStyle/>
                    <a:p>
                      <a:pPr fontAlgn="t"/>
                      <a:r>
                        <a:rPr lang="en-US" sz="2800">
                          <a:effectLst/>
                        </a:rPr>
                        <a:t>Source</a:t>
                      </a:r>
                      <a:endParaRPr lang="en-US" sz="2800" b="0" i="0">
                        <a:solidFill>
                          <a:srgbClr val="000000"/>
                        </a:solidFill>
                        <a:effectLst/>
                        <a:latin typeface="Arial" panose="020B0604020202020204" pitchFamily="34" charset="0"/>
                      </a:endParaRPr>
                    </a:p>
                  </a:txBody>
                  <a:tcPr marL="47625" marR="47625" marT="47625" marB="47625"/>
                </a:tc>
                <a:tc>
                  <a:txBody>
                    <a:bodyPr/>
                    <a:lstStyle/>
                    <a:p>
                      <a:pPr fontAlgn="t"/>
                      <a:r>
                        <a:rPr lang="en-US" sz="2800" dirty="0">
                          <a:effectLst/>
                        </a:rPr>
                        <a:t>DF</a:t>
                      </a:r>
                      <a:endParaRPr lang="en-US" sz="2800" b="0" i="0" dirty="0">
                        <a:solidFill>
                          <a:srgbClr val="000000"/>
                        </a:solidFill>
                        <a:effectLst/>
                        <a:latin typeface="Arial" panose="020B0604020202020204" pitchFamily="34" charset="0"/>
                      </a:endParaRPr>
                    </a:p>
                  </a:txBody>
                  <a:tcPr marL="47625" marR="47625" marT="47625" marB="47625"/>
                </a:tc>
                <a:tc>
                  <a:txBody>
                    <a:bodyPr/>
                    <a:lstStyle/>
                    <a:p>
                      <a:pPr fontAlgn="t"/>
                      <a:r>
                        <a:rPr lang="en-US" sz="2800">
                          <a:effectLst/>
                        </a:rPr>
                        <a:t>Sum of</a:t>
                      </a:r>
                      <a:br>
                        <a:rPr lang="en-US" sz="2800">
                          <a:effectLst/>
                        </a:rPr>
                      </a:br>
                      <a:r>
                        <a:rPr lang="en-US" sz="2800">
                          <a:effectLst/>
                        </a:rPr>
                        <a:t>Squares</a:t>
                      </a:r>
                      <a:endParaRPr lang="en-US" sz="2800" b="0" i="0">
                        <a:solidFill>
                          <a:srgbClr val="000000"/>
                        </a:solidFill>
                        <a:effectLst/>
                        <a:latin typeface="Arial" panose="020B0604020202020204" pitchFamily="34" charset="0"/>
                      </a:endParaRPr>
                    </a:p>
                  </a:txBody>
                  <a:tcPr marL="47625" marR="47625" marT="47625" marB="47625"/>
                </a:tc>
                <a:tc>
                  <a:txBody>
                    <a:bodyPr/>
                    <a:lstStyle/>
                    <a:p>
                      <a:pPr fontAlgn="t"/>
                      <a:r>
                        <a:rPr lang="en-US" sz="2400">
                          <a:effectLst/>
                        </a:rPr>
                        <a:t>Mean</a:t>
                      </a:r>
                      <a:br>
                        <a:rPr lang="en-US" sz="2400">
                          <a:effectLst/>
                        </a:rPr>
                      </a:br>
                      <a:r>
                        <a:rPr lang="en-US" sz="2400">
                          <a:effectLst/>
                        </a:rPr>
                        <a:t>Square</a:t>
                      </a:r>
                      <a:endParaRPr lang="en-US" sz="2400" b="0" i="0">
                        <a:solidFill>
                          <a:srgbClr val="000000"/>
                        </a:solidFill>
                        <a:effectLst/>
                        <a:latin typeface="Arial" panose="020B0604020202020204" pitchFamily="34" charset="0"/>
                      </a:endParaRPr>
                    </a:p>
                  </a:txBody>
                  <a:tcPr marL="47625" marR="47625" marT="47625" marB="47625"/>
                </a:tc>
                <a:tc>
                  <a:txBody>
                    <a:bodyPr/>
                    <a:lstStyle/>
                    <a:p>
                      <a:pPr fontAlgn="t"/>
                      <a:r>
                        <a:rPr lang="en-US" sz="2400">
                          <a:effectLst/>
                        </a:rPr>
                        <a:t>F Value</a:t>
                      </a:r>
                      <a:endParaRPr lang="en-US" sz="2400" b="0" i="0">
                        <a:solidFill>
                          <a:srgbClr val="000000"/>
                        </a:solidFill>
                        <a:effectLst/>
                        <a:latin typeface="Arial" panose="020B0604020202020204" pitchFamily="34" charset="0"/>
                      </a:endParaRPr>
                    </a:p>
                  </a:txBody>
                  <a:tcPr marL="47625" marR="47625" marT="47625" marB="47625"/>
                </a:tc>
                <a:tc>
                  <a:txBody>
                    <a:bodyPr/>
                    <a:lstStyle/>
                    <a:p>
                      <a:pPr fontAlgn="t"/>
                      <a:r>
                        <a:rPr lang="en-US" sz="2400">
                          <a:effectLst/>
                        </a:rPr>
                        <a:t>Pr &gt; F</a:t>
                      </a:r>
                      <a:endParaRPr lang="en-US" sz="2400" b="0" i="0">
                        <a:solidFill>
                          <a:srgbClr val="000000"/>
                        </a:solidFill>
                        <a:effectLst/>
                        <a:latin typeface="Arial" panose="020B0604020202020204" pitchFamily="34" charset="0"/>
                      </a:endParaRPr>
                    </a:p>
                  </a:txBody>
                  <a:tcPr marL="47625" marR="47625" marT="47625" marB="47625"/>
                </a:tc>
              </a:tr>
              <a:tr h="464591">
                <a:tc>
                  <a:txBody>
                    <a:bodyPr/>
                    <a:lstStyle/>
                    <a:p>
                      <a:pPr fontAlgn="t"/>
                      <a:r>
                        <a:rPr lang="en-US" sz="2800">
                          <a:effectLst/>
                        </a:rPr>
                        <a:t>Model</a:t>
                      </a:r>
                      <a:endParaRPr lang="en-US" sz="2800" b="0" i="0">
                        <a:solidFill>
                          <a:srgbClr val="000000"/>
                        </a:solidFill>
                        <a:effectLst/>
                        <a:latin typeface="Arial" panose="020B0604020202020204" pitchFamily="34" charset="0"/>
                      </a:endParaRPr>
                    </a:p>
                  </a:txBody>
                  <a:tcPr marL="47625" marR="47625" marT="47625" marB="47625"/>
                </a:tc>
                <a:tc>
                  <a:txBody>
                    <a:bodyPr/>
                    <a:lstStyle/>
                    <a:p>
                      <a:pPr fontAlgn="t"/>
                      <a:r>
                        <a:rPr lang="en-US" sz="2800">
                          <a:effectLst/>
                        </a:rPr>
                        <a:t>15</a:t>
                      </a:r>
                      <a:endParaRPr lang="en-US" sz="2800" b="0" i="0">
                        <a:solidFill>
                          <a:srgbClr val="000000"/>
                        </a:solidFill>
                        <a:effectLst/>
                        <a:latin typeface="Arial" panose="020B0604020202020204" pitchFamily="34" charset="0"/>
                      </a:endParaRPr>
                    </a:p>
                  </a:txBody>
                  <a:tcPr marL="47625" marR="47625" marT="47625" marB="47625"/>
                </a:tc>
                <a:tc>
                  <a:txBody>
                    <a:bodyPr/>
                    <a:lstStyle/>
                    <a:p>
                      <a:pPr fontAlgn="t"/>
                      <a:r>
                        <a:rPr lang="en-US" sz="2800">
                          <a:effectLst/>
                        </a:rPr>
                        <a:t>90989225</a:t>
                      </a:r>
                      <a:endParaRPr lang="en-US" sz="2800" b="0" i="0">
                        <a:solidFill>
                          <a:srgbClr val="000000"/>
                        </a:solidFill>
                        <a:effectLst/>
                        <a:latin typeface="Arial" panose="020B0604020202020204" pitchFamily="34" charset="0"/>
                      </a:endParaRPr>
                    </a:p>
                  </a:txBody>
                  <a:tcPr marL="47625" marR="47625" marT="47625" marB="47625"/>
                </a:tc>
                <a:tc>
                  <a:txBody>
                    <a:bodyPr/>
                    <a:lstStyle/>
                    <a:p>
                      <a:pPr fontAlgn="t"/>
                      <a:r>
                        <a:rPr lang="en-US" sz="2400">
                          <a:effectLst/>
                        </a:rPr>
                        <a:t>6065948</a:t>
                      </a:r>
                      <a:endParaRPr lang="en-US" sz="2400" b="0" i="0">
                        <a:solidFill>
                          <a:srgbClr val="000000"/>
                        </a:solidFill>
                        <a:effectLst/>
                        <a:latin typeface="Arial" panose="020B0604020202020204" pitchFamily="34" charset="0"/>
                      </a:endParaRPr>
                    </a:p>
                  </a:txBody>
                  <a:tcPr marL="47625" marR="47625" marT="47625" marB="47625"/>
                </a:tc>
                <a:tc>
                  <a:txBody>
                    <a:bodyPr/>
                    <a:lstStyle/>
                    <a:p>
                      <a:pPr fontAlgn="t"/>
                      <a:r>
                        <a:rPr lang="en-US" sz="2400">
                          <a:effectLst/>
                        </a:rPr>
                        <a:t>2784.97</a:t>
                      </a:r>
                      <a:endParaRPr lang="en-US" sz="2400" b="0" i="0">
                        <a:solidFill>
                          <a:srgbClr val="000000"/>
                        </a:solidFill>
                        <a:effectLst/>
                        <a:latin typeface="Arial" panose="020B0604020202020204" pitchFamily="34" charset="0"/>
                      </a:endParaRPr>
                    </a:p>
                  </a:txBody>
                  <a:tcPr marL="47625" marR="47625" marT="47625" marB="47625"/>
                </a:tc>
                <a:tc>
                  <a:txBody>
                    <a:bodyPr/>
                    <a:lstStyle/>
                    <a:p>
                      <a:pPr fontAlgn="t"/>
                      <a:r>
                        <a:rPr lang="en-US" sz="2400">
                          <a:effectLst/>
                        </a:rPr>
                        <a:t>&lt;.0001</a:t>
                      </a:r>
                      <a:endParaRPr lang="en-US" sz="2400" b="0" i="0">
                        <a:solidFill>
                          <a:srgbClr val="000000"/>
                        </a:solidFill>
                        <a:effectLst/>
                        <a:latin typeface="Arial" panose="020B0604020202020204" pitchFamily="34" charset="0"/>
                      </a:endParaRPr>
                    </a:p>
                  </a:txBody>
                  <a:tcPr marL="47625" marR="47625" marT="47625" marB="47625"/>
                </a:tc>
              </a:tr>
              <a:tr h="697403">
                <a:tc>
                  <a:txBody>
                    <a:bodyPr/>
                    <a:lstStyle/>
                    <a:p>
                      <a:pPr fontAlgn="t"/>
                      <a:r>
                        <a:rPr lang="en-US" sz="2800">
                          <a:effectLst/>
                        </a:rPr>
                        <a:t>Error</a:t>
                      </a:r>
                      <a:endParaRPr lang="en-US" sz="2800" b="0" i="0">
                        <a:solidFill>
                          <a:srgbClr val="000000"/>
                        </a:solidFill>
                        <a:effectLst/>
                        <a:latin typeface="Arial" panose="020B0604020202020204" pitchFamily="34" charset="0"/>
                      </a:endParaRPr>
                    </a:p>
                  </a:txBody>
                  <a:tcPr marL="47625" marR="47625" marT="47625" marB="47625"/>
                </a:tc>
                <a:tc>
                  <a:txBody>
                    <a:bodyPr/>
                    <a:lstStyle/>
                    <a:p>
                      <a:pPr fontAlgn="t"/>
                      <a:r>
                        <a:rPr lang="en-US" sz="2800">
                          <a:effectLst/>
                        </a:rPr>
                        <a:t>18145</a:t>
                      </a:r>
                      <a:endParaRPr lang="en-US" sz="2800" b="0" i="0">
                        <a:solidFill>
                          <a:srgbClr val="000000"/>
                        </a:solidFill>
                        <a:effectLst/>
                        <a:latin typeface="Arial" panose="020B0604020202020204" pitchFamily="34" charset="0"/>
                      </a:endParaRPr>
                    </a:p>
                  </a:txBody>
                  <a:tcPr marL="47625" marR="47625" marT="47625" marB="47625"/>
                </a:tc>
                <a:tc>
                  <a:txBody>
                    <a:bodyPr/>
                    <a:lstStyle/>
                    <a:p>
                      <a:pPr fontAlgn="t"/>
                      <a:r>
                        <a:rPr lang="en-US" sz="2800">
                          <a:effectLst/>
                        </a:rPr>
                        <a:t>39521710</a:t>
                      </a:r>
                      <a:endParaRPr lang="en-US" sz="2800" b="0" i="0">
                        <a:solidFill>
                          <a:srgbClr val="000000"/>
                        </a:solidFill>
                        <a:effectLst/>
                        <a:latin typeface="Arial" panose="020B0604020202020204" pitchFamily="34" charset="0"/>
                      </a:endParaRPr>
                    </a:p>
                  </a:txBody>
                  <a:tcPr marL="47625" marR="47625" marT="47625" marB="47625"/>
                </a:tc>
                <a:tc>
                  <a:txBody>
                    <a:bodyPr/>
                    <a:lstStyle/>
                    <a:p>
                      <a:pPr fontAlgn="t"/>
                      <a:r>
                        <a:rPr lang="en-US" sz="2400" dirty="0">
                          <a:effectLst/>
                        </a:rPr>
                        <a:t>2178.10469</a:t>
                      </a:r>
                      <a:endParaRPr lang="en-US" sz="2400" b="0" i="0" dirty="0">
                        <a:solidFill>
                          <a:srgbClr val="000000"/>
                        </a:solidFill>
                        <a:effectLst/>
                        <a:latin typeface="Arial" panose="020B0604020202020204" pitchFamily="34" charset="0"/>
                      </a:endParaRPr>
                    </a:p>
                  </a:txBody>
                  <a:tcPr marL="47625" marR="47625" marT="47625" marB="47625"/>
                </a:tc>
                <a:tc>
                  <a:txBody>
                    <a:bodyPr/>
                    <a:lstStyle/>
                    <a:p>
                      <a:pPr fontAlgn="t"/>
                      <a:r>
                        <a:rPr lang="en-US" sz="2400" dirty="0">
                          <a:effectLst/>
                        </a:rPr>
                        <a:t> </a:t>
                      </a:r>
                      <a:endParaRPr lang="en-US" sz="2400" b="0" i="0" dirty="0">
                        <a:solidFill>
                          <a:srgbClr val="000000"/>
                        </a:solidFill>
                        <a:effectLst/>
                        <a:latin typeface="Arial" panose="020B0604020202020204" pitchFamily="34" charset="0"/>
                      </a:endParaRPr>
                    </a:p>
                  </a:txBody>
                  <a:tcPr marL="47625" marR="47625" marT="47625" marB="47625"/>
                </a:tc>
                <a:tc>
                  <a:txBody>
                    <a:bodyPr/>
                    <a:lstStyle/>
                    <a:p>
                      <a:pPr fontAlgn="t"/>
                      <a:r>
                        <a:rPr lang="en-US" sz="2400">
                          <a:effectLst/>
                        </a:rPr>
                        <a:t> </a:t>
                      </a:r>
                      <a:endParaRPr lang="en-US" sz="2400" b="0" i="0">
                        <a:solidFill>
                          <a:srgbClr val="000000"/>
                        </a:solidFill>
                        <a:effectLst/>
                        <a:latin typeface="Arial" panose="020B0604020202020204" pitchFamily="34" charset="0"/>
                      </a:endParaRPr>
                    </a:p>
                  </a:txBody>
                  <a:tcPr marL="47625" marR="47625" marT="47625" marB="47625"/>
                </a:tc>
              </a:tr>
              <a:tr h="818565">
                <a:tc>
                  <a:txBody>
                    <a:bodyPr/>
                    <a:lstStyle/>
                    <a:p>
                      <a:pPr fontAlgn="t"/>
                      <a:r>
                        <a:rPr lang="en-US" sz="2800" dirty="0">
                          <a:effectLst/>
                        </a:rPr>
                        <a:t>Corrected Total</a:t>
                      </a:r>
                      <a:endParaRPr lang="en-US" sz="2800" b="0" i="0" dirty="0">
                        <a:solidFill>
                          <a:srgbClr val="000000"/>
                        </a:solidFill>
                        <a:effectLst/>
                        <a:latin typeface="Arial" panose="020B0604020202020204" pitchFamily="34" charset="0"/>
                      </a:endParaRPr>
                    </a:p>
                  </a:txBody>
                  <a:tcPr marL="47625" marR="47625" marT="47625" marB="47625"/>
                </a:tc>
                <a:tc>
                  <a:txBody>
                    <a:bodyPr/>
                    <a:lstStyle/>
                    <a:p>
                      <a:pPr fontAlgn="t"/>
                      <a:r>
                        <a:rPr lang="en-US" sz="2800" dirty="0">
                          <a:effectLst/>
                        </a:rPr>
                        <a:t>18160</a:t>
                      </a:r>
                      <a:endParaRPr lang="en-US" sz="2800" b="0" i="0" dirty="0">
                        <a:solidFill>
                          <a:srgbClr val="000000"/>
                        </a:solidFill>
                        <a:effectLst/>
                        <a:latin typeface="Arial" panose="020B0604020202020204" pitchFamily="34" charset="0"/>
                      </a:endParaRPr>
                    </a:p>
                  </a:txBody>
                  <a:tcPr marL="47625" marR="47625" marT="47625" marB="47625"/>
                </a:tc>
                <a:tc>
                  <a:txBody>
                    <a:bodyPr/>
                    <a:lstStyle/>
                    <a:p>
                      <a:pPr fontAlgn="t"/>
                      <a:r>
                        <a:rPr lang="en-US" sz="2800" dirty="0">
                          <a:effectLst/>
                        </a:rPr>
                        <a:t>130510934</a:t>
                      </a:r>
                      <a:endParaRPr lang="en-US" sz="2800" b="0" i="0" dirty="0">
                        <a:solidFill>
                          <a:srgbClr val="000000"/>
                        </a:solidFill>
                        <a:effectLst/>
                        <a:latin typeface="Arial" panose="020B0604020202020204" pitchFamily="34" charset="0"/>
                      </a:endParaRPr>
                    </a:p>
                  </a:txBody>
                  <a:tcPr marL="47625" marR="47625" marT="47625" marB="47625"/>
                </a:tc>
                <a:tc>
                  <a:txBody>
                    <a:bodyPr/>
                    <a:lstStyle/>
                    <a:p>
                      <a:pPr fontAlgn="t"/>
                      <a:r>
                        <a:rPr lang="en-US" sz="2400" dirty="0">
                          <a:effectLst/>
                        </a:rPr>
                        <a:t> </a:t>
                      </a:r>
                      <a:endParaRPr lang="en-US" sz="2400" b="0" i="0" dirty="0">
                        <a:solidFill>
                          <a:srgbClr val="000000"/>
                        </a:solidFill>
                        <a:effectLst/>
                        <a:latin typeface="Arial" panose="020B0604020202020204" pitchFamily="34" charset="0"/>
                      </a:endParaRPr>
                    </a:p>
                  </a:txBody>
                  <a:tcPr marL="47625" marR="47625" marT="47625" marB="47625"/>
                </a:tc>
                <a:tc>
                  <a:txBody>
                    <a:bodyPr/>
                    <a:lstStyle/>
                    <a:p>
                      <a:pPr fontAlgn="t"/>
                      <a:r>
                        <a:rPr lang="en-US" sz="2400">
                          <a:effectLst/>
                        </a:rPr>
                        <a:t> </a:t>
                      </a:r>
                      <a:endParaRPr lang="en-US" sz="2400" b="0" i="0">
                        <a:solidFill>
                          <a:srgbClr val="000000"/>
                        </a:solidFill>
                        <a:effectLst/>
                        <a:latin typeface="Arial" panose="020B0604020202020204" pitchFamily="34" charset="0"/>
                      </a:endParaRPr>
                    </a:p>
                  </a:txBody>
                  <a:tcPr marL="47625" marR="47625" marT="47625" marB="47625"/>
                </a:tc>
                <a:tc>
                  <a:txBody>
                    <a:bodyPr/>
                    <a:lstStyle/>
                    <a:p>
                      <a:pPr fontAlgn="t"/>
                      <a:r>
                        <a:rPr lang="en-US" sz="2400" dirty="0">
                          <a:effectLst/>
                        </a:rPr>
                        <a:t> </a:t>
                      </a:r>
                      <a:endParaRPr lang="en-US" sz="2400" b="0" i="0" dirty="0">
                        <a:solidFill>
                          <a:srgbClr val="000000"/>
                        </a:solidFill>
                        <a:effectLst/>
                        <a:latin typeface="Arial" panose="020B0604020202020204" pitchFamily="34" charset="0"/>
                      </a:endParaRPr>
                    </a:p>
                  </a:txBody>
                  <a:tcPr marL="47625" marR="47625" marT="47625" marB="47625"/>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823997767"/>
              </p:ext>
            </p:extLst>
          </p:nvPr>
        </p:nvGraphicFramePr>
        <p:xfrm>
          <a:off x="23011274" y="11830808"/>
          <a:ext cx="8132116" cy="2229437"/>
        </p:xfrm>
        <a:graphic>
          <a:graphicData uri="http://schemas.openxmlformats.org/drawingml/2006/table">
            <a:tbl>
              <a:tblPr>
                <a:tableStyleId>{08FB837D-C827-4EFA-A057-4D05807E0F7C}</a:tableStyleId>
              </a:tblPr>
              <a:tblGrid>
                <a:gridCol w="2033029"/>
                <a:gridCol w="2033029"/>
                <a:gridCol w="2033029"/>
                <a:gridCol w="2033029"/>
              </a:tblGrid>
              <a:tr h="344700">
                <a:tc>
                  <a:txBody>
                    <a:bodyPr/>
                    <a:lstStyle/>
                    <a:p>
                      <a:pPr fontAlgn="t"/>
                      <a:r>
                        <a:rPr lang="en-US" sz="2800" dirty="0">
                          <a:effectLst/>
                        </a:rPr>
                        <a:t>Root MSE</a:t>
                      </a:r>
                      <a:endParaRPr lang="en-US" sz="2800" b="0" i="0" dirty="0">
                        <a:solidFill>
                          <a:srgbClr val="000000"/>
                        </a:solidFill>
                        <a:effectLst/>
                        <a:latin typeface="Arial" panose="020B0604020202020204" pitchFamily="34" charset="0"/>
                      </a:endParaRPr>
                    </a:p>
                  </a:txBody>
                  <a:tcPr marL="47625" marR="47625" marT="47625" marB="47625"/>
                </a:tc>
                <a:tc>
                  <a:txBody>
                    <a:bodyPr/>
                    <a:lstStyle/>
                    <a:p>
                      <a:pPr fontAlgn="t"/>
                      <a:r>
                        <a:rPr lang="en-US" sz="2800">
                          <a:effectLst/>
                        </a:rPr>
                        <a:t>46.67017</a:t>
                      </a:r>
                      <a:endParaRPr lang="en-US" sz="2800" b="0" i="0">
                        <a:solidFill>
                          <a:srgbClr val="000000"/>
                        </a:solidFill>
                        <a:effectLst/>
                        <a:latin typeface="Arial" panose="020B0604020202020204" pitchFamily="34" charset="0"/>
                      </a:endParaRPr>
                    </a:p>
                  </a:txBody>
                  <a:tcPr marL="47625" marR="47625" marT="47625" marB="47625"/>
                </a:tc>
                <a:tc>
                  <a:txBody>
                    <a:bodyPr/>
                    <a:lstStyle/>
                    <a:p>
                      <a:pPr fontAlgn="t"/>
                      <a:r>
                        <a:rPr lang="en-US" sz="2800">
                          <a:effectLst/>
                        </a:rPr>
                        <a:t>R-Square</a:t>
                      </a:r>
                      <a:endParaRPr lang="en-US" sz="2800" b="0" i="0">
                        <a:solidFill>
                          <a:srgbClr val="000000"/>
                        </a:solidFill>
                        <a:effectLst/>
                        <a:latin typeface="Arial" panose="020B0604020202020204" pitchFamily="34" charset="0"/>
                      </a:endParaRPr>
                    </a:p>
                  </a:txBody>
                  <a:tcPr marL="47625" marR="47625" marT="47625" marB="47625"/>
                </a:tc>
                <a:tc>
                  <a:txBody>
                    <a:bodyPr/>
                    <a:lstStyle/>
                    <a:p>
                      <a:pPr fontAlgn="t"/>
                      <a:r>
                        <a:rPr lang="en-US" sz="2800">
                          <a:effectLst/>
                        </a:rPr>
                        <a:t>0.6972</a:t>
                      </a:r>
                      <a:endParaRPr lang="en-US" sz="2800" b="0" i="0">
                        <a:solidFill>
                          <a:srgbClr val="000000"/>
                        </a:solidFill>
                        <a:effectLst/>
                        <a:latin typeface="Arial" panose="020B0604020202020204" pitchFamily="34" charset="0"/>
                      </a:endParaRPr>
                    </a:p>
                  </a:txBody>
                  <a:tcPr marL="47625" marR="47625" marT="47625" marB="47625"/>
                </a:tc>
              </a:tr>
              <a:tr h="617358">
                <a:tc>
                  <a:txBody>
                    <a:bodyPr/>
                    <a:lstStyle/>
                    <a:p>
                      <a:pPr fontAlgn="t"/>
                      <a:r>
                        <a:rPr lang="en-US" sz="2800">
                          <a:effectLst/>
                        </a:rPr>
                        <a:t>Dependent Mean</a:t>
                      </a:r>
                      <a:endParaRPr lang="en-US" sz="2800" b="0" i="0">
                        <a:solidFill>
                          <a:srgbClr val="000000"/>
                        </a:solidFill>
                        <a:effectLst/>
                        <a:latin typeface="Arial" panose="020B0604020202020204" pitchFamily="34" charset="0"/>
                      </a:endParaRPr>
                    </a:p>
                  </a:txBody>
                  <a:tcPr marL="47625" marR="47625" marT="47625" marB="47625"/>
                </a:tc>
                <a:tc>
                  <a:txBody>
                    <a:bodyPr/>
                    <a:lstStyle/>
                    <a:p>
                      <a:pPr fontAlgn="t"/>
                      <a:r>
                        <a:rPr lang="en-US" sz="2800" dirty="0">
                          <a:effectLst/>
                        </a:rPr>
                        <a:t>144.43325</a:t>
                      </a:r>
                      <a:endParaRPr lang="en-US" sz="2800" b="0" i="0" dirty="0">
                        <a:solidFill>
                          <a:srgbClr val="000000"/>
                        </a:solidFill>
                        <a:effectLst/>
                        <a:latin typeface="Arial" panose="020B0604020202020204" pitchFamily="34" charset="0"/>
                      </a:endParaRPr>
                    </a:p>
                  </a:txBody>
                  <a:tcPr marL="47625" marR="47625" marT="47625" marB="47625"/>
                </a:tc>
                <a:tc>
                  <a:txBody>
                    <a:bodyPr/>
                    <a:lstStyle/>
                    <a:p>
                      <a:pPr fontAlgn="t"/>
                      <a:r>
                        <a:rPr lang="en-US" sz="2800">
                          <a:effectLst/>
                        </a:rPr>
                        <a:t>Adj R-Sq</a:t>
                      </a:r>
                      <a:endParaRPr lang="en-US" sz="2800" b="0" i="0">
                        <a:solidFill>
                          <a:srgbClr val="000000"/>
                        </a:solidFill>
                        <a:effectLst/>
                        <a:latin typeface="Arial" panose="020B0604020202020204" pitchFamily="34" charset="0"/>
                      </a:endParaRPr>
                    </a:p>
                  </a:txBody>
                  <a:tcPr marL="47625" marR="47625" marT="47625" marB="47625"/>
                </a:tc>
                <a:tc>
                  <a:txBody>
                    <a:bodyPr/>
                    <a:lstStyle/>
                    <a:p>
                      <a:pPr fontAlgn="t"/>
                      <a:r>
                        <a:rPr lang="en-US" sz="2800" dirty="0">
                          <a:effectLst/>
                        </a:rPr>
                        <a:t>0.6969</a:t>
                      </a:r>
                      <a:endParaRPr lang="en-US" sz="2800" b="0" i="0" dirty="0">
                        <a:solidFill>
                          <a:srgbClr val="000000"/>
                        </a:solidFill>
                        <a:effectLst/>
                        <a:latin typeface="Arial" panose="020B0604020202020204" pitchFamily="34" charset="0"/>
                      </a:endParaRPr>
                    </a:p>
                  </a:txBody>
                  <a:tcPr marL="47625" marR="47625" marT="47625" marB="47625"/>
                </a:tc>
              </a:tr>
              <a:tr h="758777">
                <a:tc>
                  <a:txBody>
                    <a:bodyPr/>
                    <a:lstStyle/>
                    <a:p>
                      <a:pPr fontAlgn="t"/>
                      <a:r>
                        <a:rPr lang="en-US" sz="2800">
                          <a:effectLst/>
                        </a:rPr>
                        <a:t>Coeff Var</a:t>
                      </a:r>
                      <a:endParaRPr lang="en-US" sz="2800" b="0" i="0">
                        <a:solidFill>
                          <a:srgbClr val="000000"/>
                        </a:solidFill>
                        <a:effectLst/>
                        <a:latin typeface="Arial" panose="020B0604020202020204" pitchFamily="34" charset="0"/>
                      </a:endParaRPr>
                    </a:p>
                  </a:txBody>
                  <a:tcPr marL="47625" marR="47625" marT="47625" marB="47625"/>
                </a:tc>
                <a:tc>
                  <a:txBody>
                    <a:bodyPr/>
                    <a:lstStyle/>
                    <a:p>
                      <a:pPr fontAlgn="t"/>
                      <a:r>
                        <a:rPr lang="en-US" sz="2800">
                          <a:effectLst/>
                        </a:rPr>
                        <a:t>32.31262</a:t>
                      </a:r>
                      <a:endParaRPr lang="en-US" sz="2800" b="0" i="0">
                        <a:solidFill>
                          <a:srgbClr val="000000"/>
                        </a:solidFill>
                        <a:effectLst/>
                        <a:latin typeface="Arial" panose="020B0604020202020204" pitchFamily="34" charset="0"/>
                      </a:endParaRPr>
                    </a:p>
                  </a:txBody>
                  <a:tcPr marL="47625" marR="47625" marT="47625" marB="47625"/>
                </a:tc>
                <a:tc>
                  <a:txBody>
                    <a:bodyPr/>
                    <a:lstStyle/>
                    <a:p>
                      <a:pPr fontAlgn="t"/>
                      <a:r>
                        <a:rPr lang="en-US" sz="2800" dirty="0">
                          <a:effectLst/>
                        </a:rPr>
                        <a:t> </a:t>
                      </a:r>
                      <a:endParaRPr lang="en-US" sz="2800" b="0" i="0" dirty="0">
                        <a:solidFill>
                          <a:srgbClr val="000000"/>
                        </a:solidFill>
                        <a:effectLst/>
                        <a:latin typeface="Arial" panose="020B0604020202020204" pitchFamily="34" charset="0"/>
                      </a:endParaRPr>
                    </a:p>
                  </a:txBody>
                  <a:tcPr marL="47625" marR="47625" marT="47625" marB="47625"/>
                </a:tc>
                <a:tc>
                  <a:txBody>
                    <a:bodyPr/>
                    <a:lstStyle/>
                    <a:p>
                      <a:pPr fontAlgn="t"/>
                      <a:r>
                        <a:rPr lang="en-US" sz="2400" dirty="0">
                          <a:effectLst/>
                        </a:rPr>
                        <a:t> </a:t>
                      </a:r>
                      <a:endParaRPr lang="en-US" sz="2400" b="0" i="0" dirty="0">
                        <a:solidFill>
                          <a:srgbClr val="000000"/>
                        </a:solidFill>
                        <a:effectLst/>
                        <a:latin typeface="Arial" panose="020B0604020202020204" pitchFamily="34" charset="0"/>
                      </a:endParaRPr>
                    </a:p>
                  </a:txBody>
                  <a:tcPr marL="47625" marR="47625" marT="47625" marB="47625"/>
                </a:tc>
              </a:tr>
            </a:tbl>
          </a:graphicData>
        </a:graphic>
      </p:graphicFrame>
      <p:pic>
        <p:nvPicPr>
          <p:cNvPr id="4100" name="Picture 4" descr="The SGPlot Proced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09601" y="15175659"/>
            <a:ext cx="7325853" cy="512939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istogram for jkn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17537" y="21672864"/>
            <a:ext cx="7325853" cy="549439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Q-Q plot for jkn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84129" y="7352693"/>
            <a:ext cx="7309330" cy="507109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3709601" y="14230415"/>
            <a:ext cx="7325853"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3200" dirty="0" smtClean="0"/>
              <a:t>Jackknife Vs Predicted Root </a:t>
            </a:r>
            <a:r>
              <a:rPr lang="en-US" sz="3200" dirty="0"/>
              <a:t>W</a:t>
            </a:r>
            <a:r>
              <a:rPr lang="en-US" sz="3200" dirty="0" smtClean="0"/>
              <a:t>eekly </a:t>
            </a:r>
            <a:r>
              <a:rPr lang="en-US" sz="3200" dirty="0"/>
              <a:t>S</a:t>
            </a:r>
            <a:r>
              <a:rPr lang="en-US" sz="3200" dirty="0" smtClean="0"/>
              <a:t>ales</a:t>
            </a:r>
            <a:endParaRPr lang="en-US" sz="3200" dirty="0"/>
          </a:p>
        </p:txBody>
      </p:sp>
      <p:sp>
        <p:nvSpPr>
          <p:cNvPr id="16" name="TextBox 15"/>
          <p:cNvSpPr txBox="1"/>
          <p:nvPr/>
        </p:nvSpPr>
        <p:spPr>
          <a:xfrm>
            <a:off x="23817536" y="20875708"/>
            <a:ext cx="7325853"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3200" dirty="0" smtClean="0"/>
              <a:t>Histogram of Jackknife Residuals</a:t>
            </a:r>
            <a:endParaRPr lang="en-US" sz="3200" dirty="0"/>
          </a:p>
        </p:txBody>
      </p:sp>
      <p:sp>
        <p:nvSpPr>
          <p:cNvPr id="17" name="TextBox 16"/>
          <p:cNvSpPr txBox="1"/>
          <p:nvPr/>
        </p:nvSpPr>
        <p:spPr>
          <a:xfrm>
            <a:off x="34484129" y="6537478"/>
            <a:ext cx="7309330" cy="584775"/>
          </a:xfrm>
          <a:prstGeom prst="rect">
            <a:avLst/>
          </a:prstGeom>
          <a:solidFill>
            <a:schemeClr val="bg1"/>
          </a:solidFill>
          <a:ln>
            <a:solidFill>
              <a:schemeClr val="accent6">
                <a:lumMod val="60000"/>
                <a:lumOff val="40000"/>
              </a:schemeClr>
            </a:solidFill>
          </a:ln>
        </p:spPr>
        <p:txBody>
          <a:bodyPr wrap="square" rtlCol="0">
            <a:spAutoFit/>
          </a:bodyPr>
          <a:lstStyle/>
          <a:p>
            <a:pPr algn="ctr"/>
            <a:r>
              <a:rPr lang="en-US" sz="3200" dirty="0" smtClean="0"/>
              <a:t>Q-Q plot of Jackknife Residuals</a:t>
            </a:r>
            <a:endParaRPr lang="en-US" sz="3200" dirty="0"/>
          </a:p>
        </p:txBody>
      </p:sp>
      <p:sp>
        <p:nvSpPr>
          <p:cNvPr id="28" name="TextBox 27"/>
          <p:cNvSpPr txBox="1"/>
          <p:nvPr/>
        </p:nvSpPr>
        <p:spPr>
          <a:xfrm>
            <a:off x="23064423" y="7082934"/>
            <a:ext cx="8616208" cy="584775"/>
          </a:xfrm>
          <a:prstGeom prst="rect">
            <a:avLst/>
          </a:prstGeom>
          <a:solidFill>
            <a:schemeClr val="bg1"/>
          </a:solidFill>
          <a:ln>
            <a:solidFill>
              <a:schemeClr val="accent6">
                <a:lumMod val="60000"/>
                <a:lumOff val="40000"/>
              </a:schemeClr>
            </a:solidFill>
          </a:ln>
        </p:spPr>
        <p:txBody>
          <a:bodyPr wrap="square" rtlCol="0">
            <a:spAutoFit/>
          </a:bodyPr>
          <a:lstStyle/>
          <a:p>
            <a:pPr algn="ctr"/>
            <a:r>
              <a:rPr lang="en-US" sz="3200" dirty="0" smtClean="0"/>
              <a:t>Tables for over-all F-test</a:t>
            </a:r>
            <a:endParaRPr lang="en-US" sz="3200" dirty="0"/>
          </a:p>
        </p:txBody>
      </p:sp>
      <p:sp>
        <p:nvSpPr>
          <p:cNvPr id="29" name="Curved Right Arrow 28"/>
          <p:cNvSpPr/>
          <p:nvPr/>
        </p:nvSpPr>
        <p:spPr>
          <a:xfrm>
            <a:off x="9733353" y="10128313"/>
            <a:ext cx="1907616" cy="12839310"/>
          </a:xfrm>
          <a:prstGeom prst="curvedRightArrow">
            <a:avLst>
              <a:gd name="adj1" fmla="val 19484"/>
              <a:gd name="adj2" fmla="val 148487"/>
              <a:gd name="adj3" fmla="val 33142"/>
            </a:avLst>
          </a:prstGeom>
          <a:solidFill>
            <a:schemeClr val="accent1">
              <a:lumMod val="60000"/>
              <a:lumOff val="40000"/>
            </a:schemeClr>
          </a:solidFill>
          <a:ln>
            <a:solidFill>
              <a:schemeClr val="accent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659</TotalTime>
  <Words>419</Words>
  <Application>Microsoft Office PowerPoint</Application>
  <PresentationFormat>Custom</PresentationFormat>
  <Paragraphs>212</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Cambria Math</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Megan M. Harris</cp:lastModifiedBy>
  <cp:revision>93</cp:revision>
  <dcterms:created xsi:type="dcterms:W3CDTF">2012-02-03T19:11:35Z</dcterms:created>
  <dcterms:modified xsi:type="dcterms:W3CDTF">2014-12-02T18:16:10Z</dcterms:modified>
</cp:coreProperties>
</file>