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5" r:id="rId2"/>
    <p:sldId id="286" r:id="rId3"/>
    <p:sldId id="293" r:id="rId4"/>
    <p:sldId id="287" r:id="rId5"/>
    <p:sldId id="288" r:id="rId6"/>
    <p:sldId id="289" r:id="rId7"/>
    <p:sldId id="257" r:id="rId8"/>
    <p:sldId id="294" r:id="rId9"/>
    <p:sldId id="295" r:id="rId10"/>
    <p:sldId id="296" r:id="rId11"/>
    <p:sldId id="297" r:id="rId12"/>
    <p:sldId id="298" r:id="rId13"/>
    <p:sldId id="299" r:id="rId14"/>
    <p:sldId id="291" r:id="rId15"/>
    <p:sldId id="259" r:id="rId16"/>
    <p:sldId id="260" r:id="rId17"/>
    <p:sldId id="283" r:id="rId18"/>
    <p:sldId id="262" r:id="rId19"/>
    <p:sldId id="263" r:id="rId20"/>
    <p:sldId id="264" r:id="rId21"/>
    <p:sldId id="265" r:id="rId22"/>
    <p:sldId id="266" r:id="rId23"/>
    <p:sldId id="267" r:id="rId24"/>
    <p:sldId id="268" r:id="rId25"/>
    <p:sldId id="271" r:id="rId26"/>
    <p:sldId id="272" r:id="rId27"/>
    <p:sldId id="274" r:id="rId28"/>
    <p:sldId id="275" r:id="rId29"/>
    <p:sldId id="276" r:id="rId30"/>
    <p:sldId id="277" r:id="rId31"/>
    <p:sldId id="278" r:id="rId32"/>
    <p:sldId id="281" r:id="rId33"/>
    <p:sldId id="282" r:id="rId34"/>
    <p:sldId id="303" r:id="rId35"/>
    <p:sldId id="292" r:id="rId36"/>
    <p:sldId id="301" r:id="rId37"/>
    <p:sldId id="300" r:id="rId38"/>
    <p:sldId id="30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41977" autoAdjust="0"/>
  </p:normalViewPr>
  <p:slideViewPr>
    <p:cSldViewPr>
      <p:cViewPr varScale="1">
        <p:scale>
          <a:sx n="10" d="100"/>
          <a:sy n="10" d="100"/>
        </p:scale>
        <p:origin x="-2984" y="2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D19CDE-3B8E-A74A-ABE5-77CA9638D305}" type="datetimeFigureOut">
              <a:rPr lang="en-US" smtClean="0"/>
              <a:t>4/11/16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6069B6-D84F-1049-8382-BBCD5FD286EA}" type="slidenum">
              <a:rPr lang="en-US" smtClean="0"/>
              <a:t>‹#›</a:t>
            </a:fld>
            <a:endParaRPr lang="en-US"/>
          </a:p>
        </p:txBody>
      </p:sp>
    </p:spTree>
    <p:extLst>
      <p:ext uri="{BB962C8B-B14F-4D97-AF65-F5344CB8AC3E}">
        <p14:creationId xmlns:p14="http://schemas.microsoft.com/office/powerpoint/2010/main" val="32140781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s://rubygems.or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(4/11/16 12:44) --</a:t>
            </a:r>
            <a:r>
              <a:rPr lang="en-US" dirty="0" smtClean="0"/>
              <a:t>-</a:t>
            </a:r>
            <a:endParaRPr lang="en-US" dirty="0"/>
          </a:p>
        </p:txBody>
      </p:sp>
      <p:sp>
        <p:nvSpPr>
          <p:cNvPr id="4" name="Slide Number Placeholder 3"/>
          <p:cNvSpPr>
            <a:spLocks noGrp="1"/>
          </p:cNvSpPr>
          <p:nvPr>
            <p:ph type="sldNum" sz="quarter" idx="10"/>
          </p:nvPr>
        </p:nvSpPr>
        <p:spPr/>
        <p:txBody>
          <a:bodyPr/>
          <a:lstStyle/>
          <a:p>
            <a:fld id="{DC6069B6-D84F-1049-8382-BBCD5FD286EA}" type="slidenum">
              <a:rPr lang="en-US" smtClean="0"/>
              <a:t>1</a:t>
            </a:fld>
            <a:endParaRPr lang="en-US"/>
          </a:p>
        </p:txBody>
      </p:sp>
    </p:spTree>
    <p:extLst>
      <p:ext uri="{BB962C8B-B14F-4D97-AF65-F5344CB8AC3E}">
        <p14:creationId xmlns:p14="http://schemas.microsoft.com/office/powerpoint/2010/main" val="144837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Explains that humans should not have to think like computers. </a:t>
            </a:r>
            <a:r>
              <a:rPr lang="en-US" dirty="0" err="1" smtClean="0"/>
              <a:t>Matz</a:t>
            </a:r>
            <a:r>
              <a:rPr lang="en-US" dirty="0" smtClean="0"/>
              <a:t> ideally wants to create a programming</a:t>
            </a:r>
            <a:r>
              <a:rPr lang="en-US" baseline="0" dirty="0" smtClean="0"/>
              <a:t> language that humans could easily relate to. </a:t>
            </a:r>
            <a:endParaRPr lang="en-US" dirty="0"/>
          </a:p>
        </p:txBody>
      </p:sp>
      <p:sp>
        <p:nvSpPr>
          <p:cNvPr id="4" name="Slide Number Placeholder 3"/>
          <p:cNvSpPr>
            <a:spLocks noGrp="1"/>
          </p:cNvSpPr>
          <p:nvPr>
            <p:ph type="sldNum" sz="quarter" idx="10"/>
          </p:nvPr>
        </p:nvSpPr>
        <p:spPr/>
        <p:txBody>
          <a:bodyPr/>
          <a:lstStyle/>
          <a:p>
            <a:fld id="{DC6069B6-D84F-1049-8382-BBCD5FD286EA}" type="slidenum">
              <a:rPr lang="en-US" smtClean="0"/>
              <a:t>3</a:t>
            </a:fld>
            <a:endParaRPr lang="en-US"/>
          </a:p>
        </p:txBody>
      </p:sp>
    </p:spTree>
    <p:extLst>
      <p:ext uri="{BB962C8B-B14F-4D97-AF65-F5344CB8AC3E}">
        <p14:creationId xmlns:p14="http://schemas.microsoft.com/office/powerpoint/2010/main" val="89502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(4/11/16 12:44) -----</a:t>
            </a:r>
          </a:p>
          <a:p>
            <a:r>
              <a:rPr lang="en-US" dirty="0"/>
              <a:t>Dynamic Programming in Ruby means </a:t>
            </a:r>
            <a:r>
              <a:rPr lang="en-US" dirty="0" err="1"/>
              <a:t>tht</a:t>
            </a:r>
            <a:r>
              <a:rPr lang="en-US" dirty="0"/>
              <a:t> variables are not bound to a particular type until runtime. This gives the programmer greater </a:t>
            </a:r>
            <a:r>
              <a:rPr lang="en-US" dirty="0" err="1"/>
              <a:t>flexibilty</a:t>
            </a:r>
            <a:r>
              <a:rPr lang="en-US" dirty="0"/>
              <a:t> by using an interpreted language rather than having it go through the compile and linking phases.</a:t>
            </a:r>
          </a:p>
        </p:txBody>
      </p:sp>
      <p:sp>
        <p:nvSpPr>
          <p:cNvPr id="4" name="Slide Number Placeholder 3"/>
          <p:cNvSpPr>
            <a:spLocks noGrp="1"/>
          </p:cNvSpPr>
          <p:nvPr>
            <p:ph type="sldNum" sz="quarter" idx="10"/>
          </p:nvPr>
        </p:nvSpPr>
        <p:spPr/>
        <p:txBody>
          <a:bodyPr/>
          <a:lstStyle/>
          <a:p>
            <a:fld id="{DC6069B6-D84F-1049-8382-BBCD5FD286EA}" type="slidenum">
              <a:rPr lang="en-US" smtClean="0"/>
              <a:t>5</a:t>
            </a:fld>
            <a:endParaRPr lang="en-US"/>
          </a:p>
        </p:txBody>
      </p:sp>
    </p:spTree>
    <p:extLst>
      <p:ext uri="{BB962C8B-B14F-4D97-AF65-F5344CB8AC3E}">
        <p14:creationId xmlns:p14="http://schemas.microsoft.com/office/powerpoint/2010/main" val="311220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6069B6-D84F-1049-8382-BBCD5FD286EA}" type="slidenum">
              <a:rPr lang="en-US" smtClean="0"/>
              <a:t>6</a:t>
            </a:fld>
            <a:endParaRPr lang="en-US"/>
          </a:p>
        </p:txBody>
      </p:sp>
    </p:spTree>
    <p:extLst>
      <p:ext uri="{BB962C8B-B14F-4D97-AF65-F5344CB8AC3E}">
        <p14:creationId xmlns:p14="http://schemas.microsoft.com/office/powerpoint/2010/main" val="217545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(4/11/16 12:44) -----</a:t>
            </a:r>
          </a:p>
          <a:p>
            <a:r>
              <a:rPr lang="en-US"/>
              <a:t>Since Ruby is a scripting language, there is no compilation or linking phase. This allows Ruby code to be faster developed, but yet a less efficent execution</a:t>
            </a:r>
          </a:p>
        </p:txBody>
      </p:sp>
      <p:sp>
        <p:nvSpPr>
          <p:cNvPr id="4" name="Slide Number Placeholder 3"/>
          <p:cNvSpPr>
            <a:spLocks noGrp="1"/>
          </p:cNvSpPr>
          <p:nvPr>
            <p:ph type="sldNum" sz="quarter" idx="10"/>
          </p:nvPr>
        </p:nvSpPr>
        <p:spPr/>
        <p:txBody>
          <a:bodyPr/>
          <a:lstStyle/>
          <a:p>
            <a:fld id="{DC6069B6-D84F-1049-8382-BBCD5FD286EA}" type="slidenum">
              <a:rPr lang="en-US" smtClean="0"/>
              <a:t>7</a:t>
            </a:fld>
            <a:endParaRPr lang="en-US"/>
          </a:p>
        </p:txBody>
      </p:sp>
    </p:spTree>
    <p:extLst>
      <p:ext uri="{BB962C8B-B14F-4D97-AF65-F5344CB8AC3E}">
        <p14:creationId xmlns:p14="http://schemas.microsoft.com/office/powerpoint/2010/main" val="1185867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(4/11/16 12:47) -----</a:t>
            </a:r>
          </a:p>
          <a:p>
            <a:r>
              <a:rPr lang="en-US"/>
              <a:t>Meta programming is one of Ruby's strong points. It allows the writting of programs that can create, write, and manipulate its own code or even other programs. </a:t>
            </a:r>
          </a:p>
        </p:txBody>
      </p:sp>
      <p:sp>
        <p:nvSpPr>
          <p:cNvPr id="4" name="Slide Number Placeholder 3"/>
          <p:cNvSpPr>
            <a:spLocks noGrp="1"/>
          </p:cNvSpPr>
          <p:nvPr>
            <p:ph type="sldNum" sz="quarter" idx="10"/>
          </p:nvPr>
        </p:nvSpPr>
        <p:spPr/>
        <p:txBody>
          <a:bodyPr/>
          <a:lstStyle/>
          <a:p>
            <a:fld id="{DC6069B6-D84F-1049-8382-BBCD5FD286EA}" type="slidenum">
              <a:rPr lang="en-US" smtClean="0"/>
              <a:t>8</a:t>
            </a:fld>
            <a:endParaRPr lang="en-US"/>
          </a:p>
        </p:txBody>
      </p:sp>
    </p:spTree>
    <p:extLst>
      <p:ext uri="{BB962C8B-B14F-4D97-AF65-F5344CB8AC3E}">
        <p14:creationId xmlns:p14="http://schemas.microsoft.com/office/powerpoint/2010/main" val="234622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Tooling - Rails provides fantastic tooling that helps you to deliver more features in less time. It provides a standard structure for web apps, where all the common patterns are taken care of for you.</a:t>
            </a:r>
          </a:p>
          <a:p>
            <a:r>
              <a:rPr lang="en-US" dirty="0" smtClean="0"/>
              <a:t>Libraries - There's a gem</a:t>
            </a:r>
            <a:r>
              <a:rPr lang="en-US" baseline="0" dirty="0" smtClean="0"/>
              <a:t> </a:t>
            </a:r>
            <a:r>
              <a:rPr lang="en-US" dirty="0" smtClean="0"/>
              <a:t>for just about anything you can think of. They are all publicly available and searchable through </a:t>
            </a:r>
            <a:r>
              <a:rPr lang="en-US" u="sng" dirty="0" smtClean="0">
                <a:hlinkClick r:id="rId3"/>
              </a:rPr>
              <a:t>https://rubygems.org/.</a:t>
            </a:r>
          </a:p>
          <a:p>
            <a:r>
              <a:rPr lang="en-US" dirty="0" smtClean="0"/>
              <a:t>Code Quality - Generally, we find the quality of third party Ruby code to be significantly higher than its PHP equivalent.</a:t>
            </a:r>
          </a:p>
          <a:p>
            <a:r>
              <a:rPr lang="en-US" dirty="0" smtClean="0"/>
              <a:t>Test Automation - The Ruby community is big in to testing and test automation. We believe this is incredibly valuable in helping to deliver good quality software and is one of the reason the Ruby libraries are so great.</a:t>
            </a:r>
          </a:p>
          <a:p>
            <a:r>
              <a:rPr lang="en-US" dirty="0" smtClean="0"/>
              <a:t>Large Community - Pretty much every major city in the world has a Ruby community that runs regular </a:t>
            </a:r>
            <a:r>
              <a:rPr lang="en-US" dirty="0" err="1" smtClean="0"/>
              <a:t>meetups</a:t>
            </a:r>
            <a:r>
              <a:rPr lang="en-US" dirty="0" smtClean="0"/>
              <a:t>. It's one of the most popular languages on social coding site </a:t>
            </a:r>
            <a:r>
              <a:rPr lang="en-US" dirty="0" err="1" smtClean="0"/>
              <a:t>Github</a:t>
            </a:r>
            <a:r>
              <a:rPr lang="en-US" dirty="0" smtClean="0"/>
              <a:t>.</a:t>
            </a:r>
          </a:p>
          <a:p>
            <a:r>
              <a:rPr lang="en-US" dirty="0" smtClean="0"/>
              <a:t>Popular in The Valley - History has shown that technology that's been popular within Silicon Valley has gradually been adopted across the world. If you look at the big startup successes of recent years, such as </a:t>
            </a:r>
            <a:r>
              <a:rPr lang="en-US" dirty="0" err="1" smtClean="0"/>
              <a:t>Airbnb</a:t>
            </a:r>
            <a:r>
              <a:rPr lang="en-US" dirty="0" smtClean="0"/>
              <a:t>, </a:t>
            </a:r>
            <a:r>
              <a:rPr lang="en-US" dirty="0" err="1" smtClean="0"/>
              <a:t>Etsy</a:t>
            </a:r>
            <a:r>
              <a:rPr lang="en-US" dirty="0" smtClean="0"/>
              <a:t>, </a:t>
            </a:r>
            <a:r>
              <a:rPr lang="en-US" dirty="0" err="1" smtClean="0"/>
              <a:t>GitHub</a:t>
            </a:r>
            <a:r>
              <a:rPr lang="en-US" dirty="0" smtClean="0"/>
              <a:t> &amp; </a:t>
            </a:r>
            <a:r>
              <a:rPr lang="en-US" dirty="0" err="1" smtClean="0"/>
              <a:t>Shopify</a:t>
            </a:r>
            <a:r>
              <a:rPr lang="en-US" dirty="0" smtClean="0"/>
              <a:t> - they are are all on Ruby on Rails.</a:t>
            </a:r>
          </a:p>
          <a:p>
            <a:r>
              <a:rPr lang="en-US" dirty="0" smtClean="0"/>
              <a:t>Responsible Developers - You tend to find Ruby developers are more closely aligned around the the rules of responsible development.</a:t>
            </a:r>
          </a:p>
          <a:p>
            <a:r>
              <a:rPr lang="en-US" dirty="0" smtClean="0"/>
              <a:t>Productivity - Ruby is an eloquent and succinct language, which when combined with 3rd party libraries, enables you to development features incredibly fast</a:t>
            </a:r>
            <a:r>
              <a:rPr lang="en-US" baseline="0" dirty="0" smtClean="0"/>
              <a:t> and some</a:t>
            </a:r>
            <a:r>
              <a:rPr lang="en-US" dirty="0" smtClean="0"/>
              <a:t> would say it's the most productive programming language around.</a:t>
            </a:r>
          </a:p>
          <a:p>
            <a:r>
              <a:rPr lang="en-US" dirty="0" smtClean="0"/>
              <a:t>Next Generation - Ruby on Rails seems to be the language of choice for a number of the popular online </a:t>
            </a:r>
            <a:r>
              <a:rPr lang="en-US" smtClean="0"/>
              <a:t>code schools</a:t>
            </a:r>
            <a:endParaRPr lang="en-US" dirty="0"/>
          </a:p>
        </p:txBody>
      </p:sp>
      <p:sp>
        <p:nvSpPr>
          <p:cNvPr id="4" name="Slide Number Placeholder 3"/>
          <p:cNvSpPr>
            <a:spLocks noGrp="1"/>
          </p:cNvSpPr>
          <p:nvPr>
            <p:ph type="sldNum" sz="quarter" idx="10"/>
          </p:nvPr>
        </p:nvSpPr>
        <p:spPr/>
        <p:txBody>
          <a:bodyPr/>
          <a:lstStyle/>
          <a:p>
            <a:fld id="{DC6069B6-D84F-1049-8382-BBCD5FD286EA}" type="slidenum">
              <a:rPr lang="en-US" smtClean="0"/>
              <a:t>34</a:t>
            </a:fld>
            <a:endParaRPr lang="en-US"/>
          </a:p>
        </p:txBody>
      </p:sp>
    </p:spTree>
    <p:extLst>
      <p:ext uri="{BB962C8B-B14F-4D97-AF65-F5344CB8AC3E}">
        <p14:creationId xmlns:p14="http://schemas.microsoft.com/office/powerpoint/2010/main" val="171689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6069B6-D84F-1049-8382-BBCD5FD286EA}" type="slidenum">
              <a:rPr lang="en-US" smtClean="0"/>
              <a:t>35</a:t>
            </a:fld>
            <a:endParaRPr lang="en-US"/>
          </a:p>
        </p:txBody>
      </p:sp>
    </p:spTree>
    <p:extLst>
      <p:ext uri="{BB962C8B-B14F-4D97-AF65-F5344CB8AC3E}">
        <p14:creationId xmlns:p14="http://schemas.microsoft.com/office/powerpoint/2010/main" val="214745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B37127-D437-4FF2-AF09-5802307C5354}"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255667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37127-D437-4FF2-AF09-5802307C5354}"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2240374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37127-D437-4FF2-AF09-5802307C5354}"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81105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3914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37127-D437-4FF2-AF09-5802307C5354}"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35059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B37127-D437-4FF2-AF09-5802307C5354}"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250113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B37127-D437-4FF2-AF09-5802307C5354}"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159378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B37127-D437-4FF2-AF09-5802307C5354}" type="datetimeFigureOut">
              <a:rPr lang="en-US" smtClean="0"/>
              <a:t>4/11/16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112821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B37127-D437-4FF2-AF09-5802307C5354}" type="datetimeFigureOut">
              <a:rPr lang="en-US" smtClean="0"/>
              <a:t>4/11/16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173314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37127-D437-4FF2-AF09-5802307C5354}" type="datetimeFigureOut">
              <a:rPr lang="en-US" smtClean="0"/>
              <a:t>4/11/16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119727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37127-D437-4FF2-AF09-5802307C5354}"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419420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37127-D437-4FF2-AF09-5802307C5354}"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3026522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7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37127-D437-4FF2-AF09-5802307C5354}" type="datetimeFigureOut">
              <a:rPr lang="en-US" smtClean="0"/>
              <a:t>4/11/16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FAF86-67B9-4435-9AC8-DB840CB20AEB}" type="slidenum">
              <a:rPr lang="en-US" smtClean="0"/>
              <a:t>‹#›</a:t>
            </a:fld>
            <a:endParaRPr lang="en-US"/>
          </a:p>
        </p:txBody>
      </p:sp>
    </p:spTree>
    <p:extLst>
      <p:ext uri="{BB962C8B-B14F-4D97-AF65-F5344CB8AC3E}">
        <p14:creationId xmlns:p14="http://schemas.microsoft.com/office/powerpoint/2010/main" val="120199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400" dirty="0" smtClean="0"/>
          </a:p>
          <a:p>
            <a:pPr marL="0" indent="0" algn="ctr">
              <a:buNone/>
            </a:pPr>
            <a:r>
              <a:rPr lang="en-US" sz="5800" dirty="0" smtClean="0"/>
              <a:t>Ruby Presentation</a:t>
            </a:r>
          </a:p>
          <a:p>
            <a:pPr marL="0" indent="0" algn="ctr">
              <a:buNone/>
            </a:pPr>
            <a:endParaRPr lang="en-US" dirty="0"/>
          </a:p>
          <a:p>
            <a:pPr marL="0" indent="0" algn="ctr">
              <a:buNone/>
            </a:pPr>
            <a:r>
              <a:rPr lang="en-US" dirty="0" smtClean="0"/>
              <a:t>Florida State University</a:t>
            </a:r>
          </a:p>
          <a:p>
            <a:pPr marL="0" indent="0" algn="ctr">
              <a:buNone/>
            </a:pPr>
            <a:r>
              <a:rPr lang="en-US" dirty="0" smtClean="0"/>
              <a:t>By: Drew Smith</a:t>
            </a:r>
            <a:endParaRPr lang="en-US" dirty="0"/>
          </a:p>
        </p:txBody>
      </p:sp>
    </p:spTree>
    <p:extLst>
      <p:ext uri="{BB962C8B-B14F-4D97-AF65-F5344CB8AC3E}">
        <p14:creationId xmlns:p14="http://schemas.microsoft.com/office/powerpoint/2010/main" val="26623198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create objects in Ruby by using the method new of the class. </a:t>
            </a:r>
          </a:p>
          <a:p>
            <a:r>
              <a:rPr lang="en-US" dirty="0"/>
              <a:t>The method new is a unique type of method, which is predefined in the Ruby library. The new method belongs to the class methods. </a:t>
            </a:r>
            <a:endParaRPr lang="en-US" dirty="0" smtClean="0"/>
          </a:p>
          <a:p>
            <a:pPr marL="0" indent="0">
              <a:buNone/>
            </a:pPr>
            <a:r>
              <a:rPr lang="en-US" dirty="0" smtClean="0"/>
              <a:t>Here </a:t>
            </a:r>
            <a:r>
              <a:rPr lang="en-US" dirty="0"/>
              <a:t>is the example to create </a:t>
            </a:r>
            <a:r>
              <a:rPr lang="en-US" dirty="0" smtClean="0"/>
              <a:t>an object, cust1, in a class Customer:</a:t>
            </a:r>
            <a:endParaRPr lang="en-US" dirty="0"/>
          </a:p>
          <a:p>
            <a:pPr lvl="6"/>
            <a:r>
              <a:rPr lang="en-US" dirty="0" smtClean="0"/>
              <a:t>Ex. cust1 = </a:t>
            </a:r>
            <a:r>
              <a:rPr lang="en-US" dirty="0" err="1" smtClean="0"/>
              <a:t>Customer.new</a:t>
            </a:r>
            <a:endParaRPr lang="en-US" dirty="0"/>
          </a:p>
        </p:txBody>
      </p:sp>
    </p:spTree>
    <p:extLst>
      <p:ext uri="{BB962C8B-B14F-4D97-AF65-F5344CB8AC3E}">
        <p14:creationId xmlns:p14="http://schemas.microsoft.com/office/powerpoint/2010/main" val="23498846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Literals of Ruby Array are created by placing a comma-separated series of object references between the square </a:t>
            </a:r>
            <a:r>
              <a:rPr lang="en-US" sz="2400" dirty="0" smtClean="0"/>
              <a:t>brackets. Arrays in Ruby can consist of different types!</a:t>
            </a:r>
            <a:endParaRPr lang="en-US" sz="2400" dirty="0"/>
          </a:p>
          <a:p>
            <a:pPr marL="0" indent="0">
              <a:buNone/>
            </a:pPr>
            <a:r>
              <a:rPr lang="en-US" sz="2400" dirty="0" smtClean="0"/>
              <a:t>Example: </a:t>
            </a:r>
          </a:p>
          <a:p>
            <a:pPr marL="0" indent="0">
              <a:buNone/>
            </a:pPr>
            <a:r>
              <a:rPr lang="en-US" sz="2000" dirty="0" smtClean="0"/>
              <a:t>	</a:t>
            </a:r>
            <a:r>
              <a:rPr lang="en-US" sz="2000" dirty="0" err="1" smtClean="0"/>
              <a:t>ary</a:t>
            </a:r>
            <a:r>
              <a:rPr lang="en-US" sz="2000" dirty="0" smtClean="0"/>
              <a:t> </a:t>
            </a:r>
            <a:r>
              <a:rPr lang="en-US" sz="2000" dirty="0"/>
              <a:t>= [ "</a:t>
            </a:r>
            <a:r>
              <a:rPr lang="en-US" sz="2000" dirty="0" err="1"/>
              <a:t>fred</a:t>
            </a:r>
            <a:r>
              <a:rPr lang="en-US" sz="2000" dirty="0"/>
              <a:t>", 10, 3.14, "This is a string", "last element", ] </a:t>
            </a:r>
            <a:endParaRPr lang="en-US" sz="2000" dirty="0" smtClean="0"/>
          </a:p>
          <a:p>
            <a:pPr marL="0" indent="0">
              <a:buNone/>
            </a:pPr>
            <a:r>
              <a:rPr lang="en-US" sz="2000" dirty="0"/>
              <a:t>	</a:t>
            </a:r>
            <a:r>
              <a:rPr lang="en-US" sz="2000" dirty="0" err="1" smtClean="0"/>
              <a:t>ary.each</a:t>
            </a:r>
            <a:r>
              <a:rPr lang="en-US" sz="2000" dirty="0" smtClean="0"/>
              <a:t> </a:t>
            </a:r>
            <a:r>
              <a:rPr lang="en-US" sz="2000" dirty="0"/>
              <a:t>do |</a:t>
            </a:r>
            <a:r>
              <a:rPr lang="en-US" sz="2000" dirty="0" err="1"/>
              <a:t>i</a:t>
            </a:r>
            <a:r>
              <a:rPr lang="en-US" sz="2000" dirty="0"/>
              <a:t>| </a:t>
            </a:r>
          </a:p>
          <a:p>
            <a:pPr marL="0" indent="0">
              <a:buNone/>
            </a:pPr>
            <a:r>
              <a:rPr lang="en-US" sz="2000" dirty="0" smtClean="0"/>
              <a:t>		puts </a:t>
            </a:r>
            <a:r>
              <a:rPr lang="en-US" sz="2000" dirty="0" err="1" smtClean="0"/>
              <a:t>i</a:t>
            </a:r>
            <a:r>
              <a:rPr lang="en-US" sz="2000" dirty="0" smtClean="0"/>
              <a:t> </a:t>
            </a:r>
          </a:p>
          <a:p>
            <a:pPr marL="0" indent="0">
              <a:buNone/>
            </a:pPr>
            <a:r>
              <a:rPr lang="en-US" sz="2000" dirty="0"/>
              <a:t>	</a:t>
            </a:r>
            <a:r>
              <a:rPr lang="en-US" sz="2000" dirty="0" smtClean="0"/>
              <a:t>end </a:t>
            </a:r>
          </a:p>
          <a:p>
            <a:pPr marL="0" indent="0">
              <a:buNone/>
            </a:pPr>
            <a:endParaRPr lang="en-US" sz="2000" dirty="0"/>
          </a:p>
          <a:p>
            <a:pPr marL="0" indent="0">
              <a:buNone/>
            </a:pPr>
            <a:r>
              <a:rPr lang="en-US" sz="2000" dirty="0" smtClean="0"/>
              <a:t>Result:</a:t>
            </a:r>
          </a:p>
          <a:p>
            <a:pPr marL="0" indent="0">
              <a:buNone/>
            </a:pPr>
            <a:r>
              <a:rPr lang="en-US" sz="2000" dirty="0" smtClean="0"/>
              <a:t>	</a:t>
            </a:r>
            <a:r>
              <a:rPr lang="en-US" sz="2000" dirty="0" err="1" smtClean="0"/>
              <a:t>fred</a:t>
            </a:r>
            <a:r>
              <a:rPr lang="en-US" sz="2000" dirty="0" smtClean="0"/>
              <a:t> </a:t>
            </a:r>
          </a:p>
          <a:p>
            <a:pPr marL="0" indent="0">
              <a:buNone/>
            </a:pPr>
            <a:r>
              <a:rPr lang="en-US" sz="2000" dirty="0" smtClean="0"/>
              <a:t>	10 </a:t>
            </a:r>
            <a:endParaRPr lang="en-US" sz="2000" dirty="0"/>
          </a:p>
          <a:p>
            <a:pPr marL="0" indent="0">
              <a:buNone/>
            </a:pPr>
            <a:r>
              <a:rPr lang="en-US" sz="2000" dirty="0" smtClean="0"/>
              <a:t>	3.14 </a:t>
            </a:r>
          </a:p>
          <a:p>
            <a:pPr marL="0" indent="0">
              <a:buNone/>
            </a:pPr>
            <a:r>
              <a:rPr lang="en-US" sz="2000" dirty="0" smtClean="0"/>
              <a:t>	This </a:t>
            </a:r>
            <a:r>
              <a:rPr lang="en-US" sz="2000" dirty="0"/>
              <a:t>is a string </a:t>
            </a:r>
          </a:p>
          <a:p>
            <a:pPr marL="0" indent="0">
              <a:buNone/>
            </a:pPr>
            <a:endParaRPr lang="en-US" sz="2000" dirty="0" smtClean="0"/>
          </a:p>
          <a:p>
            <a:pPr lvl="1"/>
            <a:endParaRPr lang="en-US" sz="2000" dirty="0"/>
          </a:p>
          <a:p>
            <a:endParaRPr lang="en-US" dirty="0"/>
          </a:p>
        </p:txBody>
      </p:sp>
    </p:spTree>
    <p:extLst>
      <p:ext uri="{BB962C8B-B14F-4D97-AF65-F5344CB8AC3E}">
        <p14:creationId xmlns:p14="http://schemas.microsoft.com/office/powerpoint/2010/main" val="42305538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Hashes</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A literal Ruby Hash is created by placing a list of key/value pairs between braces, with either a comma or the sequence =&gt; between the key and the value. A trailing comma is ignored. </a:t>
            </a:r>
            <a:endParaRPr lang="en-US" sz="2000" dirty="0" smtClean="0"/>
          </a:p>
          <a:p>
            <a:endParaRPr lang="en-US" sz="2000" dirty="0"/>
          </a:p>
          <a:p>
            <a:pPr marL="0" indent="0">
              <a:buNone/>
            </a:pPr>
            <a:r>
              <a:rPr lang="en-US" sz="2000" dirty="0" smtClean="0"/>
              <a:t>Example:</a:t>
            </a:r>
          </a:p>
          <a:p>
            <a:pPr marL="0" indent="0">
              <a:buNone/>
            </a:pPr>
            <a:r>
              <a:rPr lang="en-US" sz="2000" dirty="0" smtClean="0"/>
              <a:t>	</a:t>
            </a:r>
            <a:r>
              <a:rPr lang="en-US" sz="2000" dirty="0" err="1" smtClean="0"/>
              <a:t>hsh</a:t>
            </a:r>
            <a:r>
              <a:rPr lang="en-US" sz="2000" dirty="0" smtClean="0"/>
              <a:t> </a:t>
            </a:r>
            <a:r>
              <a:rPr lang="en-US" sz="2000" dirty="0"/>
              <a:t>= colors = { "red" =&gt; 0xf00, "green" =&gt; 0x0f0, "blue" =&gt; 0x00f } </a:t>
            </a:r>
            <a:endParaRPr lang="en-US" sz="2000" dirty="0" smtClean="0"/>
          </a:p>
          <a:p>
            <a:pPr marL="0" indent="0">
              <a:buNone/>
            </a:pPr>
            <a:r>
              <a:rPr lang="en-US" sz="2000" dirty="0" smtClean="0"/>
              <a:t>	</a:t>
            </a:r>
            <a:r>
              <a:rPr lang="en-US" sz="2000" dirty="0" err="1" smtClean="0"/>
              <a:t>hsh.each</a:t>
            </a:r>
            <a:r>
              <a:rPr lang="en-US" sz="2000" dirty="0" smtClean="0"/>
              <a:t> </a:t>
            </a:r>
            <a:r>
              <a:rPr lang="en-US" sz="2000" dirty="0"/>
              <a:t>do |key, value| </a:t>
            </a:r>
          </a:p>
          <a:p>
            <a:pPr marL="0" indent="0">
              <a:buNone/>
            </a:pPr>
            <a:r>
              <a:rPr lang="en-US" sz="2000" dirty="0" smtClean="0"/>
              <a:t>	print </a:t>
            </a:r>
            <a:r>
              <a:rPr lang="en-US" sz="2000" dirty="0"/>
              <a:t>key, " is ", value, "\n" </a:t>
            </a:r>
            <a:endParaRPr lang="en-US" sz="2000" dirty="0" smtClean="0"/>
          </a:p>
          <a:p>
            <a:pPr marL="0" indent="0">
              <a:buNone/>
            </a:pPr>
            <a:r>
              <a:rPr lang="en-US" sz="2000" dirty="0" smtClean="0"/>
              <a:t>	end </a:t>
            </a:r>
            <a:endParaRPr lang="en-US" sz="2000" dirty="0"/>
          </a:p>
          <a:p>
            <a:pPr marL="0" indent="0">
              <a:buNone/>
            </a:pPr>
            <a:endParaRPr lang="en-US" sz="2000" dirty="0"/>
          </a:p>
          <a:p>
            <a:pPr marL="0" indent="0">
              <a:buNone/>
            </a:pPr>
            <a:r>
              <a:rPr lang="en-US" sz="2000" dirty="0" smtClean="0"/>
              <a:t>Results:</a:t>
            </a:r>
          </a:p>
          <a:p>
            <a:pPr marL="0" indent="0">
              <a:buNone/>
            </a:pPr>
            <a:r>
              <a:rPr lang="en-US" sz="2000" dirty="0" smtClean="0"/>
              <a:t>	green </a:t>
            </a:r>
            <a:r>
              <a:rPr lang="en-US" sz="2000" dirty="0"/>
              <a:t>is 240 </a:t>
            </a:r>
            <a:endParaRPr lang="en-US" sz="2000" dirty="0" smtClean="0"/>
          </a:p>
          <a:p>
            <a:pPr marL="0" indent="0">
              <a:buNone/>
            </a:pPr>
            <a:r>
              <a:rPr lang="en-US" sz="2000" dirty="0" smtClean="0"/>
              <a:t>	red </a:t>
            </a:r>
            <a:r>
              <a:rPr lang="en-US" sz="2000" dirty="0"/>
              <a:t>is 3840 </a:t>
            </a:r>
            <a:endParaRPr lang="en-US" sz="2000" dirty="0" smtClean="0"/>
          </a:p>
          <a:p>
            <a:pPr marL="0" indent="0">
              <a:buNone/>
            </a:pPr>
            <a:r>
              <a:rPr lang="en-US" sz="2000" dirty="0" smtClean="0"/>
              <a:t>	blue </a:t>
            </a:r>
            <a:r>
              <a:rPr lang="en-US" sz="2000" dirty="0"/>
              <a:t>is 15 </a:t>
            </a:r>
          </a:p>
          <a:p>
            <a:pPr marL="0" indent="0">
              <a:buNone/>
            </a:pPr>
            <a:endParaRPr lang="en-US" sz="2000" dirty="0" smtClean="0"/>
          </a:p>
          <a:p>
            <a:pPr marL="0" indent="0">
              <a:buNone/>
            </a:pPr>
            <a:endParaRPr lang="en-US" sz="2000" dirty="0" smtClean="0"/>
          </a:p>
          <a:p>
            <a:endParaRPr lang="en-US" sz="2000" dirty="0"/>
          </a:p>
          <a:p>
            <a:endParaRPr lang="en-US" sz="2000" dirty="0"/>
          </a:p>
        </p:txBody>
      </p:sp>
    </p:spTree>
    <p:extLst>
      <p:ext uri="{BB962C8B-B14F-4D97-AF65-F5344CB8AC3E}">
        <p14:creationId xmlns:p14="http://schemas.microsoft.com/office/powerpoint/2010/main" val="13061874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Range represents an </a:t>
            </a:r>
            <a:r>
              <a:rPr lang="en-US" dirty="0" err="1"/>
              <a:t>interval.a</a:t>
            </a:r>
            <a:r>
              <a:rPr lang="en-US" dirty="0"/>
              <a:t> set of values with a start and an end. Ranges may be constructed using the </a:t>
            </a:r>
            <a:r>
              <a:rPr lang="en-US" dirty="0" err="1"/>
              <a:t>s..e</a:t>
            </a:r>
            <a:r>
              <a:rPr lang="en-US" dirty="0"/>
              <a:t> and s...e literals, or with </a:t>
            </a:r>
            <a:r>
              <a:rPr lang="en-US" dirty="0" err="1"/>
              <a:t>Range.new</a:t>
            </a:r>
            <a:r>
              <a:rPr lang="en-US" dirty="0"/>
              <a:t>. </a:t>
            </a:r>
          </a:p>
          <a:p>
            <a:r>
              <a:rPr lang="en-US" dirty="0"/>
              <a:t>Ranges constructed using .. run from the start to the end inclusively. Those created using ... exclude the end value. When used as an iterator, ranges return each value in the sequence. </a:t>
            </a:r>
          </a:p>
          <a:p>
            <a:r>
              <a:rPr lang="en-US" dirty="0"/>
              <a:t>A range (1..5) means it includes 1, 2, 3, 4, 5 values and a range (1...5) means it includes 1, 2, 3, 4 values. </a:t>
            </a:r>
            <a:endParaRPr lang="en-US" dirty="0" smtClean="0"/>
          </a:p>
          <a:p>
            <a:pPr marL="0" indent="0">
              <a:buNone/>
            </a:pPr>
            <a:r>
              <a:rPr lang="en-US" dirty="0" smtClean="0"/>
              <a:t>Ex.</a:t>
            </a:r>
            <a:endParaRPr lang="en-US" dirty="0"/>
          </a:p>
          <a:p>
            <a:pPr marL="0" indent="0">
              <a:buNone/>
            </a:pPr>
            <a:r>
              <a:rPr lang="hr-HR" dirty="0" smtClean="0"/>
              <a:t>(</a:t>
            </a:r>
            <a:r>
              <a:rPr lang="hr-HR" dirty="0"/>
              <a:t>10.</a:t>
            </a:r>
            <a:r>
              <a:rPr lang="hr-HR" dirty="0" smtClean="0"/>
              <a:t>.15</a:t>
            </a:r>
            <a:r>
              <a:rPr lang="hr-HR" dirty="0"/>
              <a:t>).each do |n</a:t>
            </a:r>
            <a:r>
              <a:rPr lang="hr-HR" dirty="0" smtClean="0"/>
              <a:t>|	 		Produces:</a:t>
            </a:r>
          </a:p>
          <a:p>
            <a:pPr marL="0" indent="0">
              <a:buNone/>
            </a:pPr>
            <a:r>
              <a:rPr lang="hr-HR" dirty="0" smtClean="0"/>
              <a:t>print </a:t>
            </a:r>
            <a:r>
              <a:rPr lang="hr-HR" dirty="0"/>
              <a:t>n, ' ' </a:t>
            </a:r>
            <a:r>
              <a:rPr lang="hr-HR" dirty="0" smtClean="0"/>
              <a:t>				10 11 12 13 14 15</a:t>
            </a:r>
          </a:p>
          <a:p>
            <a:pPr marL="0" indent="0">
              <a:buNone/>
            </a:pPr>
            <a:r>
              <a:rPr lang="hr-HR" dirty="0" smtClean="0"/>
              <a:t>end </a:t>
            </a:r>
            <a:endParaRPr lang="hr-HR" dirty="0"/>
          </a:p>
          <a:p>
            <a:endParaRPr lang="en-US" dirty="0"/>
          </a:p>
          <a:p>
            <a:endParaRPr lang="en-US" dirty="0"/>
          </a:p>
        </p:txBody>
      </p:sp>
    </p:spTree>
    <p:extLst>
      <p:ext uri="{BB962C8B-B14F-4D97-AF65-F5344CB8AC3E}">
        <p14:creationId xmlns:p14="http://schemas.microsoft.com/office/powerpoint/2010/main" val="4442333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irb</a:t>
            </a:r>
            <a:endParaRPr lang="en-US" dirty="0"/>
          </a:p>
        </p:txBody>
      </p:sp>
      <p:sp>
        <p:nvSpPr>
          <p:cNvPr id="3" name="Content Placeholder 2"/>
          <p:cNvSpPr>
            <a:spLocks noGrp="1"/>
          </p:cNvSpPr>
          <p:nvPr>
            <p:ph idx="1"/>
          </p:nvPr>
        </p:nvSpPr>
        <p:spPr/>
        <p:txBody>
          <a:bodyPr/>
          <a:lstStyle/>
          <a:p>
            <a:r>
              <a:rPr lang="en-US" dirty="0" err="1" smtClean="0"/>
              <a:t>Irb</a:t>
            </a:r>
            <a:r>
              <a:rPr lang="en-US" dirty="0" smtClean="0"/>
              <a:t> is a Ruby interpreter/interactive Ruby shell</a:t>
            </a:r>
          </a:p>
          <a:p>
            <a:r>
              <a:rPr lang="en-US" dirty="0" smtClean="0"/>
              <a:t>Allows you to type commands into the command line and see immediate results</a:t>
            </a:r>
            <a:endParaRPr lang="en-US" dirty="0"/>
          </a:p>
        </p:txBody>
      </p:sp>
    </p:spTree>
    <p:extLst>
      <p:ext uri="{BB962C8B-B14F-4D97-AF65-F5344CB8AC3E}">
        <p14:creationId xmlns:p14="http://schemas.microsoft.com/office/powerpoint/2010/main" val="28145870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irb</a:t>
            </a:r>
            <a:r>
              <a:rPr lang="en-US" dirty="0" smtClean="0"/>
              <a:t> (Ruby interpreter)</a:t>
            </a:r>
            <a:endParaRPr lang="en-US" dirty="0"/>
          </a:p>
        </p:txBody>
      </p:sp>
      <p:sp>
        <p:nvSpPr>
          <p:cNvPr id="3" name="Content Placeholder 2"/>
          <p:cNvSpPr>
            <a:spLocks noGrp="1"/>
          </p:cNvSpPr>
          <p:nvPr>
            <p:ph idx="1"/>
          </p:nvPr>
        </p:nvSpPr>
        <p:spPr/>
        <p:txBody>
          <a:bodyPr/>
          <a:lstStyle/>
          <a:p>
            <a:r>
              <a:rPr lang="en-US" dirty="0" smtClean="0"/>
              <a:t>Allows you to type commands one at a time and see results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7967" b="37415"/>
          <a:stretch/>
        </p:blipFill>
        <p:spPr>
          <a:xfrm>
            <a:off x="0" y="3466901"/>
            <a:ext cx="9187624" cy="1418798"/>
          </a:xfrm>
          <a:prstGeom prst="rect">
            <a:avLst/>
          </a:prstGeom>
        </p:spPr>
      </p:pic>
    </p:spTree>
    <p:extLst>
      <p:ext uri="{BB962C8B-B14F-4D97-AF65-F5344CB8AC3E}">
        <p14:creationId xmlns:p14="http://schemas.microsoft.com/office/powerpoint/2010/main" val="36858885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method?</a:t>
            </a:r>
            <a:endParaRPr lang="en-US" dirty="0"/>
          </a:p>
        </p:txBody>
      </p:sp>
      <p:sp>
        <p:nvSpPr>
          <p:cNvPr id="3" name="Content Placeholder 2"/>
          <p:cNvSpPr>
            <a:spLocks noGrp="1"/>
          </p:cNvSpPr>
          <p:nvPr>
            <p:ph idx="1"/>
          </p:nvPr>
        </p:nvSpPr>
        <p:spPr/>
        <p:txBody>
          <a:bodyPr/>
          <a:lstStyle/>
          <a:p>
            <a:r>
              <a:rPr lang="en-US" dirty="0" smtClean="0"/>
              <a:t>Ruby does not have a main method</a:t>
            </a:r>
          </a:p>
          <a:p>
            <a:pPr lvl="1"/>
            <a:r>
              <a:rPr lang="en-US" dirty="0" smtClean="0"/>
              <a:t>Just write your code directly in a file</a:t>
            </a:r>
          </a:p>
          <a:p>
            <a:r>
              <a:rPr lang="en-US" dirty="0" smtClean="0"/>
              <a:t>Ruby statements do not end with semicolons</a:t>
            </a:r>
          </a:p>
          <a:p>
            <a:r>
              <a:rPr lang="en-US" dirty="0" smtClean="0"/>
              <a:t>Method calls don’t need parenthesis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127" y="4114800"/>
            <a:ext cx="3467101" cy="2133600"/>
          </a:xfrm>
          <a:prstGeom prst="rect">
            <a:avLst/>
          </a:prstGeom>
        </p:spPr>
      </p:pic>
    </p:spTree>
    <p:extLst>
      <p:ext uri="{BB962C8B-B14F-4D97-AF65-F5344CB8AC3E}">
        <p14:creationId xmlns:p14="http://schemas.microsoft.com/office/powerpoint/2010/main" val="10666807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Unlimited Precision</a:t>
            </a:r>
            <a:endParaRPr lang="en-US" dirty="0"/>
          </a:p>
        </p:txBody>
      </p:sp>
      <p:sp>
        <p:nvSpPr>
          <p:cNvPr id="3" name="Content Placeholder 2"/>
          <p:cNvSpPr>
            <a:spLocks noGrp="1"/>
          </p:cNvSpPr>
          <p:nvPr>
            <p:ph idx="1"/>
          </p:nvPr>
        </p:nvSpPr>
        <p:spPr/>
        <p:txBody>
          <a:bodyPr>
            <a:normAutofit/>
          </a:bodyPr>
          <a:lstStyle/>
          <a:p>
            <a:r>
              <a:rPr lang="en-US" dirty="0" smtClean="0"/>
              <a:t>C++/Java</a:t>
            </a:r>
          </a:p>
          <a:p>
            <a:pPr lvl="1"/>
            <a:r>
              <a:rPr lang="en-US" dirty="0" smtClean="0"/>
              <a:t>There is a maximum value for integers</a:t>
            </a:r>
          </a:p>
          <a:p>
            <a:pPr lvl="1"/>
            <a:r>
              <a:rPr lang="en-US" dirty="0" smtClean="0"/>
              <a:t>There is a maximum value for longs</a:t>
            </a:r>
          </a:p>
          <a:p>
            <a:r>
              <a:rPr lang="en-US" dirty="0" smtClean="0"/>
              <a:t>Ruby</a:t>
            </a:r>
          </a:p>
          <a:p>
            <a:pPr lvl="1"/>
            <a:r>
              <a:rPr lang="en-US" dirty="0" smtClean="0"/>
              <a:t>There is no maximum!</a:t>
            </a:r>
          </a:p>
          <a:p>
            <a:pPr lvl="2"/>
            <a:endParaRPr lang="en-US" dirty="0" smtClean="0"/>
          </a:p>
          <a:p>
            <a:pPr marL="914400" lvl="2" indent="0">
              <a:buNone/>
            </a:pPr>
            <a:endParaRPr lang="en-US" dirty="0"/>
          </a:p>
          <a:p>
            <a:pPr lvl="2"/>
            <a:r>
              <a:rPr lang="en-US" dirty="0" err="1" smtClean="0"/>
              <a:t>Fixnum</a:t>
            </a:r>
            <a:endParaRPr lang="en-US" dirty="0" smtClean="0"/>
          </a:p>
          <a:p>
            <a:pPr lvl="2"/>
            <a:r>
              <a:rPr lang="en-US" dirty="0" err="1" smtClean="0"/>
              <a:t>Bignum</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495800"/>
            <a:ext cx="7396586" cy="476295"/>
          </a:xfrm>
          <a:prstGeom prst="rect">
            <a:avLst/>
          </a:prstGeom>
        </p:spPr>
      </p:pic>
    </p:spTree>
    <p:extLst>
      <p:ext uri="{BB962C8B-B14F-4D97-AF65-F5344CB8AC3E}">
        <p14:creationId xmlns:p14="http://schemas.microsoft.com/office/powerpoint/2010/main" val="24136244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Variables/Types</a:t>
            </a:r>
            <a:endParaRPr lang="en-US" dirty="0"/>
          </a:p>
        </p:txBody>
      </p:sp>
      <p:sp>
        <p:nvSpPr>
          <p:cNvPr id="3" name="Content Placeholder 2"/>
          <p:cNvSpPr>
            <a:spLocks noGrp="1"/>
          </p:cNvSpPr>
          <p:nvPr>
            <p:ph idx="1"/>
          </p:nvPr>
        </p:nvSpPr>
        <p:spPr/>
        <p:txBody>
          <a:bodyPr/>
          <a:lstStyle/>
          <a:p>
            <a:r>
              <a:rPr lang="en-US" dirty="0" smtClean="0"/>
              <a:t>Do not declare types in Ruby!</a:t>
            </a:r>
            <a:endParaRPr lang="en-US" dirty="0"/>
          </a:p>
          <a:p>
            <a:r>
              <a:rPr lang="en-US" dirty="0" smtClean="0"/>
              <a:t>Type of variable can change throughout program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240" y="3657600"/>
            <a:ext cx="4671290" cy="1295400"/>
          </a:xfrm>
          <a:prstGeom prst="rect">
            <a:avLst/>
          </a:prstGeom>
        </p:spPr>
      </p:pic>
    </p:spTree>
    <p:extLst>
      <p:ext uri="{BB962C8B-B14F-4D97-AF65-F5344CB8AC3E}">
        <p14:creationId xmlns:p14="http://schemas.microsoft.com/office/powerpoint/2010/main" val="31170289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Multiplication</a:t>
            </a:r>
            <a:endParaRPr lang="en-US" dirty="0"/>
          </a:p>
        </p:txBody>
      </p:sp>
      <p:sp>
        <p:nvSpPr>
          <p:cNvPr id="3" name="Content Placeholder 2"/>
          <p:cNvSpPr>
            <a:spLocks noGrp="1"/>
          </p:cNvSpPr>
          <p:nvPr>
            <p:ph idx="1"/>
          </p:nvPr>
        </p:nvSpPr>
        <p:spPr/>
        <p:txBody>
          <a:bodyPr/>
          <a:lstStyle/>
          <a:p>
            <a:r>
              <a:rPr lang="en-US" dirty="0" smtClean="0"/>
              <a:t>Strings can be multiplied by integers</a:t>
            </a:r>
          </a:p>
          <a:p>
            <a:pPr lvl="1"/>
            <a:r>
              <a:rPr lang="en-US" dirty="0" smtClean="0"/>
              <a:t>Concatenates string repeatedly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49" y="3109868"/>
            <a:ext cx="4050212" cy="1081132"/>
          </a:xfrm>
          <a:prstGeom prst="rect">
            <a:avLst/>
          </a:prstGeom>
        </p:spPr>
      </p:pic>
    </p:spTree>
    <p:extLst>
      <p:ext uri="{BB962C8B-B14F-4D97-AF65-F5344CB8AC3E}">
        <p14:creationId xmlns:p14="http://schemas.microsoft.com/office/powerpoint/2010/main" val="333468556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Ruby</a:t>
            </a:r>
            <a:endParaRPr lang="en-US" dirty="0"/>
          </a:p>
        </p:txBody>
      </p:sp>
      <p:sp>
        <p:nvSpPr>
          <p:cNvPr id="3" name="Content Placeholder 2"/>
          <p:cNvSpPr>
            <a:spLocks noGrp="1"/>
          </p:cNvSpPr>
          <p:nvPr>
            <p:ph idx="1"/>
          </p:nvPr>
        </p:nvSpPr>
        <p:spPr/>
        <p:txBody>
          <a:bodyPr>
            <a:normAutofit fontScale="92500"/>
          </a:bodyPr>
          <a:lstStyle/>
          <a:p>
            <a:r>
              <a:rPr lang="en-US" dirty="0" smtClean="0"/>
              <a:t>Released in the mid-1990’s</a:t>
            </a:r>
          </a:p>
          <a:p>
            <a:r>
              <a:rPr lang="en-US" dirty="0" smtClean="0"/>
              <a:t>Originated in Japan</a:t>
            </a:r>
          </a:p>
          <a:p>
            <a:r>
              <a:rPr lang="en-US" dirty="0" smtClean="0"/>
              <a:t>Yukihiro “</a:t>
            </a:r>
            <a:r>
              <a:rPr lang="en-US" dirty="0" err="1" smtClean="0"/>
              <a:t>Matz</a:t>
            </a:r>
            <a:r>
              <a:rPr lang="en-US" dirty="0" smtClean="0"/>
              <a:t>” Matsumoto</a:t>
            </a:r>
          </a:p>
          <a:p>
            <a:r>
              <a:rPr lang="en-US" dirty="0"/>
              <a:t>Witten in </a:t>
            </a:r>
            <a:r>
              <a:rPr lang="en-US" dirty="0" smtClean="0"/>
              <a:t>C</a:t>
            </a:r>
          </a:p>
          <a:p>
            <a:r>
              <a:rPr lang="en-US" dirty="0" smtClean="0"/>
              <a:t>Based on </a:t>
            </a:r>
            <a:r>
              <a:rPr lang="en-US" dirty="0" smtClean="0"/>
              <a:t>Perl, </a:t>
            </a:r>
            <a:r>
              <a:rPr lang="en-US" dirty="0" smtClean="0"/>
              <a:t>Smalltalk, Eiffel, </a:t>
            </a:r>
            <a:r>
              <a:rPr lang="en-US" dirty="0" smtClean="0"/>
              <a:t>Python</a:t>
            </a:r>
            <a:r>
              <a:rPr lang="en-US" dirty="0" smtClean="0"/>
              <a:t>, </a:t>
            </a:r>
            <a:r>
              <a:rPr lang="en-US" dirty="0" smtClean="0"/>
              <a:t>and </a:t>
            </a:r>
            <a:r>
              <a:rPr lang="en-US" dirty="0" smtClean="0"/>
              <a:t>Lisp</a:t>
            </a:r>
          </a:p>
          <a:p>
            <a:r>
              <a:rPr lang="en-US" dirty="0" smtClean="0"/>
              <a:t>More powerful, more OO</a:t>
            </a:r>
            <a:endParaRPr lang="en-US" dirty="0" smtClean="0"/>
          </a:p>
          <a:p>
            <a:r>
              <a:rPr lang="en-US" dirty="0" smtClean="0"/>
              <a:t>Highly portable (Unix, Linux, Windows</a:t>
            </a:r>
            <a:r>
              <a:rPr lang="is-IS" dirty="0" smtClean="0"/>
              <a:t>)</a:t>
            </a:r>
            <a:endParaRPr lang="en-US" dirty="0" smtClean="0"/>
          </a:p>
          <a:p>
            <a:r>
              <a:rPr lang="en-US" dirty="0" smtClean="0"/>
              <a:t>Aim was in “making Ruby natural, not simple”</a:t>
            </a:r>
          </a:p>
          <a:p>
            <a:endParaRPr lang="en-US" dirty="0" smtClean="0"/>
          </a:p>
          <a:p>
            <a:endParaRPr lang="en-US" dirty="0" smtClean="0"/>
          </a:p>
        </p:txBody>
      </p:sp>
    </p:spTree>
    <p:extLst>
      <p:ext uri="{BB962C8B-B14F-4D97-AF65-F5344CB8AC3E}">
        <p14:creationId xmlns:p14="http://schemas.microsoft.com/office/powerpoint/2010/main" val="17363781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and </a:t>
            </a:r>
            <a:r>
              <a:rPr lang="en-US" dirty="0" err="1" smtClean="0"/>
              <a:t>Ints</a:t>
            </a:r>
            <a:endParaRPr lang="en-US" dirty="0"/>
          </a:p>
        </p:txBody>
      </p:sp>
      <p:sp>
        <p:nvSpPr>
          <p:cNvPr id="3" name="Content Placeholder 2"/>
          <p:cNvSpPr>
            <a:spLocks noGrp="1"/>
          </p:cNvSpPr>
          <p:nvPr>
            <p:ph idx="1"/>
          </p:nvPr>
        </p:nvSpPr>
        <p:spPr/>
        <p:txBody>
          <a:bodyPr/>
          <a:lstStyle/>
          <a:p>
            <a:r>
              <a:rPr lang="en-US" dirty="0" smtClean="0"/>
              <a:t>Integers and Strings cannot be concatenated in Ruby</a:t>
            </a:r>
          </a:p>
          <a:p>
            <a:pPr lvl="1"/>
            <a:r>
              <a:rPr lang="en-US" dirty="0" err="1" smtClean="0"/>
              <a:t>to_s</a:t>
            </a:r>
            <a:r>
              <a:rPr lang="en-US" dirty="0" smtClean="0"/>
              <a:t> – converts to string</a:t>
            </a:r>
          </a:p>
          <a:p>
            <a:pPr lvl="1"/>
            <a:r>
              <a:rPr lang="en-US" dirty="0" err="1" smtClean="0"/>
              <a:t>to_i</a:t>
            </a:r>
            <a:r>
              <a:rPr lang="en-US" dirty="0" smtClean="0"/>
              <a:t> – converts to integer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86200"/>
            <a:ext cx="5161281" cy="2438400"/>
          </a:xfrm>
          <a:prstGeom prst="rect">
            <a:avLst/>
          </a:prstGeom>
        </p:spPr>
      </p:pic>
    </p:spTree>
    <p:extLst>
      <p:ext uri="{BB962C8B-B14F-4D97-AF65-F5344CB8AC3E}">
        <p14:creationId xmlns:p14="http://schemas.microsoft.com/office/powerpoint/2010/main" val="23071023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The for loop</a:t>
            </a:r>
          </a:p>
          <a:p>
            <a:pPr lvl="1"/>
            <a:r>
              <a:rPr lang="en-US" dirty="0" smtClean="0"/>
              <a:t>Java</a:t>
            </a:r>
          </a:p>
          <a:p>
            <a:pPr lvl="1"/>
            <a:endParaRPr lang="en-US" dirty="0"/>
          </a:p>
          <a:p>
            <a:pPr marL="457200" lvl="1" indent="0">
              <a:buNone/>
            </a:pPr>
            <a:endParaRPr lang="en-US" dirty="0"/>
          </a:p>
          <a:p>
            <a:pPr lvl="1"/>
            <a:r>
              <a:rPr lang="en-US" dirty="0" smtClean="0"/>
              <a:t>Ruby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752652"/>
            <a:ext cx="4053333" cy="8287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4267200"/>
            <a:ext cx="2026666" cy="839167"/>
          </a:xfrm>
          <a:prstGeom prst="rect">
            <a:avLst/>
          </a:prstGeom>
        </p:spPr>
      </p:pic>
    </p:spTree>
    <p:extLst>
      <p:ext uri="{BB962C8B-B14F-4D97-AF65-F5344CB8AC3E}">
        <p14:creationId xmlns:p14="http://schemas.microsoft.com/office/powerpoint/2010/main" val="18417757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The while loop</a:t>
            </a:r>
          </a:p>
          <a:p>
            <a:pPr lvl="1"/>
            <a:r>
              <a:rPr lang="en-US" dirty="0" smtClean="0"/>
              <a:t>Java</a:t>
            </a:r>
          </a:p>
          <a:p>
            <a:pPr lvl="1"/>
            <a:endParaRPr lang="en-US" dirty="0"/>
          </a:p>
          <a:p>
            <a:pPr lvl="1"/>
            <a:endParaRPr lang="en-US" dirty="0" smtClean="0"/>
          </a:p>
          <a:p>
            <a:pPr lvl="1"/>
            <a:r>
              <a:rPr lang="en-US" dirty="0" smtClean="0"/>
              <a:t>Ruby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2590800"/>
            <a:ext cx="3378507" cy="1219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171841"/>
            <a:ext cx="1689252" cy="13319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4209936"/>
            <a:ext cx="1752600" cy="1370214"/>
          </a:xfrm>
          <a:prstGeom prst="rect">
            <a:avLst/>
          </a:prstGeom>
        </p:spPr>
      </p:pic>
    </p:spTree>
    <p:extLst>
      <p:ext uri="{BB962C8B-B14F-4D97-AF65-F5344CB8AC3E}">
        <p14:creationId xmlns:p14="http://schemas.microsoft.com/office/powerpoint/2010/main" val="399394052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smtClean="0"/>
              <a:t>Ruby doesn’t really have constants</a:t>
            </a:r>
          </a:p>
          <a:p>
            <a:pPr lvl="1"/>
            <a:r>
              <a:rPr lang="en-US" dirty="0" smtClean="0"/>
              <a:t>Instead declare a variable at the top of your code and it will be accessible everywhere</a:t>
            </a:r>
          </a:p>
          <a:p>
            <a:pPr lvl="1"/>
            <a:endParaRPr lang="en-US" dirty="0"/>
          </a:p>
          <a:p>
            <a:pPr lvl="1"/>
            <a:endParaRPr lang="en-US" dirty="0" smtClean="0"/>
          </a:p>
          <a:p>
            <a:pPr lvl="1"/>
            <a:r>
              <a:rPr lang="en-US" dirty="0" smtClean="0"/>
              <a:t>You will get a warning if you change a constant, but you can change it anyway (bad style)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095515"/>
            <a:ext cx="6586112" cy="1095485"/>
          </a:xfrm>
          <a:prstGeom prst="rect">
            <a:avLst/>
          </a:prstGeom>
        </p:spPr>
      </p:pic>
    </p:spTree>
    <p:extLst>
      <p:ext uri="{BB962C8B-B14F-4D97-AF65-F5344CB8AC3E}">
        <p14:creationId xmlns:p14="http://schemas.microsoft.com/office/powerpoint/2010/main" val="40961634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r>
              <a:rPr lang="en-US" dirty="0" smtClean="0"/>
              <a:t>Parameters are declared by writing their names (no types)</a:t>
            </a:r>
          </a:p>
          <a:p>
            <a:endParaRPr lang="en-US" dirty="0"/>
          </a:p>
          <a:p>
            <a:endParaRPr lang="en-US" dirty="0" smtClean="0"/>
          </a:p>
          <a:p>
            <a:endParaRPr lang="en-US" dirty="0"/>
          </a:p>
          <a:p>
            <a:r>
              <a:rPr lang="en-US" dirty="0" smtClean="0"/>
              <a:t>May seem odd that we can pass </a:t>
            </a:r>
            <a:r>
              <a:rPr lang="en-US" dirty="0" err="1" smtClean="0"/>
              <a:t>ints</a:t>
            </a:r>
            <a:r>
              <a:rPr lang="en-US" dirty="0" smtClean="0"/>
              <a:t>, strings, or arrays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902" y="2743199"/>
            <a:ext cx="2784795" cy="16851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333" y="2743200"/>
            <a:ext cx="4079855" cy="1685158"/>
          </a:xfrm>
          <a:prstGeom prst="rect">
            <a:avLst/>
          </a:prstGeom>
        </p:spPr>
      </p:pic>
    </p:spTree>
    <p:extLst>
      <p:ext uri="{BB962C8B-B14F-4D97-AF65-F5344CB8AC3E}">
        <p14:creationId xmlns:p14="http://schemas.microsoft.com/office/powerpoint/2010/main" val="27507179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Parameter Values</a:t>
            </a:r>
            <a:endParaRPr lang="en-US" dirty="0"/>
          </a:p>
        </p:txBody>
      </p:sp>
      <p:sp>
        <p:nvSpPr>
          <p:cNvPr id="3" name="Content Placeholder 2"/>
          <p:cNvSpPr>
            <a:spLocks noGrp="1"/>
          </p:cNvSpPr>
          <p:nvPr>
            <p:ph idx="1"/>
          </p:nvPr>
        </p:nvSpPr>
        <p:spPr/>
        <p:txBody>
          <a:bodyPr/>
          <a:lstStyle/>
          <a:p>
            <a:r>
              <a:rPr lang="en-US" dirty="0" smtClean="0"/>
              <a:t>You can give a default value to parameters</a:t>
            </a:r>
          </a:p>
          <a:p>
            <a:pPr lvl="1"/>
            <a:r>
              <a:rPr lang="en-US" dirty="0" smtClean="0"/>
              <a:t>The caller doesn’t have to pass a value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99" y="2809735"/>
            <a:ext cx="2514455" cy="16098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511" y="2819400"/>
            <a:ext cx="4277089" cy="814683"/>
          </a:xfrm>
          <a:prstGeom prst="rect">
            <a:avLst/>
          </a:prstGeom>
        </p:spPr>
      </p:pic>
    </p:spTree>
    <p:extLst>
      <p:ext uri="{BB962C8B-B14F-4D97-AF65-F5344CB8AC3E}">
        <p14:creationId xmlns:p14="http://schemas.microsoft.com/office/powerpoint/2010/main" val="10315202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Content Placeholder 2"/>
          <p:cNvSpPr>
            <a:spLocks noGrp="1"/>
          </p:cNvSpPr>
          <p:nvPr>
            <p:ph idx="1"/>
          </p:nvPr>
        </p:nvSpPr>
        <p:spPr/>
        <p:txBody>
          <a:bodyPr/>
          <a:lstStyle/>
          <a:p>
            <a:r>
              <a:rPr lang="en-US" dirty="0" smtClean="0"/>
              <a:t>The Math module has methods and constants that you can use</a:t>
            </a:r>
          </a:p>
          <a:p>
            <a:endParaRPr lang="en-US" dirty="0"/>
          </a:p>
          <a:p>
            <a:endParaRPr lang="en-US" dirty="0" smtClean="0"/>
          </a:p>
          <a:p>
            <a:endParaRPr lang="en-US" dirty="0"/>
          </a:p>
          <a:p>
            <a:r>
              <a:rPr lang="en-US" dirty="0" smtClean="0"/>
              <a:t>Has many of the same methods as Java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51" y="2819314"/>
            <a:ext cx="8751590" cy="1524086"/>
          </a:xfrm>
          <a:prstGeom prst="rect">
            <a:avLst/>
          </a:prstGeom>
        </p:spPr>
      </p:pic>
    </p:spTree>
    <p:extLst>
      <p:ext uri="{BB962C8B-B14F-4D97-AF65-F5344CB8AC3E}">
        <p14:creationId xmlns:p14="http://schemas.microsoft.com/office/powerpoint/2010/main" val="37362308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the Console</a:t>
            </a:r>
            <a:endParaRPr lang="en-US" dirty="0"/>
          </a:p>
        </p:txBody>
      </p:sp>
      <p:sp>
        <p:nvSpPr>
          <p:cNvPr id="3" name="Content Placeholder 2"/>
          <p:cNvSpPr>
            <a:spLocks noGrp="1"/>
          </p:cNvSpPr>
          <p:nvPr>
            <p:ph idx="1"/>
          </p:nvPr>
        </p:nvSpPr>
        <p:spPr/>
        <p:txBody>
          <a:bodyPr/>
          <a:lstStyle/>
          <a:p>
            <a:r>
              <a:rPr lang="en-US" dirty="0" smtClean="0"/>
              <a:t>Java</a:t>
            </a:r>
          </a:p>
          <a:p>
            <a:pPr lvl="1"/>
            <a:endParaRPr lang="en-US" dirty="0"/>
          </a:p>
          <a:p>
            <a:endParaRPr lang="en-US" dirty="0" smtClean="0"/>
          </a:p>
          <a:p>
            <a:r>
              <a:rPr lang="en-US" dirty="0" smtClean="0"/>
              <a:t>Ruby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209800"/>
            <a:ext cx="4703232" cy="838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905199"/>
            <a:ext cx="2743200" cy="685801"/>
          </a:xfrm>
          <a:prstGeom prst="rect">
            <a:avLst/>
          </a:prstGeom>
        </p:spPr>
      </p:pic>
    </p:spTree>
    <p:extLst>
      <p:ext uri="{BB962C8B-B14F-4D97-AF65-F5344CB8AC3E}">
        <p14:creationId xmlns:p14="http://schemas.microsoft.com/office/powerpoint/2010/main" val="3918987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idx="1"/>
          </p:nvPr>
        </p:nvSpPr>
        <p:spPr/>
        <p:txBody>
          <a:bodyPr/>
          <a:lstStyle/>
          <a:p>
            <a:r>
              <a:rPr lang="en-US" dirty="0" smtClean="0"/>
              <a:t>Java</a:t>
            </a:r>
          </a:p>
          <a:p>
            <a:endParaRPr lang="en-US" dirty="0"/>
          </a:p>
          <a:p>
            <a:endParaRPr lang="en-US" dirty="0" smtClean="0"/>
          </a:p>
          <a:p>
            <a:r>
              <a:rPr lang="en-US" dirty="0" smtClean="0"/>
              <a:t>Ruby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511" y="2209832"/>
            <a:ext cx="4237403" cy="8381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133714"/>
            <a:ext cx="2887021" cy="15832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923" y="4114662"/>
            <a:ext cx="3523408" cy="1614248"/>
          </a:xfrm>
          <a:prstGeom prst="rect">
            <a:avLst/>
          </a:prstGeom>
        </p:spPr>
      </p:pic>
    </p:spTree>
    <p:extLst>
      <p:ext uri="{BB962C8B-B14F-4D97-AF65-F5344CB8AC3E}">
        <p14:creationId xmlns:p14="http://schemas.microsoft.com/office/powerpoint/2010/main" val="55390162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elsif</a:t>
            </a:r>
            <a:endParaRPr lang="en-US" dirty="0"/>
          </a:p>
        </p:txBody>
      </p:sp>
      <p:sp>
        <p:nvSpPr>
          <p:cNvPr id="3" name="Content Placeholder 2"/>
          <p:cNvSpPr>
            <a:spLocks noGrp="1"/>
          </p:cNvSpPr>
          <p:nvPr>
            <p:ph idx="1"/>
          </p:nvPr>
        </p:nvSpPr>
        <p:spPr/>
        <p:txBody>
          <a:bodyPr/>
          <a:lstStyle/>
          <a:p>
            <a:r>
              <a:rPr lang="en-US" dirty="0" smtClean="0"/>
              <a:t>Java</a:t>
            </a:r>
          </a:p>
          <a:p>
            <a:endParaRPr lang="en-US" dirty="0"/>
          </a:p>
          <a:p>
            <a:endParaRPr lang="en-US" dirty="0" smtClean="0"/>
          </a:p>
          <a:p>
            <a:endParaRPr lang="en-US" dirty="0"/>
          </a:p>
          <a:p>
            <a:r>
              <a:rPr lang="en-US" dirty="0" smtClean="0"/>
              <a:t>Ruby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209800"/>
            <a:ext cx="3810000" cy="1638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440" y="4571999"/>
            <a:ext cx="1898172" cy="1802581"/>
          </a:xfrm>
          <a:prstGeom prst="rect">
            <a:avLst/>
          </a:prstGeom>
        </p:spPr>
      </p:pic>
    </p:spTree>
    <p:extLst>
      <p:ext uri="{BB962C8B-B14F-4D97-AF65-F5344CB8AC3E}">
        <p14:creationId xmlns:p14="http://schemas.microsoft.com/office/powerpoint/2010/main" val="40452197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Theory</a:t>
            </a:r>
            <a:endParaRPr lang="en-US" dirty="0"/>
          </a:p>
        </p:txBody>
      </p:sp>
      <p:sp>
        <p:nvSpPr>
          <p:cNvPr id="3" name="Content Placeholder 2"/>
          <p:cNvSpPr>
            <a:spLocks noGrp="1"/>
          </p:cNvSpPr>
          <p:nvPr>
            <p:ph idx="1"/>
          </p:nvPr>
        </p:nvSpPr>
        <p:spPr/>
        <p:txBody>
          <a:bodyPr/>
          <a:lstStyle/>
          <a:p>
            <a:r>
              <a:rPr lang="en-US" dirty="0" smtClean="0"/>
              <a:t>“Often people, especially computer engineers, focus on the machines. They think, by doing this, the machine, will run faster. By doing this, the machine will run more effectively, etc. They are focusing on machines. But in fact we need to focus on humans, on how humans care about doing programming or operating the application of the machines. We are the masters. They are the slaves.” - </a:t>
            </a:r>
            <a:r>
              <a:rPr lang="en-US" dirty="0" err="1" smtClean="0"/>
              <a:t>Matz</a:t>
            </a:r>
            <a:endParaRPr lang="en-US" dirty="0" smtClean="0"/>
          </a:p>
        </p:txBody>
      </p:sp>
    </p:spTree>
    <p:extLst>
      <p:ext uri="{BB962C8B-B14F-4D97-AF65-F5344CB8AC3E}">
        <p14:creationId xmlns:p14="http://schemas.microsoft.com/office/powerpoint/2010/main" val="191565857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normAutofit/>
          </a:bodyPr>
          <a:lstStyle/>
          <a:p>
            <a:r>
              <a:rPr lang="en-US" dirty="0" smtClean="0"/>
              <a:t>==  !=  &gt;=  &lt;=  &lt;  &gt; (just like </a:t>
            </a:r>
            <a:r>
              <a:rPr lang="en-US" dirty="0" smtClean="0"/>
              <a:t>C++, Java</a:t>
            </a:r>
            <a:r>
              <a:rPr lang="en-US" dirty="0" smtClean="0"/>
              <a:t>)</a:t>
            </a:r>
          </a:p>
          <a:p>
            <a:r>
              <a:rPr lang="en-US" dirty="0" smtClean="0"/>
              <a:t>&lt;=&gt; </a:t>
            </a:r>
          </a:p>
          <a:p>
            <a:pPr lvl="1"/>
            <a:r>
              <a:rPr lang="en-US" dirty="0" smtClean="0"/>
              <a:t>Duck Typing allows these operators to work on variables/objects as well</a:t>
            </a:r>
            <a:endParaRPr lang="en-US" dirty="0" smtClean="0"/>
          </a:p>
          <a:p>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114800"/>
            <a:ext cx="3519674" cy="1619380"/>
          </a:xfrm>
          <a:prstGeom prst="rect">
            <a:avLst/>
          </a:prstGeom>
        </p:spPr>
      </p:pic>
    </p:spTree>
    <p:extLst>
      <p:ext uri="{BB962C8B-B14F-4D97-AF65-F5344CB8AC3E}">
        <p14:creationId xmlns:p14="http://schemas.microsoft.com/office/powerpoint/2010/main" val="302017382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Arrays</a:t>
            </a:r>
          </a:p>
          <a:p>
            <a:pPr lvl="1"/>
            <a:r>
              <a:rPr lang="en-US" dirty="0" smtClean="0"/>
              <a:t>More flexible than Java, can mix types</a:t>
            </a:r>
          </a:p>
          <a:p>
            <a:pPr lvl="1"/>
            <a:endParaRPr lang="en-US" dirty="0"/>
          </a:p>
          <a:p>
            <a:pPr lvl="1"/>
            <a:r>
              <a:rPr lang="en-US" dirty="0" smtClean="0"/>
              <a:t>Many useful methods</a:t>
            </a:r>
          </a:p>
          <a:p>
            <a:pPr lvl="2"/>
            <a:r>
              <a:rPr lang="en-US" dirty="0" smtClean="0"/>
              <a:t>map, sort, delete, each, min, max, include?, select, shuffle, slice</a:t>
            </a:r>
          </a:p>
          <a:p>
            <a:pPr lvl="1"/>
            <a:r>
              <a:rPr lang="en-US" dirty="0" smtClean="0"/>
              <a:t>Negative Indexing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667000"/>
            <a:ext cx="7193270" cy="609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5000493"/>
            <a:ext cx="4936080" cy="1628907"/>
          </a:xfrm>
          <a:prstGeom prst="rect">
            <a:avLst/>
          </a:prstGeom>
        </p:spPr>
      </p:pic>
    </p:spTree>
    <p:extLst>
      <p:ext uri="{BB962C8B-B14F-4D97-AF65-F5344CB8AC3E}">
        <p14:creationId xmlns:p14="http://schemas.microsoft.com/office/powerpoint/2010/main" val="44131676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Files</a:t>
            </a:r>
            <a:endParaRPr lang="en-US" dirty="0"/>
          </a:p>
        </p:txBody>
      </p:sp>
      <p:sp>
        <p:nvSpPr>
          <p:cNvPr id="3" name="Content Placeholder 2"/>
          <p:cNvSpPr>
            <a:spLocks noGrp="1"/>
          </p:cNvSpPr>
          <p:nvPr>
            <p:ph idx="1"/>
          </p:nvPr>
        </p:nvSpPr>
        <p:spPr/>
        <p:txBody>
          <a:bodyPr/>
          <a:lstStyle/>
          <a:p>
            <a:r>
              <a:rPr lang="en-US" dirty="0" smtClean="0"/>
              <a:t>Java</a:t>
            </a:r>
          </a:p>
          <a:p>
            <a:endParaRPr lang="en-US" dirty="0"/>
          </a:p>
          <a:p>
            <a:endParaRPr lang="en-US" dirty="0" smtClean="0"/>
          </a:p>
          <a:p>
            <a:endParaRPr lang="en-US" dirty="0"/>
          </a:p>
          <a:p>
            <a:endParaRPr lang="en-US" dirty="0" smtClean="0"/>
          </a:p>
          <a:p>
            <a:r>
              <a:rPr lang="en-US" dirty="0" smtClean="0"/>
              <a:t>Ruby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133600"/>
            <a:ext cx="6961522" cy="24097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5105400"/>
            <a:ext cx="4993554" cy="682765"/>
          </a:xfrm>
          <a:prstGeom prst="rect">
            <a:avLst/>
          </a:prstGeom>
        </p:spPr>
      </p:pic>
    </p:spTree>
    <p:extLst>
      <p:ext uri="{BB962C8B-B14F-4D97-AF65-F5344CB8AC3E}">
        <p14:creationId xmlns:p14="http://schemas.microsoft.com/office/powerpoint/2010/main" val="143759379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Files</a:t>
            </a:r>
            <a:endParaRPr lang="en-US" dirty="0"/>
          </a:p>
        </p:txBody>
      </p:sp>
      <p:sp>
        <p:nvSpPr>
          <p:cNvPr id="3" name="Content Placeholder 2"/>
          <p:cNvSpPr>
            <a:spLocks noGrp="1"/>
          </p:cNvSpPr>
          <p:nvPr>
            <p:ph idx="1"/>
          </p:nvPr>
        </p:nvSpPr>
        <p:spPr/>
        <p:txBody>
          <a:bodyPr/>
          <a:lstStyle/>
          <a:p>
            <a:r>
              <a:rPr lang="en-US" dirty="0" smtClean="0"/>
              <a:t>Java</a:t>
            </a:r>
          </a:p>
          <a:p>
            <a:endParaRPr lang="en-US" dirty="0"/>
          </a:p>
          <a:p>
            <a:endParaRPr lang="en-US" dirty="0" smtClean="0"/>
          </a:p>
          <a:p>
            <a:endParaRPr lang="en-US" dirty="0"/>
          </a:p>
          <a:p>
            <a:endParaRPr lang="en-US" dirty="0" smtClean="0"/>
          </a:p>
          <a:p>
            <a:r>
              <a:rPr lang="en-US" dirty="0" smtClean="0"/>
              <a:t>Ruby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339" y="2152407"/>
            <a:ext cx="7113461" cy="24613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99" y="5105399"/>
            <a:ext cx="6815938" cy="311046"/>
          </a:xfrm>
          <a:prstGeom prst="rect">
            <a:avLst/>
          </a:prstGeom>
        </p:spPr>
      </p:pic>
    </p:spTree>
    <p:extLst>
      <p:ext uri="{BB962C8B-B14F-4D97-AF65-F5344CB8AC3E}">
        <p14:creationId xmlns:p14="http://schemas.microsoft.com/office/powerpoint/2010/main" val="29911251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Ruby?</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Tooling</a:t>
            </a:r>
          </a:p>
          <a:p>
            <a:r>
              <a:rPr lang="en-US" dirty="0"/>
              <a:t>Libraries</a:t>
            </a:r>
          </a:p>
          <a:p>
            <a:r>
              <a:rPr lang="en-US" dirty="0"/>
              <a:t>Code Quality </a:t>
            </a:r>
          </a:p>
          <a:p>
            <a:r>
              <a:rPr lang="en-US" dirty="0"/>
              <a:t>Test Automation </a:t>
            </a:r>
          </a:p>
          <a:p>
            <a:r>
              <a:rPr lang="en-US" dirty="0"/>
              <a:t>Large Community </a:t>
            </a:r>
          </a:p>
          <a:p>
            <a:r>
              <a:rPr lang="en-US" dirty="0"/>
              <a:t>Popular in The Valley </a:t>
            </a:r>
          </a:p>
          <a:p>
            <a:r>
              <a:rPr lang="en-US" dirty="0"/>
              <a:t>Responsible Developers </a:t>
            </a:r>
          </a:p>
          <a:p>
            <a:r>
              <a:rPr lang="en-US" dirty="0"/>
              <a:t>Productivity </a:t>
            </a:r>
          </a:p>
          <a:p>
            <a:r>
              <a:rPr lang="en-US" dirty="0"/>
              <a:t>Next Generation</a:t>
            </a:r>
          </a:p>
          <a:p>
            <a:endParaRPr lang="en-US" dirty="0"/>
          </a:p>
        </p:txBody>
      </p:sp>
    </p:spTree>
    <p:extLst>
      <p:ext uri="{BB962C8B-B14F-4D97-AF65-F5344CB8AC3E}">
        <p14:creationId xmlns:p14="http://schemas.microsoft.com/office/powerpoint/2010/main" val="31154068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a:t>
            </a:r>
            <a:endParaRPr lang="en-US" dirty="0"/>
          </a:p>
        </p:txBody>
      </p:sp>
      <p:sp>
        <p:nvSpPr>
          <p:cNvPr id="3" name="Content Placeholder 2"/>
          <p:cNvSpPr>
            <a:spLocks noGrp="1"/>
          </p:cNvSpPr>
          <p:nvPr>
            <p:ph idx="1"/>
          </p:nvPr>
        </p:nvSpPr>
        <p:spPr/>
        <p:txBody>
          <a:bodyPr/>
          <a:lstStyle/>
          <a:p>
            <a:r>
              <a:rPr lang="en-US" dirty="0" smtClean="0"/>
              <a:t>Huge counterpart to Ruby’s success</a:t>
            </a:r>
          </a:p>
          <a:p>
            <a:r>
              <a:rPr lang="en-US" dirty="0" smtClean="0"/>
              <a:t>Created by </a:t>
            </a:r>
            <a:r>
              <a:rPr lang="en-US" dirty="0" err="1" smtClean="0"/>
              <a:t>Heinemeir</a:t>
            </a:r>
            <a:r>
              <a:rPr lang="en-US" dirty="0" smtClean="0"/>
              <a:t> Hansson in 2003</a:t>
            </a:r>
          </a:p>
          <a:p>
            <a:r>
              <a:rPr lang="en-US" dirty="0" smtClean="0"/>
              <a:t>A software framework that extends Ruby</a:t>
            </a:r>
          </a:p>
          <a:p>
            <a:r>
              <a:rPr lang="en-US" dirty="0" smtClean="0"/>
              <a:t>Open source software</a:t>
            </a:r>
          </a:p>
          <a:p>
            <a:r>
              <a:rPr lang="en-US" dirty="0" smtClean="0"/>
              <a:t>Free</a:t>
            </a:r>
            <a:r>
              <a:rPr lang="is-IS" dirty="0" smtClean="0"/>
              <a:t>…</a:t>
            </a:r>
            <a:endParaRPr lang="en-US" dirty="0" smtClean="0"/>
          </a:p>
          <a:p>
            <a:r>
              <a:rPr lang="en-US" dirty="0" smtClean="0"/>
              <a:t>Free?</a:t>
            </a:r>
          </a:p>
          <a:p>
            <a:r>
              <a:rPr lang="en-US" dirty="0" smtClean="0"/>
              <a:t>FREEEEE!</a:t>
            </a:r>
            <a:endParaRPr lang="en-US" dirty="0"/>
          </a:p>
        </p:txBody>
      </p:sp>
      <p:pic>
        <p:nvPicPr>
          <p:cNvPr id="4" name="Picture 3"/>
          <p:cNvPicPr>
            <a:picLocks noChangeAspect="1"/>
          </p:cNvPicPr>
          <p:nvPr/>
        </p:nvPicPr>
        <p:blipFill>
          <a:blip r:embed="rId3"/>
          <a:stretch>
            <a:fillRect/>
          </a:stretch>
        </p:blipFill>
        <p:spPr>
          <a:xfrm>
            <a:off x="3505200" y="4066462"/>
            <a:ext cx="5486400" cy="2562938"/>
          </a:xfrm>
          <a:prstGeom prst="rect">
            <a:avLst/>
          </a:prstGeom>
        </p:spPr>
      </p:pic>
    </p:spTree>
    <p:extLst>
      <p:ext uri="{BB962C8B-B14F-4D97-AF65-F5344CB8AC3E}">
        <p14:creationId xmlns:p14="http://schemas.microsoft.com/office/powerpoint/2010/main" val="354478495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Ruby on Rails is most popular for its website development</a:t>
            </a:r>
          </a:p>
          <a:p>
            <a:r>
              <a:rPr lang="en-US" dirty="0" smtClean="0"/>
              <a:t>Rails is a Model-view-controller (MVC) framework, providing default structures for a database, a web service, and web pages. </a:t>
            </a:r>
          </a:p>
          <a:p>
            <a:r>
              <a:rPr lang="en-US" dirty="0" smtClean="0"/>
              <a:t>Encourages the use of XML for data transfer, and HTML, CSS and JavaScript for user interfacing.</a:t>
            </a:r>
          </a:p>
          <a:p>
            <a:r>
              <a:rPr lang="en-US" dirty="0" smtClean="0"/>
              <a:t>Other software engineering patterns:</a:t>
            </a:r>
          </a:p>
          <a:p>
            <a:pPr lvl="1"/>
            <a:r>
              <a:rPr lang="en-US" dirty="0" smtClean="0"/>
              <a:t>Convention over configuration (</a:t>
            </a:r>
            <a:r>
              <a:rPr lang="en-US" dirty="0" err="1" smtClean="0"/>
              <a:t>CoC</a:t>
            </a:r>
            <a:r>
              <a:rPr lang="en-US" dirty="0" smtClean="0"/>
              <a:t>)</a:t>
            </a:r>
          </a:p>
          <a:p>
            <a:pPr lvl="1"/>
            <a:r>
              <a:rPr lang="en-US" dirty="0" smtClean="0"/>
              <a:t>Don</a:t>
            </a:r>
            <a:r>
              <a:rPr lang="uk-UA" dirty="0" smtClean="0"/>
              <a:t>’</a:t>
            </a:r>
            <a:r>
              <a:rPr lang="en-US" dirty="0" smtClean="0"/>
              <a:t>t repeat yourself (DRY)</a:t>
            </a:r>
          </a:p>
        </p:txBody>
      </p:sp>
    </p:spTree>
    <p:extLst>
      <p:ext uri="{BB962C8B-B14F-4D97-AF65-F5344CB8AC3E}">
        <p14:creationId xmlns:p14="http://schemas.microsoft.com/office/powerpoint/2010/main" val="267224070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 Examples</a:t>
            </a:r>
            <a:endParaRPr lang="en-US" dirty="0"/>
          </a:p>
        </p:txBody>
      </p:sp>
      <p:sp>
        <p:nvSpPr>
          <p:cNvPr id="3" name="Content Placeholder 2"/>
          <p:cNvSpPr>
            <a:spLocks noGrp="1"/>
          </p:cNvSpPr>
          <p:nvPr>
            <p:ph idx="1"/>
          </p:nvPr>
        </p:nvSpPr>
        <p:spPr>
          <a:xfrm>
            <a:off x="457200" y="1600200"/>
            <a:ext cx="3200400" cy="4525963"/>
          </a:xfrm>
        </p:spPr>
        <p:txBody>
          <a:bodyPr/>
          <a:lstStyle/>
          <a:p>
            <a:r>
              <a:rPr lang="en-US" dirty="0" smtClean="0"/>
              <a:t>Twitter</a:t>
            </a:r>
          </a:p>
          <a:p>
            <a:r>
              <a:rPr lang="en-US" dirty="0" smtClean="0"/>
              <a:t>Yellow Pages</a:t>
            </a:r>
          </a:p>
          <a:p>
            <a:r>
              <a:rPr lang="en-US" dirty="0" smtClean="0"/>
              <a:t>IBM</a:t>
            </a:r>
          </a:p>
          <a:p>
            <a:r>
              <a:rPr lang="en-US" dirty="0" smtClean="0"/>
              <a:t>Amazon</a:t>
            </a:r>
          </a:p>
          <a:p>
            <a:r>
              <a:rPr lang="en-US" dirty="0" smtClean="0"/>
              <a:t>Oracle</a:t>
            </a:r>
          </a:p>
          <a:p>
            <a:r>
              <a:rPr lang="en-US" dirty="0" smtClean="0"/>
              <a:t>NASA</a:t>
            </a:r>
          </a:p>
          <a:p>
            <a:r>
              <a:rPr lang="en-US" dirty="0" smtClean="0"/>
              <a:t>Yahoo</a:t>
            </a:r>
          </a:p>
        </p:txBody>
      </p:sp>
      <p:sp>
        <p:nvSpPr>
          <p:cNvPr id="6" name="Rectangle 5"/>
          <p:cNvSpPr/>
          <p:nvPr/>
        </p:nvSpPr>
        <p:spPr>
          <a:xfrm>
            <a:off x="4343400" y="1600200"/>
            <a:ext cx="4572000" cy="4130361"/>
          </a:xfrm>
          <a:prstGeom prst="rect">
            <a:avLst/>
          </a:prstGeom>
        </p:spPr>
        <p:txBody>
          <a:bodyPr>
            <a:spAutoFit/>
          </a:bodyPr>
          <a:lstStyle/>
          <a:p>
            <a:pPr marL="342900" lvl="0" indent="-342900">
              <a:spcBef>
                <a:spcPct val="20000"/>
              </a:spcBef>
              <a:buFont typeface="Arial" pitchFamily="34" charset="0"/>
              <a:buChar char="•"/>
            </a:pPr>
            <a:r>
              <a:rPr lang="en-US" sz="3200" dirty="0" err="1" smtClean="0">
                <a:solidFill>
                  <a:prstClr val="black"/>
                </a:solidFill>
              </a:rPr>
              <a:t>GitHub</a:t>
            </a:r>
            <a:endParaRPr lang="en-US" sz="3200" dirty="0">
              <a:solidFill>
                <a:prstClr val="black"/>
              </a:solidFill>
            </a:endParaRPr>
          </a:p>
          <a:p>
            <a:pPr marL="342900" lvl="0" indent="-342900">
              <a:spcBef>
                <a:spcPct val="20000"/>
              </a:spcBef>
              <a:buFont typeface="Arial" pitchFamily="34" charset="0"/>
              <a:buChar char="•"/>
            </a:pPr>
            <a:r>
              <a:rPr lang="en-US" sz="3200" dirty="0" smtClean="0">
                <a:solidFill>
                  <a:prstClr val="black"/>
                </a:solidFill>
              </a:rPr>
              <a:t>Twitch</a:t>
            </a:r>
            <a:endParaRPr lang="en-US" sz="3200" dirty="0">
              <a:solidFill>
                <a:prstClr val="black"/>
              </a:solidFill>
            </a:endParaRPr>
          </a:p>
          <a:p>
            <a:pPr marL="342900" lvl="0" indent="-342900">
              <a:spcBef>
                <a:spcPct val="20000"/>
              </a:spcBef>
              <a:buFont typeface="Arial" pitchFamily="34" charset="0"/>
              <a:buChar char="•"/>
            </a:pPr>
            <a:r>
              <a:rPr lang="en-US" sz="3200" dirty="0" err="1" smtClean="0">
                <a:solidFill>
                  <a:prstClr val="black"/>
                </a:solidFill>
              </a:rPr>
              <a:t>SoundCloud</a:t>
            </a:r>
            <a:endParaRPr lang="en-US" sz="3200" dirty="0">
              <a:solidFill>
                <a:prstClr val="black"/>
              </a:solidFill>
            </a:endParaRPr>
          </a:p>
          <a:p>
            <a:pPr marL="342900" lvl="0" indent="-342900">
              <a:spcBef>
                <a:spcPct val="20000"/>
              </a:spcBef>
              <a:buFont typeface="Arial" pitchFamily="34" charset="0"/>
              <a:buChar char="•"/>
            </a:pPr>
            <a:r>
              <a:rPr lang="en-US" sz="3200" dirty="0" err="1" smtClean="0">
                <a:solidFill>
                  <a:prstClr val="black"/>
                </a:solidFill>
              </a:rPr>
              <a:t>Hulu</a:t>
            </a:r>
            <a:endParaRPr lang="en-US" sz="3200" dirty="0">
              <a:solidFill>
                <a:prstClr val="black"/>
              </a:solidFill>
            </a:endParaRPr>
          </a:p>
          <a:p>
            <a:pPr marL="342900" lvl="0" indent="-342900">
              <a:spcBef>
                <a:spcPct val="20000"/>
              </a:spcBef>
              <a:buFont typeface="Arial" pitchFamily="34" charset="0"/>
              <a:buChar char="•"/>
            </a:pPr>
            <a:r>
              <a:rPr lang="en-US" sz="3200" dirty="0" smtClean="0">
                <a:solidFill>
                  <a:prstClr val="black"/>
                </a:solidFill>
              </a:rPr>
              <a:t>Square</a:t>
            </a:r>
            <a:endParaRPr lang="en-US" sz="3200" dirty="0">
              <a:solidFill>
                <a:prstClr val="black"/>
              </a:solidFill>
            </a:endParaRPr>
          </a:p>
          <a:p>
            <a:pPr marL="342900" lvl="0" indent="-342900">
              <a:spcBef>
                <a:spcPct val="20000"/>
              </a:spcBef>
              <a:buFont typeface="Arial" pitchFamily="34" charset="0"/>
              <a:buChar char="•"/>
            </a:pPr>
            <a:r>
              <a:rPr lang="en-US" sz="3200" dirty="0" smtClean="0">
                <a:solidFill>
                  <a:prstClr val="black"/>
                </a:solidFill>
              </a:rPr>
              <a:t>Basecamp</a:t>
            </a:r>
            <a:endParaRPr lang="en-US" sz="3200" dirty="0">
              <a:solidFill>
                <a:prstClr val="black"/>
              </a:solidFill>
            </a:endParaRPr>
          </a:p>
          <a:p>
            <a:pPr marL="342900" lvl="0" indent="-342900">
              <a:spcBef>
                <a:spcPct val="20000"/>
              </a:spcBef>
              <a:buFont typeface="Arial" pitchFamily="34" charset="0"/>
              <a:buChar char="•"/>
            </a:pPr>
            <a:r>
              <a:rPr lang="en-US" sz="3200" dirty="0" err="1" smtClean="0">
                <a:solidFill>
                  <a:prstClr val="black"/>
                </a:solidFill>
              </a:rPr>
              <a:t>Highrise</a:t>
            </a:r>
            <a:endParaRPr lang="en-US" sz="3200" dirty="0">
              <a:solidFill>
                <a:prstClr val="black"/>
              </a:solidFill>
            </a:endParaRPr>
          </a:p>
        </p:txBody>
      </p:sp>
    </p:spTree>
    <p:extLst>
      <p:ext uri="{BB962C8B-B14F-4D97-AF65-F5344CB8AC3E}">
        <p14:creationId xmlns:p14="http://schemas.microsoft.com/office/powerpoint/2010/main" val="416858820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at it again with Ruby</a:t>
            </a:r>
            <a:r>
              <a:rPr lang="is-IS" dirty="0" smtClean="0"/>
              <a:t>…</a:t>
            </a:r>
            <a:endParaRPr lang="en-US" dirty="0"/>
          </a:p>
        </p:txBody>
      </p:sp>
      <p:pic>
        <p:nvPicPr>
          <p:cNvPr id="6" name="Content Placeholder 5"/>
          <p:cNvPicPr>
            <a:picLocks noGrp="1" noChangeAspect="1"/>
          </p:cNvPicPr>
          <p:nvPr>
            <p:ph idx="1"/>
          </p:nvPr>
        </p:nvPicPr>
        <p:blipFill>
          <a:blip r:embed="rId2"/>
          <a:srcRect l="-73190" r="-73190"/>
          <a:stretch>
            <a:fillRect/>
          </a:stretch>
        </p:blipFill>
        <p:spPr>
          <a:xfrm>
            <a:off x="2667000" y="1600200"/>
            <a:ext cx="8229600" cy="4525963"/>
          </a:xfrm>
        </p:spPr>
      </p:pic>
      <p:sp>
        <p:nvSpPr>
          <p:cNvPr id="7" name="TextBox 6"/>
          <p:cNvSpPr txBox="1"/>
          <p:nvPr/>
        </p:nvSpPr>
        <p:spPr>
          <a:xfrm>
            <a:off x="609600" y="1981200"/>
            <a:ext cx="3836056" cy="3970318"/>
          </a:xfrm>
          <a:prstGeom prst="rect">
            <a:avLst/>
          </a:prstGeom>
          <a:noFill/>
        </p:spPr>
        <p:txBody>
          <a:bodyPr wrap="none" rtlCol="0">
            <a:spAutoFit/>
          </a:bodyPr>
          <a:lstStyle/>
          <a:p>
            <a:r>
              <a:rPr lang="en-US" sz="3600" dirty="0" smtClean="0"/>
              <a:t>So</a:t>
            </a:r>
            <a:r>
              <a:rPr lang="is-IS" sz="3600" dirty="0" smtClean="0"/>
              <a:t>…who is ready to </a:t>
            </a:r>
          </a:p>
          <a:p>
            <a:r>
              <a:rPr lang="is-IS" sz="3600" dirty="0" smtClean="0"/>
              <a:t>program in </a:t>
            </a:r>
            <a:r>
              <a:rPr lang="is-IS" sz="3600" dirty="0" smtClean="0"/>
              <a:t>Ruby!?</a:t>
            </a:r>
            <a:endParaRPr lang="is-IS" sz="3600" dirty="0" smtClean="0"/>
          </a:p>
          <a:p>
            <a:endParaRPr lang="is-IS" sz="3600" dirty="0"/>
          </a:p>
          <a:p>
            <a:endParaRPr lang="is-IS" sz="3600" dirty="0" smtClean="0"/>
          </a:p>
          <a:p>
            <a:endParaRPr lang="is-IS" sz="3600" dirty="0"/>
          </a:p>
          <a:p>
            <a:endParaRPr lang="is-IS" sz="3600" dirty="0" smtClean="0"/>
          </a:p>
          <a:p>
            <a:r>
              <a:rPr lang="is-IS" sz="3600" dirty="0" smtClean="0"/>
              <a:t>Questions?</a:t>
            </a:r>
            <a:endParaRPr lang="en-US" sz="3600" dirty="0"/>
          </a:p>
        </p:txBody>
      </p:sp>
    </p:spTree>
    <p:extLst>
      <p:ext uri="{BB962C8B-B14F-4D97-AF65-F5344CB8AC3E}">
        <p14:creationId xmlns:p14="http://schemas.microsoft.com/office/powerpoint/2010/main" val="40434320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Features</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dirty="0" smtClean="0"/>
              <a:t>Dynamic Programming Language</a:t>
            </a:r>
            <a:endParaRPr lang="en-US" sz="2000" dirty="0"/>
          </a:p>
          <a:p>
            <a:pPr marL="457200" indent="-457200"/>
            <a:r>
              <a:rPr lang="en-US" dirty="0" smtClean="0"/>
              <a:t>Object-Oriented</a:t>
            </a:r>
          </a:p>
          <a:p>
            <a:pPr marL="457200" indent="-457200"/>
            <a:r>
              <a:rPr lang="en-US" dirty="0" smtClean="0"/>
              <a:t>Scripted Language</a:t>
            </a:r>
          </a:p>
          <a:p>
            <a:pPr marL="457200" indent="-457200"/>
            <a:r>
              <a:rPr lang="en-US" dirty="0" smtClean="0"/>
              <a:t>Uses Single-Inheritance</a:t>
            </a:r>
          </a:p>
          <a:p>
            <a:pPr marL="457200" indent="-457200"/>
            <a:r>
              <a:rPr lang="en-US" dirty="0" smtClean="0"/>
              <a:t>Cross Platform</a:t>
            </a:r>
          </a:p>
          <a:p>
            <a:pPr marL="857250" lvl="1" indent="-457200"/>
            <a:endParaRPr lang="en-US" sz="2000" dirty="0"/>
          </a:p>
          <a:p>
            <a:pPr marL="400050" lvl="1" indent="0">
              <a:buNone/>
            </a:pPr>
            <a:endParaRPr lang="en-US" sz="2000" dirty="0" smtClean="0"/>
          </a:p>
        </p:txBody>
      </p:sp>
    </p:spTree>
    <p:extLst>
      <p:ext uri="{BB962C8B-B14F-4D97-AF65-F5344CB8AC3E}">
        <p14:creationId xmlns:p14="http://schemas.microsoft.com/office/powerpoint/2010/main" val="29937811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Referred to </a:t>
            </a:r>
            <a:r>
              <a:rPr lang="en-US" dirty="0"/>
              <a:t>as 'weakly typed' which means that variables are not bound to a particular type until runtime.  </a:t>
            </a:r>
          </a:p>
          <a:p>
            <a:r>
              <a:rPr lang="en-US" dirty="0" smtClean="0"/>
              <a:t>Features "</a:t>
            </a:r>
            <a:r>
              <a:rPr lang="en-US" dirty="0"/>
              <a:t>dynamic typing," which gives the programmer more </a:t>
            </a:r>
            <a:r>
              <a:rPr lang="en-US" dirty="0" smtClean="0"/>
              <a:t>flexibility </a:t>
            </a:r>
            <a:r>
              <a:rPr lang="en-US" dirty="0"/>
              <a:t>to pass parameters at runtime without having to define them beforehand.</a:t>
            </a:r>
          </a:p>
          <a:p>
            <a:r>
              <a:rPr lang="en-US" dirty="0"/>
              <a:t>This dynamic typing is accomplished by using an interpreted language, rather than a compiled language. </a:t>
            </a:r>
            <a:endParaRPr lang="en-US" u="sng" dirty="0"/>
          </a:p>
          <a:p>
            <a:endParaRPr lang="en-US" dirty="0"/>
          </a:p>
        </p:txBody>
      </p:sp>
    </p:spTree>
    <p:extLst>
      <p:ext uri="{BB962C8B-B14F-4D97-AF65-F5344CB8AC3E}">
        <p14:creationId xmlns:p14="http://schemas.microsoft.com/office/powerpoint/2010/main" val="2059553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normAutofit/>
          </a:bodyPr>
          <a:lstStyle/>
          <a:p>
            <a:r>
              <a:rPr lang="en-US" dirty="0"/>
              <a:t>Ruby is a perfect Object Oriented Programming Language. </a:t>
            </a:r>
            <a:r>
              <a:rPr lang="en-US" dirty="0" smtClean="0"/>
              <a:t>EVERYTHING in Ruby is an object!</a:t>
            </a:r>
          </a:p>
          <a:p>
            <a:r>
              <a:rPr lang="en-US" dirty="0" smtClean="0"/>
              <a:t>Familiar features: </a:t>
            </a:r>
          </a:p>
          <a:p>
            <a:pPr marL="0" indent="0">
              <a:buNone/>
            </a:pPr>
            <a:r>
              <a:rPr lang="en-US" dirty="0" smtClean="0"/>
              <a:t>	</a:t>
            </a:r>
            <a:r>
              <a:rPr lang="en-US" dirty="0" smtClean="0">
                <a:solidFill>
                  <a:schemeClr val="accent2">
                    <a:lumMod val="75000"/>
                  </a:schemeClr>
                </a:solidFill>
              </a:rPr>
              <a:t> </a:t>
            </a:r>
            <a:r>
              <a:rPr lang="en-US" dirty="0">
                <a:solidFill>
                  <a:schemeClr val="accent2">
                    <a:lumMod val="75000"/>
                  </a:schemeClr>
                </a:solidFill>
              </a:rPr>
              <a:t>Data Encapsulation </a:t>
            </a:r>
            <a:endParaRPr lang="en-US" dirty="0" smtClean="0">
              <a:solidFill>
                <a:schemeClr val="accent2">
                  <a:lumMod val="75000"/>
                </a:schemeClr>
              </a:solidFill>
            </a:endParaRPr>
          </a:p>
          <a:p>
            <a:pPr marL="0" indent="0">
              <a:buNone/>
            </a:pPr>
            <a:r>
              <a:rPr lang="en-US" dirty="0" smtClean="0">
                <a:solidFill>
                  <a:schemeClr val="accent2">
                    <a:lumMod val="75000"/>
                  </a:schemeClr>
                </a:solidFill>
              </a:rPr>
              <a:t>	 </a:t>
            </a:r>
            <a:r>
              <a:rPr lang="en-US" dirty="0">
                <a:solidFill>
                  <a:schemeClr val="accent2">
                    <a:lumMod val="75000"/>
                  </a:schemeClr>
                </a:solidFill>
              </a:rPr>
              <a:t>Data Abstraction</a:t>
            </a:r>
            <a:br>
              <a:rPr lang="en-US" dirty="0">
                <a:solidFill>
                  <a:schemeClr val="accent2">
                    <a:lumMod val="75000"/>
                  </a:schemeClr>
                </a:solidFill>
              </a:rPr>
            </a:br>
            <a:r>
              <a:rPr lang="en-US" dirty="0" smtClean="0">
                <a:solidFill>
                  <a:schemeClr val="accent2">
                    <a:lumMod val="75000"/>
                  </a:schemeClr>
                </a:solidFill>
              </a:rPr>
              <a:t>	 </a:t>
            </a:r>
            <a:r>
              <a:rPr lang="en-US" dirty="0">
                <a:solidFill>
                  <a:schemeClr val="accent2">
                    <a:lumMod val="75000"/>
                  </a:schemeClr>
                </a:solidFill>
              </a:rPr>
              <a:t>Polymorphism</a:t>
            </a:r>
            <a:br>
              <a:rPr lang="en-US" dirty="0">
                <a:solidFill>
                  <a:schemeClr val="accent2">
                    <a:lumMod val="75000"/>
                  </a:schemeClr>
                </a:solidFill>
              </a:rPr>
            </a:br>
            <a:r>
              <a:rPr lang="en-US" dirty="0" smtClean="0">
                <a:solidFill>
                  <a:schemeClr val="accent2">
                    <a:lumMod val="75000"/>
                  </a:schemeClr>
                </a:solidFill>
              </a:rPr>
              <a:t>	 </a:t>
            </a:r>
            <a:r>
              <a:rPr lang="en-US" dirty="0">
                <a:solidFill>
                  <a:schemeClr val="accent2">
                    <a:lumMod val="75000"/>
                  </a:schemeClr>
                </a:solidFill>
              </a:rPr>
              <a:t>Inheritance </a:t>
            </a:r>
          </a:p>
          <a:p>
            <a:endParaRPr lang="en-US" dirty="0"/>
          </a:p>
        </p:txBody>
      </p:sp>
    </p:spTree>
    <p:extLst>
      <p:ext uri="{BB962C8B-B14F-4D97-AF65-F5344CB8AC3E}">
        <p14:creationId xmlns:p14="http://schemas.microsoft.com/office/powerpoint/2010/main" val="41073170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Scripted Language</a:t>
            </a:r>
            <a:endParaRPr lang="en-US" dirty="0"/>
          </a:p>
        </p:txBody>
      </p:sp>
      <p:sp>
        <p:nvSpPr>
          <p:cNvPr id="3" name="Content Placeholder 2"/>
          <p:cNvSpPr>
            <a:spLocks noGrp="1"/>
          </p:cNvSpPr>
          <p:nvPr>
            <p:ph idx="1"/>
          </p:nvPr>
        </p:nvSpPr>
        <p:spPr/>
        <p:txBody>
          <a:bodyPr>
            <a:normAutofit fontScale="92500"/>
          </a:bodyPr>
          <a:lstStyle/>
          <a:p>
            <a:r>
              <a:rPr lang="en-US" dirty="0" smtClean="0"/>
              <a:t>Interpreted  </a:t>
            </a:r>
            <a:r>
              <a:rPr lang="en-US" dirty="0"/>
              <a:t>(no linking or compilation)</a:t>
            </a:r>
          </a:p>
          <a:p>
            <a:r>
              <a:rPr lang="en-US" dirty="0" smtClean="0"/>
              <a:t>Less </a:t>
            </a:r>
            <a:r>
              <a:rPr lang="en-US" dirty="0"/>
              <a:t>efficient to run</a:t>
            </a:r>
          </a:p>
          <a:p>
            <a:r>
              <a:rPr lang="en-US" dirty="0" smtClean="0"/>
              <a:t>Faster </a:t>
            </a:r>
            <a:r>
              <a:rPr lang="en-US" dirty="0"/>
              <a:t>to </a:t>
            </a:r>
            <a:r>
              <a:rPr lang="en-US" dirty="0" smtClean="0"/>
              <a:t>develop</a:t>
            </a:r>
            <a:endParaRPr lang="en-US" dirty="0"/>
          </a:p>
          <a:p>
            <a:r>
              <a:rPr lang="en-US" dirty="0" smtClean="0"/>
              <a:t>High </a:t>
            </a:r>
            <a:r>
              <a:rPr lang="en-US" dirty="0"/>
              <a:t>level – a single statement is more powerful</a:t>
            </a:r>
          </a:p>
          <a:p>
            <a:r>
              <a:rPr lang="en-US" dirty="0" smtClean="0"/>
              <a:t>No </a:t>
            </a:r>
            <a:r>
              <a:rPr lang="en-US" dirty="0"/>
              <a:t>type declarations, </a:t>
            </a:r>
            <a:r>
              <a:rPr lang="en-US" dirty="0" err="1"/>
              <a:t>typeless</a:t>
            </a:r>
            <a:endParaRPr lang="en-US" dirty="0"/>
          </a:p>
          <a:p>
            <a:r>
              <a:rPr lang="en-US" dirty="0" smtClean="0"/>
              <a:t>Powerful </a:t>
            </a:r>
            <a:r>
              <a:rPr lang="en-US" dirty="0"/>
              <a:t>built-in </a:t>
            </a:r>
            <a:r>
              <a:rPr lang="en-US" dirty="0" smtClean="0"/>
              <a:t>types</a:t>
            </a:r>
            <a:endParaRPr lang="en-US" dirty="0"/>
          </a:p>
          <a:p>
            <a:r>
              <a:rPr lang="en-US" dirty="0" smtClean="0"/>
              <a:t>Rarely </a:t>
            </a:r>
            <a:r>
              <a:rPr lang="en-US" dirty="0"/>
              <a:t>used for complex algorithms or data </a:t>
            </a:r>
            <a:r>
              <a:rPr lang="en-US" dirty="0" smtClean="0"/>
              <a:t>structures.</a:t>
            </a:r>
            <a:endParaRPr lang="en-US" dirty="0"/>
          </a:p>
        </p:txBody>
      </p:sp>
    </p:spTree>
    <p:extLst>
      <p:ext uri="{BB962C8B-B14F-4D97-AF65-F5344CB8AC3E}">
        <p14:creationId xmlns:p14="http://schemas.microsoft.com/office/powerpoint/2010/main" val="38155781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programming</a:t>
            </a:r>
            <a:endParaRPr lang="en-US" dirty="0"/>
          </a:p>
        </p:txBody>
      </p:sp>
      <p:sp>
        <p:nvSpPr>
          <p:cNvPr id="3" name="Content Placeholder 2"/>
          <p:cNvSpPr>
            <a:spLocks noGrp="1"/>
          </p:cNvSpPr>
          <p:nvPr>
            <p:ph idx="1"/>
          </p:nvPr>
        </p:nvSpPr>
        <p:spPr/>
        <p:txBody>
          <a:bodyPr>
            <a:normAutofit fontScale="92500"/>
          </a:bodyPr>
          <a:lstStyle/>
          <a:p>
            <a:r>
              <a:rPr lang="en-US" dirty="0" smtClean="0"/>
              <a:t>Meta programming is the writing of computer programs that write or manipulate other programs ( or themselves) as their data or that do part of the work during compile time that is otherwise done at run time.</a:t>
            </a:r>
          </a:p>
          <a:p>
            <a:endParaRPr lang="en-US" dirty="0"/>
          </a:p>
          <a:p>
            <a:r>
              <a:rPr lang="en-US" dirty="0" smtClean="0"/>
              <a:t>In many cases, this allows programmers to get more done in the same amount of time as they would take to write all the code manually.</a:t>
            </a:r>
            <a:endParaRPr lang="en-US" dirty="0"/>
          </a:p>
        </p:txBody>
      </p:sp>
    </p:spTree>
    <p:extLst>
      <p:ext uri="{BB962C8B-B14F-4D97-AF65-F5344CB8AC3E}">
        <p14:creationId xmlns:p14="http://schemas.microsoft.com/office/powerpoint/2010/main" val="6127099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Ruby</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 </a:t>
            </a:r>
            <a:r>
              <a:rPr lang="en-US" dirty="0"/>
              <a:t> </a:t>
            </a:r>
            <a:r>
              <a:rPr lang="en-US" b="1" dirty="0"/>
              <a:t>Local Variables</a:t>
            </a:r>
            <a:r>
              <a:rPr lang="en-US" dirty="0"/>
              <a:t>: Local variables are the variables that are defined in a method. Local variables are not available outside the </a:t>
            </a:r>
            <a:r>
              <a:rPr lang="en-US" dirty="0" smtClean="0"/>
              <a:t>method. </a:t>
            </a:r>
            <a:r>
              <a:rPr lang="en-US" dirty="0"/>
              <a:t>Local variables begin with a lowercase letter or </a:t>
            </a:r>
            <a:r>
              <a:rPr lang="en-US" dirty="0" smtClean="0"/>
              <a:t>underscore. </a:t>
            </a:r>
            <a:endParaRPr lang="en-US" dirty="0"/>
          </a:p>
          <a:p>
            <a:pPr marL="0" indent="0">
              <a:buNone/>
            </a:pPr>
            <a:r>
              <a:rPr lang="en-US" dirty="0"/>
              <a:t>  </a:t>
            </a:r>
            <a:r>
              <a:rPr lang="en-US" b="1" dirty="0"/>
              <a:t>Instance Variables</a:t>
            </a:r>
            <a:r>
              <a:rPr lang="en-US" dirty="0"/>
              <a:t>: Instance variables are available across methods for any particular instance or object. That means that instance variables change from object to object. Instance variables are preceded by the at sign (@) followed by the variable name. </a:t>
            </a:r>
          </a:p>
          <a:p>
            <a:pPr marL="0" indent="0">
              <a:buNone/>
            </a:pPr>
            <a:r>
              <a:rPr lang="en-US" dirty="0"/>
              <a:t> </a:t>
            </a:r>
            <a:r>
              <a:rPr lang="en-US" b="1" dirty="0"/>
              <a:t> Class Variables</a:t>
            </a:r>
            <a:r>
              <a:rPr lang="en-US" dirty="0"/>
              <a:t>: Class variables are available across different objects. A class variable belongs to the class and is a characteristic of a class. They are preceded by the sign @@ and are followed by the variable name. </a:t>
            </a:r>
          </a:p>
          <a:p>
            <a:pPr marL="0" indent="0">
              <a:buNone/>
            </a:pPr>
            <a:r>
              <a:rPr lang="en-US" dirty="0"/>
              <a:t>  </a:t>
            </a:r>
            <a:r>
              <a:rPr lang="en-US" b="1" dirty="0"/>
              <a:t>Global Variables</a:t>
            </a:r>
            <a:r>
              <a:rPr lang="en-US" dirty="0"/>
              <a:t>: Class variables are not available across classes. If you want to have a single variable, which is available across classes, </a:t>
            </a:r>
            <a:r>
              <a:rPr lang="en-US" dirty="0" smtClean="0"/>
              <a:t>to define a global variable. They are always preceded by the dollar sign($).</a:t>
            </a:r>
            <a:endParaRPr lang="en-US" dirty="0"/>
          </a:p>
          <a:p>
            <a:endParaRPr lang="en-US" dirty="0"/>
          </a:p>
        </p:txBody>
      </p:sp>
    </p:spTree>
    <p:extLst>
      <p:ext uri="{BB962C8B-B14F-4D97-AF65-F5344CB8AC3E}">
        <p14:creationId xmlns:p14="http://schemas.microsoft.com/office/powerpoint/2010/main" val="22852812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1793</TotalTime>
  <Words>1696</Words>
  <Application>Microsoft Macintosh PowerPoint</Application>
  <PresentationFormat>On-screen Show (4:3)</PresentationFormat>
  <Paragraphs>273</Paragraphs>
  <Slides>38</Slides>
  <Notes>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History of Ruby</vt:lpstr>
      <vt:lpstr>Ruby Theory</vt:lpstr>
      <vt:lpstr>Ruby Features</vt:lpstr>
      <vt:lpstr>Dynamic Programming</vt:lpstr>
      <vt:lpstr>Object-Oriented</vt:lpstr>
      <vt:lpstr>Scripted Language</vt:lpstr>
      <vt:lpstr>Meta programming</vt:lpstr>
      <vt:lpstr>Variables in Ruby</vt:lpstr>
      <vt:lpstr>Creating Objects</vt:lpstr>
      <vt:lpstr>Arrays</vt:lpstr>
      <vt:lpstr>Hashes</vt:lpstr>
      <vt:lpstr>Ranges</vt:lpstr>
      <vt:lpstr>Ruby irb</vt:lpstr>
      <vt:lpstr>irb (Ruby interpreter)</vt:lpstr>
      <vt:lpstr>Main method?</vt:lpstr>
      <vt:lpstr>Unlimited Precision</vt:lpstr>
      <vt:lpstr>Variables/Types</vt:lpstr>
      <vt:lpstr>String Multiplication</vt:lpstr>
      <vt:lpstr>Strings and Ints</vt:lpstr>
      <vt:lpstr>Loops</vt:lpstr>
      <vt:lpstr>Loops</vt:lpstr>
      <vt:lpstr>Constants</vt:lpstr>
      <vt:lpstr>Parameters</vt:lpstr>
      <vt:lpstr>Default Parameter Values</vt:lpstr>
      <vt:lpstr>Math</vt:lpstr>
      <vt:lpstr>Reading from the Console</vt:lpstr>
      <vt:lpstr>If Statements</vt:lpstr>
      <vt:lpstr>elsif</vt:lpstr>
      <vt:lpstr>Logical Operators</vt:lpstr>
      <vt:lpstr>Arrays</vt:lpstr>
      <vt:lpstr>Reading Files</vt:lpstr>
      <vt:lpstr>Writing Files</vt:lpstr>
      <vt:lpstr>Why Ruby?</vt:lpstr>
      <vt:lpstr>Ruby on Rails</vt:lpstr>
      <vt:lpstr>Ruby on Rails cont.</vt:lpstr>
      <vt:lpstr>Ruby on Rails Examples</vt:lpstr>
      <vt:lpstr>Back at it again with Ruby…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ngarrett</dc:creator>
  <cp:lastModifiedBy>Mac Owner</cp:lastModifiedBy>
  <cp:revision>61</cp:revision>
  <dcterms:created xsi:type="dcterms:W3CDTF">2012-02-16T05:59:25Z</dcterms:created>
  <dcterms:modified xsi:type="dcterms:W3CDTF">2016-04-11T17:44:17Z</dcterms:modified>
</cp:coreProperties>
</file>