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6" r:id="rId3"/>
    <p:sldId id="289" r:id="rId4"/>
    <p:sldId id="287" r:id="rId5"/>
    <p:sldId id="262" r:id="rId6"/>
    <p:sldId id="285" r:id="rId7"/>
  </p:sldIdLst>
  <p:sldSz cx="9144000" cy="5143500" type="screen16x9"/>
  <p:notesSz cx="6858000" cy="9144000"/>
  <p:embeddedFontLst>
    <p:embeddedFont>
      <p:font typeface="Roboto Mono Medium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iQohkDYWW1rmn6Y3P9RjHBirT1U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kita Patwari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AF75FC-D1F5-421D-A69D-070E16BC3052}">
  <a:tblStyle styleId="{F1AF75FC-D1F5-421D-A69D-070E16BC305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47" Type="http://customschemas.google.com/relationships/presentationmetadata" Target="meta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49" Type="http://schemas.openxmlformats.org/officeDocument/2006/relationships/presProps" Target="presProps.xml"/><Relationship Id="rId10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4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28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6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86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/Section" type="secHead">
  <p:cSld name="SECTION_HEADER">
    <p:bg>
      <p:bgPr>
        <a:solidFill>
          <a:srgbClr val="152DC8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/>
        </p:nvSpPr>
        <p:spPr>
          <a:xfrm>
            <a:off x="664700" y="4774132"/>
            <a:ext cx="753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 Neo4j, Inc. All rights reserved.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32"/>
          <p:cNvCxnSpPr/>
          <p:nvPr/>
        </p:nvCxnSpPr>
        <p:spPr>
          <a:xfrm>
            <a:off x="2773428" y="0"/>
            <a:ext cx="4564443" cy="536571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" name="Google Shape;11;p32"/>
          <p:cNvCxnSpPr>
            <a:cxnSpLocks/>
          </p:cNvCxnSpPr>
          <p:nvPr/>
        </p:nvCxnSpPr>
        <p:spPr>
          <a:xfrm flipH="1">
            <a:off x="6587490" y="3642486"/>
            <a:ext cx="1629845" cy="1100964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" name="Google Shape;12;p32"/>
          <p:cNvCxnSpPr>
            <a:cxnSpLocks/>
          </p:cNvCxnSpPr>
          <p:nvPr/>
        </p:nvCxnSpPr>
        <p:spPr>
          <a:xfrm>
            <a:off x="7325360" y="525780"/>
            <a:ext cx="881380" cy="310515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13;p32"/>
          <p:cNvSpPr/>
          <p:nvPr/>
        </p:nvSpPr>
        <p:spPr>
          <a:xfrm>
            <a:off x="7232073" y="430750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2"/>
          <p:cNvSpPr/>
          <p:nvPr/>
        </p:nvSpPr>
        <p:spPr>
          <a:xfrm>
            <a:off x="6495263" y="4648152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2"/>
          <p:cNvCxnSpPr>
            <a:cxnSpLocks/>
          </p:cNvCxnSpPr>
          <p:nvPr/>
        </p:nvCxnSpPr>
        <p:spPr>
          <a:xfrm>
            <a:off x="8210550" y="3630930"/>
            <a:ext cx="916163" cy="797356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" name="Google Shape;14;p32"/>
          <p:cNvSpPr/>
          <p:nvPr/>
        </p:nvSpPr>
        <p:spPr>
          <a:xfrm>
            <a:off x="8115315" y="3538988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2"/>
          <p:cNvSpPr/>
          <p:nvPr/>
        </p:nvSpPr>
        <p:spPr>
          <a:xfrm>
            <a:off x="8501653" y="816158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2"/>
          <p:cNvCxnSpPr>
            <a:cxnSpLocks/>
          </p:cNvCxnSpPr>
          <p:nvPr/>
        </p:nvCxnSpPr>
        <p:spPr>
          <a:xfrm flipH="1">
            <a:off x="8214360" y="910590"/>
            <a:ext cx="373380" cy="272415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0" name="Google Shape;20;p32"/>
          <p:cNvCxnSpPr>
            <a:cxnSpLocks/>
          </p:cNvCxnSpPr>
          <p:nvPr/>
        </p:nvCxnSpPr>
        <p:spPr>
          <a:xfrm flipV="1">
            <a:off x="8595360" y="-60"/>
            <a:ext cx="503391" cy="90430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" name="Google Shape;21;p32"/>
          <p:cNvCxnSpPr/>
          <p:nvPr/>
        </p:nvCxnSpPr>
        <p:spPr>
          <a:xfrm>
            <a:off x="2773428" y="0"/>
            <a:ext cx="4564443" cy="536571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2" name="Google Shape;22;p32"/>
          <p:cNvCxnSpPr>
            <a:cxnSpLocks/>
          </p:cNvCxnSpPr>
          <p:nvPr userDrawn="1"/>
        </p:nvCxnSpPr>
        <p:spPr>
          <a:xfrm flipH="1">
            <a:off x="7327900" y="0"/>
            <a:ext cx="1476035" cy="52324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" name="Google Shape;24;p32"/>
          <p:cNvCxnSpPr>
            <a:cxnSpLocks/>
          </p:cNvCxnSpPr>
          <p:nvPr/>
        </p:nvCxnSpPr>
        <p:spPr>
          <a:xfrm flipH="1">
            <a:off x="2240280" y="4734560"/>
            <a:ext cx="4348480" cy="40894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7" name="Google Shape;27;p32"/>
          <p:cNvSpPr/>
          <p:nvPr/>
        </p:nvSpPr>
        <p:spPr>
          <a:xfrm>
            <a:off x="6495263" y="4648152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2"/>
          <p:cNvSpPr/>
          <p:nvPr/>
        </p:nvSpPr>
        <p:spPr>
          <a:xfrm>
            <a:off x="8115315" y="3538988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32"/>
          <p:cNvCxnSpPr>
            <a:cxnSpLocks/>
          </p:cNvCxnSpPr>
          <p:nvPr/>
        </p:nvCxnSpPr>
        <p:spPr>
          <a:xfrm flipH="1" flipV="1">
            <a:off x="7325360" y="523240"/>
            <a:ext cx="1270000" cy="38354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title"/>
          </p:nvPr>
        </p:nvSpPr>
        <p:spPr>
          <a:xfrm>
            <a:off x="682650" y="1097280"/>
            <a:ext cx="74253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subTitle" idx="1"/>
          </p:nvPr>
        </p:nvSpPr>
        <p:spPr>
          <a:xfrm>
            <a:off x="664700" y="3134825"/>
            <a:ext cx="47607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8" name="Google Shape;3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6049" y="4799096"/>
            <a:ext cx="932688" cy="21956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2"/>
          <p:cNvSpPr/>
          <p:nvPr/>
        </p:nvSpPr>
        <p:spPr>
          <a:xfrm>
            <a:off x="7232073" y="430750"/>
            <a:ext cx="182880" cy="182880"/>
          </a:xfrm>
          <a:prstGeom prst="ellipse">
            <a:avLst/>
          </a:prstGeom>
          <a:solidFill>
            <a:srgbClr val="152D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2"/>
          <p:cNvSpPr/>
          <p:nvPr/>
        </p:nvSpPr>
        <p:spPr>
          <a:xfrm>
            <a:off x="8501653" y="816158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3B3219E-900B-62BB-AC66-8F528C007CE1}"/>
              </a:ext>
            </a:extLst>
          </p:cNvPr>
          <p:cNvGrpSpPr/>
          <p:nvPr userDrawn="1"/>
        </p:nvGrpSpPr>
        <p:grpSpPr>
          <a:xfrm>
            <a:off x="4905023" y="6464"/>
            <a:ext cx="4239036" cy="5137182"/>
            <a:chOff x="4905023" y="6464"/>
            <a:chExt cx="4239036" cy="5137182"/>
          </a:xfrm>
        </p:grpSpPr>
        <p:cxnSp>
          <p:nvCxnSpPr>
            <p:cNvPr id="41" name="Google Shape;41;p33"/>
            <p:cNvCxnSpPr>
              <a:cxnSpLocks/>
            </p:cNvCxnSpPr>
            <p:nvPr userDrawn="1"/>
          </p:nvCxnSpPr>
          <p:spPr>
            <a:xfrm>
              <a:off x="4905023" y="6516"/>
              <a:ext cx="1592297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33"/>
            <p:cNvCxnSpPr>
              <a:cxnSpLocks/>
            </p:cNvCxnSpPr>
            <p:nvPr userDrawn="1"/>
          </p:nvCxnSpPr>
          <p:spPr>
            <a:xfrm flipH="1" flipV="1">
              <a:off x="6502400" y="167640"/>
              <a:ext cx="1915160" cy="4267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45;p33"/>
            <p:cNvCxnSpPr>
              <a:cxnSpLocks/>
            </p:cNvCxnSpPr>
            <p:nvPr userDrawn="1"/>
          </p:nvCxnSpPr>
          <p:spPr>
            <a:xfrm flipH="1">
              <a:off x="6832600" y="4302760"/>
              <a:ext cx="1930400" cy="10160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48;p33"/>
            <p:cNvCxnSpPr>
              <a:cxnSpLocks/>
            </p:cNvCxnSpPr>
            <p:nvPr userDrawn="1"/>
          </p:nvCxnSpPr>
          <p:spPr>
            <a:xfrm>
              <a:off x="8422640" y="594360"/>
              <a:ext cx="340360" cy="37033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49;p33"/>
            <p:cNvCxnSpPr>
              <a:cxnSpLocks/>
            </p:cNvCxnSpPr>
            <p:nvPr userDrawn="1"/>
          </p:nvCxnSpPr>
          <p:spPr>
            <a:xfrm flipV="1">
              <a:off x="5146626" y="4404360"/>
              <a:ext cx="1677084" cy="73904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50;p33"/>
            <p:cNvCxnSpPr>
              <a:cxnSpLocks/>
            </p:cNvCxnSpPr>
            <p:nvPr userDrawn="1"/>
          </p:nvCxnSpPr>
          <p:spPr>
            <a:xfrm flipH="1">
              <a:off x="6502400" y="6516"/>
              <a:ext cx="1583103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33"/>
            <p:cNvCxnSpPr>
              <a:cxnSpLocks/>
            </p:cNvCxnSpPr>
            <p:nvPr userDrawn="1"/>
          </p:nvCxnSpPr>
          <p:spPr>
            <a:xfrm flipV="1">
              <a:off x="8422640" y="6464"/>
              <a:ext cx="721325" cy="58789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33"/>
            <p:cNvCxnSpPr>
              <a:cxnSpLocks/>
            </p:cNvCxnSpPr>
            <p:nvPr userDrawn="1"/>
          </p:nvCxnSpPr>
          <p:spPr>
            <a:xfrm flipV="1">
              <a:off x="8768080" y="3625083"/>
              <a:ext cx="375979" cy="677677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33"/>
            <p:cNvCxnSpPr>
              <a:cxnSpLocks/>
            </p:cNvCxnSpPr>
            <p:nvPr userDrawn="1"/>
          </p:nvCxnSpPr>
          <p:spPr>
            <a:xfrm flipH="1" flipV="1">
              <a:off x="6832600" y="4399280"/>
              <a:ext cx="87266" cy="74436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47" name="Google Shape;47;p33"/>
            <p:cNvSpPr/>
            <p:nvPr userDrawn="1"/>
          </p:nvSpPr>
          <p:spPr>
            <a:xfrm>
              <a:off x="6736926" y="431096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3"/>
            <p:cNvSpPr/>
            <p:nvPr userDrawn="1"/>
          </p:nvSpPr>
          <p:spPr>
            <a:xfrm>
              <a:off x="8667861" y="4213601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3"/>
            <p:cNvSpPr/>
            <p:nvPr userDrawn="1"/>
          </p:nvSpPr>
          <p:spPr>
            <a:xfrm>
              <a:off x="8329367" y="502582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3"/>
            <p:cNvSpPr/>
            <p:nvPr userDrawn="1"/>
          </p:nvSpPr>
          <p:spPr>
            <a:xfrm>
              <a:off x="6403823" y="7107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3"/>
          <p:cNvSpPr/>
          <p:nvPr/>
        </p:nvSpPr>
        <p:spPr>
          <a:xfrm>
            <a:off x="25" y="-25"/>
            <a:ext cx="348600" cy="5143500"/>
          </a:xfrm>
          <a:prstGeom prst="rect">
            <a:avLst/>
          </a:prstGeom>
          <a:solidFill>
            <a:srgbClr val="152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8" name="Google Shape;5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6049" y="4792726"/>
            <a:ext cx="932688" cy="22593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3"/>
          <p:cNvSpPr txBox="1">
            <a:spLocks noGrp="1"/>
          </p:cNvSpPr>
          <p:nvPr>
            <p:ph type="body" idx="1"/>
          </p:nvPr>
        </p:nvSpPr>
        <p:spPr>
          <a:xfrm>
            <a:off x="678050" y="1068425"/>
            <a:ext cx="8132700" cy="3425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◦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s - Different Colors">
  <p:cSld name="BIG_NUMBER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36"/>
          <p:cNvCxnSpPr>
            <a:cxnSpLocks/>
          </p:cNvCxnSpPr>
          <p:nvPr/>
        </p:nvCxnSpPr>
        <p:spPr>
          <a:xfrm>
            <a:off x="1731163" y="-10332"/>
            <a:ext cx="4589627" cy="322752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5" name="Google Shape;85;p36"/>
          <p:cNvCxnSpPr>
            <a:cxnSpLocks/>
          </p:cNvCxnSpPr>
          <p:nvPr/>
        </p:nvCxnSpPr>
        <p:spPr>
          <a:xfrm flipH="1">
            <a:off x="6316980" y="-132"/>
            <a:ext cx="1584463" cy="316362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6" name="Google Shape;86;p36"/>
          <p:cNvCxnSpPr>
            <a:cxnSpLocks/>
          </p:cNvCxnSpPr>
          <p:nvPr/>
        </p:nvCxnSpPr>
        <p:spPr>
          <a:xfrm flipH="1">
            <a:off x="6587490" y="2933700"/>
            <a:ext cx="2335530" cy="180594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9" name="Google Shape;89;p36"/>
          <p:cNvCxnSpPr>
            <a:cxnSpLocks/>
          </p:cNvCxnSpPr>
          <p:nvPr/>
        </p:nvCxnSpPr>
        <p:spPr>
          <a:xfrm flipH="1">
            <a:off x="2380464" y="4743450"/>
            <a:ext cx="4210836" cy="40005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0" name="Google Shape;90;p36"/>
          <p:cNvCxnSpPr>
            <a:cxnSpLocks/>
          </p:cNvCxnSpPr>
          <p:nvPr/>
        </p:nvCxnSpPr>
        <p:spPr>
          <a:xfrm>
            <a:off x="6320790" y="312420"/>
            <a:ext cx="2594610" cy="262509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Google Shape;88;p36"/>
          <p:cNvSpPr/>
          <p:nvPr/>
        </p:nvSpPr>
        <p:spPr>
          <a:xfrm>
            <a:off x="6495263" y="4648152"/>
            <a:ext cx="182880" cy="182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6D6D6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36"/>
          <p:cNvCxnSpPr>
            <a:cxnSpLocks/>
          </p:cNvCxnSpPr>
          <p:nvPr/>
        </p:nvCxnSpPr>
        <p:spPr>
          <a:xfrm>
            <a:off x="8919210" y="2933700"/>
            <a:ext cx="224789" cy="1816516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3" name="Google Shape;93;p36"/>
          <p:cNvCxnSpPr>
            <a:cxnSpLocks/>
          </p:cNvCxnSpPr>
          <p:nvPr/>
        </p:nvCxnSpPr>
        <p:spPr>
          <a:xfrm>
            <a:off x="8633460" y="476250"/>
            <a:ext cx="285750" cy="245745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4" name="Google Shape;94;p36"/>
          <p:cNvCxnSpPr>
            <a:cxnSpLocks/>
          </p:cNvCxnSpPr>
          <p:nvPr/>
        </p:nvCxnSpPr>
        <p:spPr>
          <a:xfrm flipH="1" flipV="1">
            <a:off x="6320790" y="316230"/>
            <a:ext cx="2308860" cy="16383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5" name="Google Shape;95;p36"/>
          <p:cNvCxnSpPr>
            <a:cxnSpLocks/>
          </p:cNvCxnSpPr>
          <p:nvPr/>
        </p:nvCxnSpPr>
        <p:spPr>
          <a:xfrm flipV="1">
            <a:off x="8629650" y="-3"/>
            <a:ext cx="62356" cy="483873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6" name="Google Shape;96;p36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47450" y="4830388"/>
            <a:ext cx="548641" cy="20581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6"/>
          <p:cNvSpPr txBox="1">
            <a:spLocks noGrp="1"/>
          </p:cNvSpPr>
          <p:nvPr>
            <p:ph type="title"/>
          </p:nvPr>
        </p:nvSpPr>
        <p:spPr>
          <a:xfrm>
            <a:off x="682650" y="1808555"/>
            <a:ext cx="74253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9" name="Google Shape;99;p36"/>
          <p:cNvSpPr txBox="1">
            <a:spLocks noGrp="1"/>
          </p:cNvSpPr>
          <p:nvPr>
            <p:ph type="subTitle" idx="1"/>
          </p:nvPr>
        </p:nvSpPr>
        <p:spPr>
          <a:xfrm>
            <a:off x="682650" y="2856788"/>
            <a:ext cx="47607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0" name="Google Shape;10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6049" y="4792726"/>
            <a:ext cx="932688" cy="22593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6"/>
          <p:cNvSpPr/>
          <p:nvPr/>
        </p:nvSpPr>
        <p:spPr>
          <a:xfrm>
            <a:off x="6223663" y="221028"/>
            <a:ext cx="182880" cy="182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6D6D6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6"/>
          <p:cNvSpPr/>
          <p:nvPr/>
        </p:nvSpPr>
        <p:spPr>
          <a:xfrm>
            <a:off x="8535766" y="384897"/>
            <a:ext cx="182880" cy="182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6D6D6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6"/>
          <p:cNvSpPr/>
          <p:nvPr/>
        </p:nvSpPr>
        <p:spPr>
          <a:xfrm>
            <a:off x="8823959" y="2836636"/>
            <a:ext cx="182880" cy="182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6D6D6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itleOnly">
  <p:cSld name="TITLE_ONLY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52"/>
          <p:cNvSpPr txBox="1"/>
          <p:nvPr/>
        </p:nvSpPr>
        <p:spPr>
          <a:xfrm>
            <a:off x="356075" y="377125"/>
            <a:ext cx="237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82" name="Google Shape;382;p52"/>
          <p:cNvSpPr txBox="1">
            <a:spLocks noGrp="1"/>
          </p:cNvSpPr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52"/>
          <p:cNvSpPr txBox="1">
            <a:spLocks noGrp="1"/>
          </p:cNvSpPr>
          <p:nvPr>
            <p:ph type="body" idx="1"/>
          </p:nvPr>
        </p:nvSpPr>
        <p:spPr>
          <a:xfrm>
            <a:off x="4967450" y="1068425"/>
            <a:ext cx="3836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◦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body" idx="2"/>
          </p:nvPr>
        </p:nvSpPr>
        <p:spPr>
          <a:xfrm>
            <a:off x="678050" y="1068425"/>
            <a:ext cx="3836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◦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" name="Google Shape;385;p52"/>
          <p:cNvSpPr/>
          <p:nvPr/>
        </p:nvSpPr>
        <p:spPr>
          <a:xfrm>
            <a:off x="25" y="-25"/>
            <a:ext cx="348600" cy="5143500"/>
          </a:xfrm>
          <a:prstGeom prst="rect">
            <a:avLst/>
          </a:prstGeom>
          <a:solidFill>
            <a:srgbClr val="152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2"/>
          <p:cNvSpPr txBox="1">
            <a:spLocks noGrp="1"/>
          </p:cNvSpPr>
          <p:nvPr>
            <p:ph type="sldNum" idx="3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6049" y="4792726"/>
            <a:ext cx="932688" cy="22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1">
  <p:cSld name="Blank - Green Footer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FF2C639-FD73-4189-9591-CD76925C44B4}"/>
              </a:ext>
            </a:extLst>
          </p:cNvPr>
          <p:cNvGrpSpPr/>
          <p:nvPr userDrawn="1"/>
        </p:nvGrpSpPr>
        <p:grpSpPr>
          <a:xfrm>
            <a:off x="4905023" y="6464"/>
            <a:ext cx="4239036" cy="5137182"/>
            <a:chOff x="4905023" y="6464"/>
            <a:chExt cx="4239036" cy="5137182"/>
          </a:xfrm>
        </p:grpSpPr>
        <p:cxnSp>
          <p:nvCxnSpPr>
            <p:cNvPr id="26" name="Google Shape;41;p33">
              <a:extLst>
                <a:ext uri="{FF2B5EF4-FFF2-40B4-BE49-F238E27FC236}">
                  <a16:creationId xmlns:a16="http://schemas.microsoft.com/office/drawing/2014/main" id="{E2645473-4810-3D7D-AE7C-36FDA72237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905023" y="6516"/>
              <a:ext cx="1592297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43;p33">
              <a:extLst>
                <a:ext uri="{FF2B5EF4-FFF2-40B4-BE49-F238E27FC236}">
                  <a16:creationId xmlns:a16="http://schemas.microsoft.com/office/drawing/2014/main" id="{C78607A1-B975-D064-D61B-375B560A1ED0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6502400" y="167640"/>
              <a:ext cx="1915160" cy="4267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45;p33">
              <a:extLst>
                <a:ext uri="{FF2B5EF4-FFF2-40B4-BE49-F238E27FC236}">
                  <a16:creationId xmlns:a16="http://schemas.microsoft.com/office/drawing/2014/main" id="{541AC57F-6D1D-BA48-943C-8469595E970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832600" y="4302760"/>
              <a:ext cx="1930400" cy="10160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48;p33">
              <a:extLst>
                <a:ext uri="{FF2B5EF4-FFF2-40B4-BE49-F238E27FC236}">
                  <a16:creationId xmlns:a16="http://schemas.microsoft.com/office/drawing/2014/main" id="{6B2B9DB6-DCB7-A9D9-DAD7-C7296E2916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22640" y="594360"/>
              <a:ext cx="340360" cy="37033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49;p33">
              <a:extLst>
                <a:ext uri="{FF2B5EF4-FFF2-40B4-BE49-F238E27FC236}">
                  <a16:creationId xmlns:a16="http://schemas.microsoft.com/office/drawing/2014/main" id="{09684D7A-7F49-D880-0AA5-13217F4AE8F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146626" y="4404360"/>
              <a:ext cx="1677084" cy="73904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50;p33">
              <a:extLst>
                <a:ext uri="{FF2B5EF4-FFF2-40B4-BE49-F238E27FC236}">
                  <a16:creationId xmlns:a16="http://schemas.microsoft.com/office/drawing/2014/main" id="{0D4DDCB5-416B-304C-6B6E-6F6A07219B5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502400" y="6516"/>
              <a:ext cx="1583103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51;p33">
              <a:extLst>
                <a:ext uri="{FF2B5EF4-FFF2-40B4-BE49-F238E27FC236}">
                  <a16:creationId xmlns:a16="http://schemas.microsoft.com/office/drawing/2014/main" id="{2BD447CD-FBD4-8781-C814-6856004F1C2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422640" y="6464"/>
              <a:ext cx="721325" cy="58789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52;p33">
              <a:extLst>
                <a:ext uri="{FF2B5EF4-FFF2-40B4-BE49-F238E27FC236}">
                  <a16:creationId xmlns:a16="http://schemas.microsoft.com/office/drawing/2014/main" id="{E88D9F34-BF4E-AF11-3834-AB31CA5D933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768080" y="3625083"/>
              <a:ext cx="375979" cy="677677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53;p33">
              <a:extLst>
                <a:ext uri="{FF2B5EF4-FFF2-40B4-BE49-F238E27FC236}">
                  <a16:creationId xmlns:a16="http://schemas.microsoft.com/office/drawing/2014/main" id="{E9B9B485-58D3-7424-B4DD-FDD423260552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6832600" y="4399280"/>
              <a:ext cx="87266" cy="74436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47;p33">
              <a:extLst>
                <a:ext uri="{FF2B5EF4-FFF2-40B4-BE49-F238E27FC236}">
                  <a16:creationId xmlns:a16="http://schemas.microsoft.com/office/drawing/2014/main" id="{7ED9AF4B-43D5-AD29-443F-29FA1542391B}"/>
                </a:ext>
              </a:extLst>
            </p:cNvPr>
            <p:cNvSpPr/>
            <p:nvPr userDrawn="1"/>
          </p:nvSpPr>
          <p:spPr>
            <a:xfrm>
              <a:off x="6736926" y="431096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6;p33">
              <a:extLst>
                <a:ext uri="{FF2B5EF4-FFF2-40B4-BE49-F238E27FC236}">
                  <a16:creationId xmlns:a16="http://schemas.microsoft.com/office/drawing/2014/main" id="{5B774A20-6150-774E-440D-3186C7B055CA}"/>
                </a:ext>
              </a:extLst>
            </p:cNvPr>
            <p:cNvSpPr/>
            <p:nvPr userDrawn="1"/>
          </p:nvSpPr>
          <p:spPr>
            <a:xfrm>
              <a:off x="8667861" y="4213601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44;p33">
              <a:extLst>
                <a:ext uri="{FF2B5EF4-FFF2-40B4-BE49-F238E27FC236}">
                  <a16:creationId xmlns:a16="http://schemas.microsoft.com/office/drawing/2014/main" id="{B021810E-D6A4-9C97-B672-A525060A8558}"/>
                </a:ext>
              </a:extLst>
            </p:cNvPr>
            <p:cNvSpPr/>
            <p:nvPr userDrawn="1"/>
          </p:nvSpPr>
          <p:spPr>
            <a:xfrm>
              <a:off x="8329367" y="502582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42;p33">
              <a:extLst>
                <a:ext uri="{FF2B5EF4-FFF2-40B4-BE49-F238E27FC236}">
                  <a16:creationId xmlns:a16="http://schemas.microsoft.com/office/drawing/2014/main" id="{91F024A4-E3DF-FFB2-485D-F5B06807FD22}"/>
                </a:ext>
              </a:extLst>
            </p:cNvPr>
            <p:cNvSpPr/>
            <p:nvPr userDrawn="1"/>
          </p:nvSpPr>
          <p:spPr>
            <a:xfrm>
              <a:off x="6403823" y="7107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53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53"/>
          <p:cNvSpPr txBox="1">
            <a:spLocks noGrp="1"/>
          </p:cNvSpPr>
          <p:nvPr>
            <p:ph type="title"/>
          </p:nvPr>
        </p:nvSpPr>
        <p:spPr>
          <a:xfrm>
            <a:off x="678050" y="1143000"/>
            <a:ext cx="23340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53"/>
          <p:cNvSpPr txBox="1">
            <a:spLocks noGrp="1"/>
          </p:cNvSpPr>
          <p:nvPr>
            <p:ph type="subTitle" idx="1"/>
          </p:nvPr>
        </p:nvSpPr>
        <p:spPr>
          <a:xfrm>
            <a:off x="678050" y="2276475"/>
            <a:ext cx="2334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6" name="Google Shape;406;p53"/>
          <p:cNvSpPr txBox="1">
            <a:spLocks noGrp="1"/>
          </p:cNvSpPr>
          <p:nvPr>
            <p:ph type="title" idx="2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7" name="Google Shape;407;p53"/>
          <p:cNvSpPr txBox="1">
            <a:spLocks noGrp="1"/>
          </p:cNvSpPr>
          <p:nvPr>
            <p:ph type="title" idx="3"/>
          </p:nvPr>
        </p:nvSpPr>
        <p:spPr>
          <a:xfrm>
            <a:off x="3574100" y="1143000"/>
            <a:ext cx="23340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8" name="Google Shape;408;p53"/>
          <p:cNvSpPr txBox="1">
            <a:spLocks noGrp="1"/>
          </p:cNvSpPr>
          <p:nvPr>
            <p:ph type="subTitle" idx="4"/>
          </p:nvPr>
        </p:nvSpPr>
        <p:spPr>
          <a:xfrm>
            <a:off x="3574100" y="2276475"/>
            <a:ext cx="2334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9" name="Google Shape;409;p53"/>
          <p:cNvSpPr txBox="1">
            <a:spLocks noGrp="1"/>
          </p:cNvSpPr>
          <p:nvPr>
            <p:ph type="title" idx="5"/>
          </p:nvPr>
        </p:nvSpPr>
        <p:spPr>
          <a:xfrm>
            <a:off x="6470150" y="1143000"/>
            <a:ext cx="23340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0" name="Google Shape;410;p53"/>
          <p:cNvSpPr txBox="1">
            <a:spLocks noGrp="1"/>
          </p:cNvSpPr>
          <p:nvPr>
            <p:ph type="subTitle" idx="6"/>
          </p:nvPr>
        </p:nvSpPr>
        <p:spPr>
          <a:xfrm>
            <a:off x="6470150" y="2276475"/>
            <a:ext cx="2334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11" name="Google Shape;411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6049" y="4792726"/>
            <a:ext cx="932688" cy="22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31"/>
          <p:cNvSpPr txBox="1"/>
          <p:nvPr/>
        </p:nvSpPr>
        <p:spPr>
          <a:xfrm>
            <a:off x="678050" y="4774132"/>
            <a:ext cx="753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700" b="0" i="0" u="none" strike="noStrike" cap="none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2022 Neo4j, Inc. All rights reserved.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9" r:id="rId4"/>
    <p:sldLayoutId id="214748367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athan.smith@neo4j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"/>
          <p:cNvSpPr txBox="1">
            <a:spLocks noGrp="1"/>
          </p:cNvSpPr>
          <p:nvPr>
            <p:ph type="title"/>
          </p:nvPr>
        </p:nvSpPr>
        <p:spPr>
          <a:xfrm>
            <a:off x="682650" y="1100050"/>
            <a:ext cx="74253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Interpreting the results of community detection algorithms</a:t>
            </a:r>
            <a:endParaRPr dirty="0"/>
          </a:p>
        </p:txBody>
      </p:sp>
      <p:sp>
        <p:nvSpPr>
          <p:cNvPr id="417" name="Google Shape;417;p1"/>
          <p:cNvSpPr txBox="1">
            <a:spLocks noGrp="1"/>
          </p:cNvSpPr>
          <p:nvPr>
            <p:ph type="subTitle" idx="1"/>
          </p:nvPr>
        </p:nvSpPr>
        <p:spPr>
          <a:xfrm>
            <a:off x="664700" y="3134825"/>
            <a:ext cx="47607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b="1" dirty="0"/>
              <a:t>Nathan Smith</a:t>
            </a:r>
            <a:r>
              <a:rPr lang="en" dirty="0"/>
              <a:t>,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Senior Data Scientist</a:t>
            </a:r>
            <a:endParaRPr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045CC63-E902-B578-9E05-22755D717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50" y="4027548"/>
            <a:ext cx="1651662" cy="6193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"/>
          <p:cNvSpPr txBox="1">
            <a:spLocks noGrp="1"/>
          </p:cNvSpPr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Congratulations!</a:t>
            </a:r>
            <a:endParaRPr dirty="0"/>
          </a:p>
        </p:txBody>
      </p:sp>
      <p:sp>
        <p:nvSpPr>
          <p:cNvPr id="462" name="Google Shape;462;p4"/>
          <p:cNvSpPr txBox="1">
            <a:spLocks noGrp="1"/>
          </p:cNvSpPr>
          <p:nvPr>
            <p:ph type="body" idx="1"/>
          </p:nvPr>
        </p:nvSpPr>
        <p:spPr>
          <a:xfrm>
            <a:off x="678050" y="1068425"/>
            <a:ext cx="8132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You have successfully run a community detection algorithm!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rgbClr val="152DC8"/>
                </a:solidFill>
              </a:rPr>
              <a:t>But how useful are the results? </a:t>
            </a:r>
            <a:endParaRPr b="1" dirty="0">
              <a:solidFill>
                <a:srgbClr val="152DC8"/>
              </a:solidFill>
            </a:endParaRPr>
          </a:p>
        </p:txBody>
      </p:sp>
      <p:sp>
        <p:nvSpPr>
          <p:cNvPr id="463" name="Google Shape;463;p4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DFCD7-A942-3B18-1323-42C3CBC07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136" y="1317568"/>
            <a:ext cx="6323274" cy="408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3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9ED5EC-A415-D840-895D-6AECEAFE90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84BF44-E781-AD25-E846-1E73855D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partitioning useful?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2D7E9-5CB3-4397-7514-8540904A0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Communities are distinct from each other</a:t>
            </a:r>
          </a:p>
          <a:p>
            <a:pPr marL="584200" lvl="1" indent="0">
              <a:lnSpc>
                <a:spcPct val="200000"/>
              </a:lnSpc>
              <a:buNone/>
            </a:pPr>
            <a:r>
              <a:rPr lang="en-US" sz="1800" b="1" dirty="0">
                <a:solidFill>
                  <a:schemeClr val="bg1"/>
                </a:solidFill>
              </a:rPr>
              <a:t>Conductance</a:t>
            </a:r>
          </a:p>
          <a:p>
            <a:pPr>
              <a:lnSpc>
                <a:spcPct val="200000"/>
              </a:lnSpc>
            </a:pPr>
            <a:r>
              <a:rPr lang="en-US" dirty="0"/>
              <a:t>Members of a community are closely related</a:t>
            </a:r>
          </a:p>
          <a:p>
            <a:pPr marL="584200" lvl="1" indent="0">
              <a:lnSpc>
                <a:spcPct val="200000"/>
              </a:lnSpc>
              <a:buNone/>
            </a:pPr>
            <a:r>
              <a:rPr lang="en-US" sz="1800" b="1" dirty="0">
                <a:solidFill>
                  <a:schemeClr val="bg1"/>
                </a:solidFill>
              </a:rPr>
              <a:t>Modularity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sz="1800" b="1" dirty="0">
                <a:solidFill>
                  <a:schemeClr val="bg1"/>
                </a:solidFill>
              </a:rPr>
              <a:t>clustering coefficient</a:t>
            </a:r>
          </a:p>
          <a:p>
            <a:pPr>
              <a:lnSpc>
                <a:spcPct val="200000"/>
              </a:lnSpc>
            </a:pPr>
            <a:r>
              <a:rPr lang="en-US" dirty="0"/>
              <a:t>We can identify distinctive characteristics of different communities</a:t>
            </a:r>
          </a:p>
          <a:p>
            <a:pPr marL="584200" lvl="1" indent="0">
              <a:lnSpc>
                <a:spcPct val="200000"/>
              </a:lnSpc>
              <a:buNone/>
            </a:pPr>
            <a:r>
              <a:rPr lang="en-US" sz="1800" b="1" dirty="0">
                <a:solidFill>
                  <a:schemeClr val="bg1"/>
                </a:solidFill>
              </a:rPr>
              <a:t>Centrality</a:t>
            </a:r>
          </a:p>
        </p:txBody>
      </p:sp>
    </p:spTree>
    <p:extLst>
      <p:ext uri="{BB962C8B-B14F-4D97-AF65-F5344CB8AC3E}">
        <p14:creationId xmlns:p14="http://schemas.microsoft.com/office/powerpoint/2010/main" val="286153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9ED5EC-A415-D840-895D-6AECEAFE90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84BF44-E781-AD25-E846-1E73855D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partitioning useful?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2D7E9-5CB3-4397-7514-8540904A0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Communities are distinct from each other</a:t>
            </a:r>
          </a:p>
          <a:p>
            <a:pPr lvl="1">
              <a:lnSpc>
                <a:spcPct val="200000"/>
              </a:lnSpc>
            </a:pPr>
            <a:r>
              <a:rPr lang="en-US" sz="1800" b="1" dirty="0">
                <a:solidFill>
                  <a:srgbClr val="152DC8"/>
                </a:solidFill>
              </a:rPr>
              <a:t>Conductance</a:t>
            </a:r>
          </a:p>
          <a:p>
            <a:pPr>
              <a:lnSpc>
                <a:spcPct val="200000"/>
              </a:lnSpc>
            </a:pPr>
            <a:r>
              <a:rPr lang="en-US" dirty="0"/>
              <a:t>Members of a community are closely related</a:t>
            </a:r>
          </a:p>
          <a:p>
            <a:pPr lvl="1">
              <a:lnSpc>
                <a:spcPct val="200000"/>
              </a:lnSpc>
            </a:pPr>
            <a:r>
              <a:rPr lang="en-US" sz="1800" b="1" dirty="0">
                <a:solidFill>
                  <a:srgbClr val="152DC8"/>
                </a:solidFill>
              </a:rPr>
              <a:t>Modularity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152DC8"/>
                </a:solidFill>
              </a:rPr>
              <a:t>clustering coefficient</a:t>
            </a:r>
          </a:p>
          <a:p>
            <a:pPr>
              <a:lnSpc>
                <a:spcPct val="200000"/>
              </a:lnSpc>
            </a:pPr>
            <a:r>
              <a:rPr lang="en-US" dirty="0"/>
              <a:t>We can identify distinctive characteristics of different communities</a:t>
            </a:r>
          </a:p>
          <a:p>
            <a:pPr lvl="1">
              <a:lnSpc>
                <a:spcPct val="200000"/>
              </a:lnSpc>
            </a:pPr>
            <a:r>
              <a:rPr lang="en-US" sz="1800" b="1" dirty="0">
                <a:solidFill>
                  <a:srgbClr val="152DC8"/>
                </a:solidFill>
              </a:rPr>
              <a:t>Centrality</a:t>
            </a:r>
          </a:p>
        </p:txBody>
      </p:sp>
    </p:spTree>
    <p:extLst>
      <p:ext uri="{BB962C8B-B14F-4D97-AF65-F5344CB8AC3E}">
        <p14:creationId xmlns:p14="http://schemas.microsoft.com/office/powerpoint/2010/main" val="111102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07" name="Google Shape;507;p7"/>
          <p:cNvSpPr txBox="1">
            <a:spLocks noGrp="1"/>
          </p:cNvSpPr>
          <p:nvPr>
            <p:ph type="title"/>
          </p:nvPr>
        </p:nvSpPr>
        <p:spPr>
          <a:xfrm>
            <a:off x="682650" y="1808555"/>
            <a:ext cx="74253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508" name="Google Shape;508;p7"/>
          <p:cNvSpPr txBox="1">
            <a:spLocks noGrp="1"/>
          </p:cNvSpPr>
          <p:nvPr>
            <p:ph type="subTitle" idx="1"/>
          </p:nvPr>
        </p:nvSpPr>
        <p:spPr>
          <a:xfrm>
            <a:off x="664700" y="2856788"/>
            <a:ext cx="47607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https://</a:t>
            </a:r>
            <a:r>
              <a:rPr lang="en-US"/>
              <a:t>github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0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21" name="Google Shape;821;p30"/>
          <p:cNvSpPr txBox="1">
            <a:spLocks noGrp="1"/>
          </p:cNvSpPr>
          <p:nvPr>
            <p:ph type="title"/>
          </p:nvPr>
        </p:nvSpPr>
        <p:spPr>
          <a:xfrm>
            <a:off x="682650" y="1097277"/>
            <a:ext cx="74253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822" name="Google Shape;822;p30"/>
          <p:cNvSpPr txBox="1">
            <a:spLocks noGrp="1"/>
          </p:cNvSpPr>
          <p:nvPr>
            <p:ph type="subTitle" idx="1"/>
          </p:nvPr>
        </p:nvSpPr>
        <p:spPr>
          <a:xfrm>
            <a:off x="664700" y="3134825"/>
            <a:ext cx="47607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 dirty="0">
                <a:solidFill>
                  <a:schemeClr val="bg1"/>
                </a:solidFill>
              </a:rPr>
              <a:t>Stay in touch at 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lang="en" sz="15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athan.smith@neo4j.com</a:t>
            </a:r>
            <a:endParaRPr lang="en" sz="15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bg1"/>
                </a:solidFill>
              </a:rPr>
              <a:t>@</a:t>
            </a:r>
            <a:r>
              <a:rPr lang="en" sz="1500" dirty="0" err="1">
                <a:solidFill>
                  <a:schemeClr val="bg1"/>
                </a:solidFill>
              </a:rPr>
              <a:t>nsmith_piano</a:t>
            </a:r>
            <a:r>
              <a:rPr lang="en" sz="1500" dirty="0">
                <a:solidFill>
                  <a:schemeClr val="bg1"/>
                </a:solidFill>
              </a:rPr>
              <a:t> on Twitter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788CFF6-470B-5C43-D209-2AFE11525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50" y="4027548"/>
            <a:ext cx="1651662" cy="6193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o4j ">
  <a:themeElements>
    <a:clrScheme name="Simple Light">
      <a:dk1>
        <a:srgbClr val="000000"/>
      </a:dk1>
      <a:lt1>
        <a:srgbClr val="FFFFFF"/>
      </a:lt1>
      <a:dk2>
        <a:srgbClr val="018BFF"/>
      </a:dk2>
      <a:lt2>
        <a:srgbClr val="F3F3F3"/>
      </a:lt2>
      <a:accent1>
        <a:srgbClr val="FFDE63"/>
      </a:accent1>
      <a:accent2>
        <a:srgbClr val="ED1253"/>
      </a:accent2>
      <a:accent3>
        <a:srgbClr val="55F9E2"/>
      </a:accent3>
      <a:accent4>
        <a:srgbClr val="0B0B66"/>
      </a:accent4>
      <a:accent5>
        <a:srgbClr val="79BFFA"/>
      </a:accent5>
      <a:accent6>
        <a:srgbClr val="FFB8C4"/>
      </a:accent6>
      <a:hlink>
        <a:srgbClr val="0B0B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127</Words>
  <Application>Microsoft Macintosh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 Mono Medium</vt:lpstr>
      <vt:lpstr>Neo4j </vt:lpstr>
      <vt:lpstr>Interpreting the results of community detection algorithms</vt:lpstr>
      <vt:lpstr>Congratulations!</vt:lpstr>
      <vt:lpstr>What makes a partitioning useful?</vt:lpstr>
      <vt:lpstr>What makes a partitioning useful?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GraphConnect Template: This is an example of an even longer title</dc:title>
  <dc:creator>Parker Ress</dc:creator>
  <cp:lastModifiedBy>Nathan Smith</cp:lastModifiedBy>
  <cp:revision>7</cp:revision>
  <dcterms:modified xsi:type="dcterms:W3CDTF">2022-06-02T20:24:50Z</dcterms:modified>
</cp:coreProperties>
</file>