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5" r:id="rId9"/>
    <p:sldId id="262" r:id="rId10"/>
    <p:sldId id="294" r:id="rId11"/>
    <p:sldId id="285" r:id="rId12"/>
  </p:sldIdLst>
  <p:sldSz cx="9144000" cy="5143500" type="screen16x9"/>
  <p:notesSz cx="6858000" cy="9144000"/>
  <p:embeddedFontLst>
    <p:embeddedFont>
      <p:font typeface="Roboto Mono Medium" pitchFamily="49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iQohkDYWW1rmn6Y3P9RjHBirT1U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kita Patwari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D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AF75FC-D1F5-421D-A69D-070E16BC3052}">
  <a:tblStyle styleId="{F1AF75FC-D1F5-421D-A69D-070E16BC305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54"/>
    <p:restoredTop sz="94720"/>
  </p:normalViewPr>
  <p:slideViewPr>
    <p:cSldViewPr snapToGrid="0">
      <p:cViewPr varScale="1">
        <p:scale>
          <a:sx n="75" d="100"/>
          <a:sy n="75" d="100"/>
        </p:scale>
        <p:origin x="168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47" Type="http://customschemas.google.com/relationships/presentationmetadata" Target="meta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4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4582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9762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4488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83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18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Google Shape;5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8" name="Google Shape;81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/Section" type="secHead">
  <p:cSld name="SECTION_HEADER">
    <p:bg>
      <p:bgPr>
        <a:solidFill>
          <a:srgbClr val="152DC8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/>
          <p:nvPr/>
        </p:nvSpPr>
        <p:spPr>
          <a:xfrm>
            <a:off x="664700" y="4774132"/>
            <a:ext cx="7531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2022 Neo4j, Inc. All rights reserved.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32"/>
          <p:cNvCxnSpPr/>
          <p:nvPr/>
        </p:nvCxnSpPr>
        <p:spPr>
          <a:xfrm>
            <a:off x="2773428" y="0"/>
            <a:ext cx="4564443" cy="536571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1" name="Google Shape;11;p32"/>
          <p:cNvCxnSpPr>
            <a:cxnSpLocks/>
          </p:cNvCxnSpPr>
          <p:nvPr/>
        </p:nvCxnSpPr>
        <p:spPr>
          <a:xfrm flipH="1">
            <a:off x="6587490" y="3642486"/>
            <a:ext cx="1629845" cy="1100964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2" name="Google Shape;12;p32"/>
          <p:cNvCxnSpPr>
            <a:cxnSpLocks/>
          </p:cNvCxnSpPr>
          <p:nvPr/>
        </p:nvCxnSpPr>
        <p:spPr>
          <a:xfrm>
            <a:off x="7325360" y="525780"/>
            <a:ext cx="881380" cy="3105150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" name="Google Shape;13;p32"/>
          <p:cNvSpPr/>
          <p:nvPr/>
        </p:nvSpPr>
        <p:spPr>
          <a:xfrm>
            <a:off x="7232073" y="430750"/>
            <a:ext cx="182880" cy="182880"/>
          </a:xfrm>
          <a:prstGeom prst="ellipse">
            <a:avLst/>
          </a:prstGeom>
          <a:solidFill>
            <a:srgbClr val="142CC8"/>
          </a:solidFill>
          <a:ln w="9525" cap="flat" cmpd="sng">
            <a:solidFill>
              <a:srgbClr val="018A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2"/>
          <p:cNvSpPr/>
          <p:nvPr/>
        </p:nvSpPr>
        <p:spPr>
          <a:xfrm>
            <a:off x="6495263" y="4648152"/>
            <a:ext cx="182880" cy="182880"/>
          </a:xfrm>
          <a:prstGeom prst="ellipse">
            <a:avLst/>
          </a:prstGeom>
          <a:solidFill>
            <a:srgbClr val="142CC8"/>
          </a:solidFill>
          <a:ln w="9525" cap="flat" cmpd="sng">
            <a:solidFill>
              <a:srgbClr val="018A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32"/>
          <p:cNvCxnSpPr>
            <a:cxnSpLocks/>
          </p:cNvCxnSpPr>
          <p:nvPr/>
        </p:nvCxnSpPr>
        <p:spPr>
          <a:xfrm>
            <a:off x="8210550" y="3630930"/>
            <a:ext cx="916163" cy="797356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4" name="Google Shape;14;p32"/>
          <p:cNvSpPr/>
          <p:nvPr/>
        </p:nvSpPr>
        <p:spPr>
          <a:xfrm>
            <a:off x="8115315" y="3538988"/>
            <a:ext cx="182880" cy="182880"/>
          </a:xfrm>
          <a:prstGeom prst="ellipse">
            <a:avLst/>
          </a:prstGeom>
          <a:solidFill>
            <a:srgbClr val="142CC8"/>
          </a:solidFill>
          <a:ln w="9525" cap="flat" cmpd="sng">
            <a:solidFill>
              <a:srgbClr val="018A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2"/>
          <p:cNvSpPr/>
          <p:nvPr/>
        </p:nvSpPr>
        <p:spPr>
          <a:xfrm>
            <a:off x="8501653" y="816158"/>
            <a:ext cx="182880" cy="182880"/>
          </a:xfrm>
          <a:prstGeom prst="ellipse">
            <a:avLst/>
          </a:prstGeom>
          <a:solidFill>
            <a:srgbClr val="142CC8"/>
          </a:solidFill>
          <a:ln w="9525" cap="flat" cmpd="sng">
            <a:solidFill>
              <a:srgbClr val="018A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32"/>
          <p:cNvCxnSpPr>
            <a:cxnSpLocks/>
          </p:cNvCxnSpPr>
          <p:nvPr/>
        </p:nvCxnSpPr>
        <p:spPr>
          <a:xfrm flipH="1">
            <a:off x="8214360" y="910590"/>
            <a:ext cx="373380" cy="2724150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0" name="Google Shape;20;p32"/>
          <p:cNvCxnSpPr>
            <a:cxnSpLocks/>
          </p:cNvCxnSpPr>
          <p:nvPr/>
        </p:nvCxnSpPr>
        <p:spPr>
          <a:xfrm flipV="1">
            <a:off x="8595360" y="-60"/>
            <a:ext cx="503391" cy="904300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1" name="Google Shape;21;p32"/>
          <p:cNvCxnSpPr/>
          <p:nvPr/>
        </p:nvCxnSpPr>
        <p:spPr>
          <a:xfrm>
            <a:off x="2773428" y="0"/>
            <a:ext cx="4564443" cy="536571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2" name="Google Shape;22;p32"/>
          <p:cNvCxnSpPr>
            <a:cxnSpLocks/>
          </p:cNvCxnSpPr>
          <p:nvPr userDrawn="1"/>
        </p:nvCxnSpPr>
        <p:spPr>
          <a:xfrm flipH="1">
            <a:off x="7327900" y="0"/>
            <a:ext cx="1476035" cy="523240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" name="Google Shape;24;p32"/>
          <p:cNvCxnSpPr>
            <a:cxnSpLocks/>
          </p:cNvCxnSpPr>
          <p:nvPr/>
        </p:nvCxnSpPr>
        <p:spPr>
          <a:xfrm flipH="1">
            <a:off x="2240280" y="4734560"/>
            <a:ext cx="4348480" cy="408940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7" name="Google Shape;27;p32"/>
          <p:cNvSpPr/>
          <p:nvPr/>
        </p:nvSpPr>
        <p:spPr>
          <a:xfrm>
            <a:off x="6495263" y="4648152"/>
            <a:ext cx="182880" cy="182880"/>
          </a:xfrm>
          <a:prstGeom prst="ellipse">
            <a:avLst/>
          </a:prstGeom>
          <a:solidFill>
            <a:srgbClr val="142CC8"/>
          </a:solidFill>
          <a:ln w="9525" cap="flat" cmpd="sng">
            <a:solidFill>
              <a:srgbClr val="018A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2"/>
          <p:cNvSpPr/>
          <p:nvPr/>
        </p:nvSpPr>
        <p:spPr>
          <a:xfrm>
            <a:off x="8115315" y="3538988"/>
            <a:ext cx="182880" cy="182880"/>
          </a:xfrm>
          <a:prstGeom prst="ellipse">
            <a:avLst/>
          </a:prstGeom>
          <a:solidFill>
            <a:srgbClr val="142CC8"/>
          </a:solidFill>
          <a:ln w="9525" cap="flat" cmpd="sng">
            <a:solidFill>
              <a:srgbClr val="018A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32"/>
          <p:cNvCxnSpPr>
            <a:cxnSpLocks/>
          </p:cNvCxnSpPr>
          <p:nvPr/>
        </p:nvCxnSpPr>
        <p:spPr>
          <a:xfrm flipH="1" flipV="1">
            <a:off x="7325360" y="523240"/>
            <a:ext cx="1270000" cy="383540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4" name="Google Shape;34;p32"/>
          <p:cNvSpPr txBox="1">
            <a:spLocks noGrp="1"/>
          </p:cNvSpPr>
          <p:nvPr>
            <p:ph type="sldNum" idx="12"/>
          </p:nvPr>
        </p:nvSpPr>
        <p:spPr>
          <a:xfrm>
            <a:off x="28" y="4736507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title"/>
          </p:nvPr>
        </p:nvSpPr>
        <p:spPr>
          <a:xfrm>
            <a:off x="682650" y="1097280"/>
            <a:ext cx="7425300" cy="15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subTitle" idx="1"/>
          </p:nvPr>
        </p:nvSpPr>
        <p:spPr>
          <a:xfrm>
            <a:off x="664700" y="3134825"/>
            <a:ext cx="47607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8" name="Google Shape;38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6049" y="4799096"/>
            <a:ext cx="932688" cy="21956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2"/>
          <p:cNvSpPr/>
          <p:nvPr/>
        </p:nvSpPr>
        <p:spPr>
          <a:xfrm>
            <a:off x="7232073" y="430750"/>
            <a:ext cx="182880" cy="182880"/>
          </a:xfrm>
          <a:prstGeom prst="ellipse">
            <a:avLst/>
          </a:prstGeom>
          <a:solidFill>
            <a:srgbClr val="152DC8"/>
          </a:solidFill>
          <a:ln w="9525" cap="flat" cmpd="sng">
            <a:solidFill>
              <a:srgbClr val="018A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2"/>
          <p:cNvSpPr/>
          <p:nvPr/>
        </p:nvSpPr>
        <p:spPr>
          <a:xfrm>
            <a:off x="8501653" y="816158"/>
            <a:ext cx="182880" cy="182880"/>
          </a:xfrm>
          <a:prstGeom prst="ellipse">
            <a:avLst/>
          </a:prstGeom>
          <a:solidFill>
            <a:srgbClr val="142CC8"/>
          </a:solidFill>
          <a:ln w="9525" cap="flat" cmpd="sng">
            <a:solidFill>
              <a:srgbClr val="018A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3B3219E-900B-62BB-AC66-8F528C007CE1}"/>
              </a:ext>
            </a:extLst>
          </p:cNvPr>
          <p:cNvGrpSpPr/>
          <p:nvPr userDrawn="1"/>
        </p:nvGrpSpPr>
        <p:grpSpPr>
          <a:xfrm>
            <a:off x="4905023" y="6464"/>
            <a:ext cx="4239036" cy="5137182"/>
            <a:chOff x="4905023" y="6464"/>
            <a:chExt cx="4239036" cy="5137182"/>
          </a:xfrm>
        </p:grpSpPr>
        <p:cxnSp>
          <p:nvCxnSpPr>
            <p:cNvPr id="41" name="Google Shape;41;p33"/>
            <p:cNvCxnSpPr>
              <a:cxnSpLocks/>
            </p:cNvCxnSpPr>
            <p:nvPr userDrawn="1"/>
          </p:nvCxnSpPr>
          <p:spPr>
            <a:xfrm>
              <a:off x="4905023" y="6516"/>
              <a:ext cx="1592297" cy="150964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43;p33"/>
            <p:cNvCxnSpPr>
              <a:cxnSpLocks/>
            </p:cNvCxnSpPr>
            <p:nvPr userDrawn="1"/>
          </p:nvCxnSpPr>
          <p:spPr>
            <a:xfrm flipH="1" flipV="1">
              <a:off x="6502400" y="167640"/>
              <a:ext cx="1915160" cy="426720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45;p33"/>
            <p:cNvCxnSpPr>
              <a:cxnSpLocks/>
            </p:cNvCxnSpPr>
            <p:nvPr userDrawn="1"/>
          </p:nvCxnSpPr>
          <p:spPr>
            <a:xfrm flipH="1">
              <a:off x="6832600" y="4302760"/>
              <a:ext cx="1930400" cy="101600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8" name="Google Shape;48;p33"/>
            <p:cNvCxnSpPr>
              <a:cxnSpLocks/>
            </p:cNvCxnSpPr>
            <p:nvPr userDrawn="1"/>
          </p:nvCxnSpPr>
          <p:spPr>
            <a:xfrm>
              <a:off x="8422640" y="594360"/>
              <a:ext cx="340360" cy="3703320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9" name="Google Shape;49;p33"/>
            <p:cNvCxnSpPr>
              <a:cxnSpLocks/>
            </p:cNvCxnSpPr>
            <p:nvPr userDrawn="1"/>
          </p:nvCxnSpPr>
          <p:spPr>
            <a:xfrm flipV="1">
              <a:off x="5146626" y="4404360"/>
              <a:ext cx="1677084" cy="739046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50" name="Google Shape;50;p33"/>
            <p:cNvCxnSpPr>
              <a:cxnSpLocks/>
            </p:cNvCxnSpPr>
            <p:nvPr userDrawn="1"/>
          </p:nvCxnSpPr>
          <p:spPr>
            <a:xfrm flipH="1">
              <a:off x="6502400" y="6516"/>
              <a:ext cx="1583103" cy="150964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51;p33"/>
            <p:cNvCxnSpPr>
              <a:cxnSpLocks/>
            </p:cNvCxnSpPr>
            <p:nvPr userDrawn="1"/>
          </p:nvCxnSpPr>
          <p:spPr>
            <a:xfrm flipV="1">
              <a:off x="8422640" y="6464"/>
              <a:ext cx="721325" cy="587896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52" name="Google Shape;52;p33"/>
            <p:cNvCxnSpPr>
              <a:cxnSpLocks/>
            </p:cNvCxnSpPr>
            <p:nvPr userDrawn="1"/>
          </p:nvCxnSpPr>
          <p:spPr>
            <a:xfrm flipV="1">
              <a:off x="8768080" y="3625083"/>
              <a:ext cx="375979" cy="677677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53" name="Google Shape;53;p33"/>
            <p:cNvCxnSpPr>
              <a:cxnSpLocks/>
            </p:cNvCxnSpPr>
            <p:nvPr userDrawn="1"/>
          </p:nvCxnSpPr>
          <p:spPr>
            <a:xfrm flipH="1" flipV="1">
              <a:off x="6832600" y="4399280"/>
              <a:ext cx="87266" cy="744366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47" name="Google Shape;47;p33"/>
            <p:cNvSpPr/>
            <p:nvPr userDrawn="1"/>
          </p:nvSpPr>
          <p:spPr>
            <a:xfrm>
              <a:off x="6736926" y="4310966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3"/>
            <p:cNvSpPr/>
            <p:nvPr userDrawn="1"/>
          </p:nvSpPr>
          <p:spPr>
            <a:xfrm>
              <a:off x="8667861" y="4213601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3"/>
            <p:cNvSpPr/>
            <p:nvPr userDrawn="1"/>
          </p:nvSpPr>
          <p:spPr>
            <a:xfrm>
              <a:off x="8329367" y="502582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3"/>
            <p:cNvSpPr/>
            <p:nvPr userDrawn="1"/>
          </p:nvSpPr>
          <p:spPr>
            <a:xfrm>
              <a:off x="6403823" y="71076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33"/>
          <p:cNvSpPr/>
          <p:nvPr/>
        </p:nvSpPr>
        <p:spPr>
          <a:xfrm>
            <a:off x="25" y="-25"/>
            <a:ext cx="348600" cy="5143500"/>
          </a:xfrm>
          <a:prstGeom prst="rect">
            <a:avLst/>
          </a:prstGeom>
          <a:solidFill>
            <a:srgbClr val="152D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28" y="4736507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title"/>
          </p:nvPr>
        </p:nvSpPr>
        <p:spPr>
          <a:xfrm>
            <a:off x="678050" y="368825"/>
            <a:ext cx="804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8" name="Google Shape;58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6049" y="4792726"/>
            <a:ext cx="932688" cy="22593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3"/>
          <p:cNvSpPr txBox="1">
            <a:spLocks noGrp="1"/>
          </p:cNvSpPr>
          <p:nvPr>
            <p:ph type="body" idx="1"/>
          </p:nvPr>
        </p:nvSpPr>
        <p:spPr>
          <a:xfrm>
            <a:off x="678050" y="1068425"/>
            <a:ext cx="8132700" cy="3425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◦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◦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◦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s - Different Colors">
  <p:cSld name="BIG_NUMBER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36"/>
          <p:cNvCxnSpPr>
            <a:cxnSpLocks/>
          </p:cNvCxnSpPr>
          <p:nvPr/>
        </p:nvCxnSpPr>
        <p:spPr>
          <a:xfrm>
            <a:off x="1731163" y="-10332"/>
            <a:ext cx="4589627" cy="322752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85" name="Google Shape;85;p36"/>
          <p:cNvCxnSpPr>
            <a:cxnSpLocks/>
          </p:cNvCxnSpPr>
          <p:nvPr/>
        </p:nvCxnSpPr>
        <p:spPr>
          <a:xfrm flipH="1">
            <a:off x="6316980" y="-132"/>
            <a:ext cx="1584463" cy="316362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86" name="Google Shape;86;p36"/>
          <p:cNvCxnSpPr>
            <a:cxnSpLocks/>
          </p:cNvCxnSpPr>
          <p:nvPr/>
        </p:nvCxnSpPr>
        <p:spPr>
          <a:xfrm flipH="1">
            <a:off x="6587490" y="2933700"/>
            <a:ext cx="2335530" cy="1805940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89" name="Google Shape;89;p36"/>
          <p:cNvCxnSpPr>
            <a:cxnSpLocks/>
          </p:cNvCxnSpPr>
          <p:nvPr/>
        </p:nvCxnSpPr>
        <p:spPr>
          <a:xfrm flipH="1">
            <a:off x="2380464" y="4743450"/>
            <a:ext cx="4210836" cy="400050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0" name="Google Shape;90;p36"/>
          <p:cNvCxnSpPr>
            <a:cxnSpLocks/>
          </p:cNvCxnSpPr>
          <p:nvPr/>
        </p:nvCxnSpPr>
        <p:spPr>
          <a:xfrm>
            <a:off x="6320790" y="312420"/>
            <a:ext cx="2594610" cy="2625090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8" name="Google Shape;88;p36"/>
          <p:cNvSpPr/>
          <p:nvPr/>
        </p:nvSpPr>
        <p:spPr>
          <a:xfrm>
            <a:off x="6495263" y="4648152"/>
            <a:ext cx="182880" cy="1828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6D6D6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36"/>
          <p:cNvCxnSpPr>
            <a:cxnSpLocks/>
          </p:cNvCxnSpPr>
          <p:nvPr/>
        </p:nvCxnSpPr>
        <p:spPr>
          <a:xfrm>
            <a:off x="8919210" y="2933700"/>
            <a:ext cx="224789" cy="1816516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3" name="Google Shape;93;p36"/>
          <p:cNvCxnSpPr>
            <a:cxnSpLocks/>
          </p:cNvCxnSpPr>
          <p:nvPr/>
        </p:nvCxnSpPr>
        <p:spPr>
          <a:xfrm>
            <a:off x="8633460" y="476250"/>
            <a:ext cx="285750" cy="2457450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4" name="Google Shape;94;p36"/>
          <p:cNvCxnSpPr>
            <a:cxnSpLocks/>
          </p:cNvCxnSpPr>
          <p:nvPr/>
        </p:nvCxnSpPr>
        <p:spPr>
          <a:xfrm flipH="1" flipV="1">
            <a:off x="6320790" y="316230"/>
            <a:ext cx="2308860" cy="163830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5" name="Google Shape;95;p36"/>
          <p:cNvCxnSpPr>
            <a:cxnSpLocks/>
          </p:cNvCxnSpPr>
          <p:nvPr/>
        </p:nvCxnSpPr>
        <p:spPr>
          <a:xfrm flipV="1">
            <a:off x="8629650" y="-3"/>
            <a:ext cx="62356" cy="483873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6" name="Google Shape;96;p36"/>
          <p:cNvSpPr txBox="1">
            <a:spLocks noGrp="1"/>
          </p:cNvSpPr>
          <p:nvPr>
            <p:ph type="sldNum" idx="12"/>
          </p:nvPr>
        </p:nvSpPr>
        <p:spPr>
          <a:xfrm>
            <a:off x="28" y="4736024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47450" y="4830388"/>
            <a:ext cx="548641" cy="20581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6"/>
          <p:cNvSpPr txBox="1">
            <a:spLocks noGrp="1"/>
          </p:cNvSpPr>
          <p:nvPr>
            <p:ph type="title"/>
          </p:nvPr>
        </p:nvSpPr>
        <p:spPr>
          <a:xfrm>
            <a:off x="682650" y="1808555"/>
            <a:ext cx="7425300" cy="15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9" name="Google Shape;99;p36"/>
          <p:cNvSpPr txBox="1">
            <a:spLocks noGrp="1"/>
          </p:cNvSpPr>
          <p:nvPr>
            <p:ph type="subTitle" idx="1"/>
          </p:nvPr>
        </p:nvSpPr>
        <p:spPr>
          <a:xfrm>
            <a:off x="682650" y="2856788"/>
            <a:ext cx="47607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0" name="Google Shape;10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6049" y="4792726"/>
            <a:ext cx="932688" cy="22593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6"/>
          <p:cNvSpPr/>
          <p:nvPr/>
        </p:nvSpPr>
        <p:spPr>
          <a:xfrm>
            <a:off x="6223663" y="221028"/>
            <a:ext cx="182880" cy="1828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6D6D6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6"/>
          <p:cNvSpPr/>
          <p:nvPr/>
        </p:nvSpPr>
        <p:spPr>
          <a:xfrm>
            <a:off x="8535766" y="384897"/>
            <a:ext cx="182880" cy="1828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6D6D6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6"/>
          <p:cNvSpPr/>
          <p:nvPr/>
        </p:nvSpPr>
        <p:spPr>
          <a:xfrm>
            <a:off x="8823959" y="2836636"/>
            <a:ext cx="182880" cy="1828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6D6D6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itleOnly">
  <p:cSld name="TITLE_ONLY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>
            <a:spLocks noGrp="1"/>
          </p:cNvSpPr>
          <p:nvPr>
            <p:ph type="sldNum" idx="12"/>
          </p:nvPr>
        </p:nvSpPr>
        <p:spPr>
          <a:xfrm>
            <a:off x="28" y="4736024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52"/>
          <p:cNvSpPr txBox="1"/>
          <p:nvPr/>
        </p:nvSpPr>
        <p:spPr>
          <a:xfrm>
            <a:off x="356075" y="377125"/>
            <a:ext cx="2377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382" name="Google Shape;382;p52"/>
          <p:cNvSpPr txBox="1">
            <a:spLocks noGrp="1"/>
          </p:cNvSpPr>
          <p:nvPr>
            <p:ph type="title"/>
          </p:nvPr>
        </p:nvSpPr>
        <p:spPr>
          <a:xfrm>
            <a:off x="678050" y="368825"/>
            <a:ext cx="804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52"/>
          <p:cNvSpPr txBox="1">
            <a:spLocks noGrp="1"/>
          </p:cNvSpPr>
          <p:nvPr>
            <p:ph type="body" idx="1"/>
          </p:nvPr>
        </p:nvSpPr>
        <p:spPr>
          <a:xfrm>
            <a:off x="4967450" y="1068425"/>
            <a:ext cx="3836700" cy="3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◦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◦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◦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4" name="Google Shape;384;p52"/>
          <p:cNvSpPr txBox="1">
            <a:spLocks noGrp="1"/>
          </p:cNvSpPr>
          <p:nvPr>
            <p:ph type="body" idx="2"/>
          </p:nvPr>
        </p:nvSpPr>
        <p:spPr>
          <a:xfrm>
            <a:off x="678050" y="1068425"/>
            <a:ext cx="3836700" cy="3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◦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◦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◦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5" name="Google Shape;385;p52"/>
          <p:cNvSpPr/>
          <p:nvPr/>
        </p:nvSpPr>
        <p:spPr>
          <a:xfrm>
            <a:off x="25" y="-25"/>
            <a:ext cx="348600" cy="5143500"/>
          </a:xfrm>
          <a:prstGeom prst="rect">
            <a:avLst/>
          </a:prstGeom>
          <a:solidFill>
            <a:srgbClr val="152D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2"/>
          <p:cNvSpPr txBox="1">
            <a:spLocks noGrp="1"/>
          </p:cNvSpPr>
          <p:nvPr>
            <p:ph type="sldNum" idx="3"/>
          </p:nvPr>
        </p:nvSpPr>
        <p:spPr>
          <a:xfrm>
            <a:off x="28" y="4736507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" name="Google Shape;387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6049" y="4792726"/>
            <a:ext cx="932688" cy="225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1">
  <p:cSld name="Blank - Green Footer_1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FF2C639-FD73-4189-9591-CD76925C44B4}"/>
              </a:ext>
            </a:extLst>
          </p:cNvPr>
          <p:cNvGrpSpPr/>
          <p:nvPr userDrawn="1"/>
        </p:nvGrpSpPr>
        <p:grpSpPr>
          <a:xfrm>
            <a:off x="4905023" y="6464"/>
            <a:ext cx="4239036" cy="5137182"/>
            <a:chOff x="4905023" y="6464"/>
            <a:chExt cx="4239036" cy="5137182"/>
          </a:xfrm>
        </p:grpSpPr>
        <p:cxnSp>
          <p:nvCxnSpPr>
            <p:cNvPr id="26" name="Google Shape;41;p33">
              <a:extLst>
                <a:ext uri="{FF2B5EF4-FFF2-40B4-BE49-F238E27FC236}">
                  <a16:creationId xmlns:a16="http://schemas.microsoft.com/office/drawing/2014/main" id="{E2645473-4810-3D7D-AE7C-36FDA72237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905023" y="6516"/>
              <a:ext cx="1592297" cy="150964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43;p33">
              <a:extLst>
                <a:ext uri="{FF2B5EF4-FFF2-40B4-BE49-F238E27FC236}">
                  <a16:creationId xmlns:a16="http://schemas.microsoft.com/office/drawing/2014/main" id="{C78607A1-B975-D064-D61B-375B560A1ED0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6502400" y="167640"/>
              <a:ext cx="1915160" cy="426720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45;p33">
              <a:extLst>
                <a:ext uri="{FF2B5EF4-FFF2-40B4-BE49-F238E27FC236}">
                  <a16:creationId xmlns:a16="http://schemas.microsoft.com/office/drawing/2014/main" id="{541AC57F-6D1D-BA48-943C-8469595E970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832600" y="4302760"/>
              <a:ext cx="1930400" cy="101600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48;p33">
              <a:extLst>
                <a:ext uri="{FF2B5EF4-FFF2-40B4-BE49-F238E27FC236}">
                  <a16:creationId xmlns:a16="http://schemas.microsoft.com/office/drawing/2014/main" id="{6B2B9DB6-DCB7-A9D9-DAD7-C7296E2916D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422640" y="594360"/>
              <a:ext cx="340360" cy="3703320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49;p33">
              <a:extLst>
                <a:ext uri="{FF2B5EF4-FFF2-40B4-BE49-F238E27FC236}">
                  <a16:creationId xmlns:a16="http://schemas.microsoft.com/office/drawing/2014/main" id="{09684D7A-7F49-D880-0AA5-13217F4AE8F6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5146626" y="4404360"/>
              <a:ext cx="1677084" cy="739046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50;p33">
              <a:extLst>
                <a:ext uri="{FF2B5EF4-FFF2-40B4-BE49-F238E27FC236}">
                  <a16:creationId xmlns:a16="http://schemas.microsoft.com/office/drawing/2014/main" id="{0D4DDCB5-416B-304C-6B6E-6F6A07219B5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502400" y="6516"/>
              <a:ext cx="1583103" cy="150964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51;p33">
              <a:extLst>
                <a:ext uri="{FF2B5EF4-FFF2-40B4-BE49-F238E27FC236}">
                  <a16:creationId xmlns:a16="http://schemas.microsoft.com/office/drawing/2014/main" id="{2BD447CD-FBD4-8781-C814-6856004F1C2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422640" y="6464"/>
              <a:ext cx="721325" cy="587896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52;p33">
              <a:extLst>
                <a:ext uri="{FF2B5EF4-FFF2-40B4-BE49-F238E27FC236}">
                  <a16:creationId xmlns:a16="http://schemas.microsoft.com/office/drawing/2014/main" id="{E88D9F34-BF4E-AF11-3834-AB31CA5D9334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768080" y="3625083"/>
              <a:ext cx="375979" cy="677677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53;p33">
              <a:extLst>
                <a:ext uri="{FF2B5EF4-FFF2-40B4-BE49-F238E27FC236}">
                  <a16:creationId xmlns:a16="http://schemas.microsoft.com/office/drawing/2014/main" id="{E9B9B485-58D3-7424-B4DD-FDD423260552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6832600" y="4399280"/>
              <a:ext cx="87266" cy="744366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35" name="Google Shape;47;p33">
              <a:extLst>
                <a:ext uri="{FF2B5EF4-FFF2-40B4-BE49-F238E27FC236}">
                  <a16:creationId xmlns:a16="http://schemas.microsoft.com/office/drawing/2014/main" id="{7ED9AF4B-43D5-AD29-443F-29FA1542391B}"/>
                </a:ext>
              </a:extLst>
            </p:cNvPr>
            <p:cNvSpPr/>
            <p:nvPr userDrawn="1"/>
          </p:nvSpPr>
          <p:spPr>
            <a:xfrm>
              <a:off x="6736926" y="4310966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46;p33">
              <a:extLst>
                <a:ext uri="{FF2B5EF4-FFF2-40B4-BE49-F238E27FC236}">
                  <a16:creationId xmlns:a16="http://schemas.microsoft.com/office/drawing/2014/main" id="{5B774A20-6150-774E-440D-3186C7B055CA}"/>
                </a:ext>
              </a:extLst>
            </p:cNvPr>
            <p:cNvSpPr/>
            <p:nvPr userDrawn="1"/>
          </p:nvSpPr>
          <p:spPr>
            <a:xfrm>
              <a:off x="8667861" y="4213601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44;p33">
              <a:extLst>
                <a:ext uri="{FF2B5EF4-FFF2-40B4-BE49-F238E27FC236}">
                  <a16:creationId xmlns:a16="http://schemas.microsoft.com/office/drawing/2014/main" id="{B021810E-D6A4-9C97-B672-A525060A8558}"/>
                </a:ext>
              </a:extLst>
            </p:cNvPr>
            <p:cNvSpPr/>
            <p:nvPr userDrawn="1"/>
          </p:nvSpPr>
          <p:spPr>
            <a:xfrm>
              <a:off x="8329367" y="502582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42;p33">
              <a:extLst>
                <a:ext uri="{FF2B5EF4-FFF2-40B4-BE49-F238E27FC236}">
                  <a16:creationId xmlns:a16="http://schemas.microsoft.com/office/drawing/2014/main" id="{91F024A4-E3DF-FFB2-485D-F5B06807FD22}"/>
                </a:ext>
              </a:extLst>
            </p:cNvPr>
            <p:cNvSpPr/>
            <p:nvPr userDrawn="1"/>
          </p:nvSpPr>
          <p:spPr>
            <a:xfrm>
              <a:off x="6403823" y="71076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3" name="Google Shape;403;p53"/>
          <p:cNvSpPr txBox="1">
            <a:spLocks noGrp="1"/>
          </p:cNvSpPr>
          <p:nvPr>
            <p:ph type="sldNum" idx="12"/>
          </p:nvPr>
        </p:nvSpPr>
        <p:spPr>
          <a:xfrm>
            <a:off x="28" y="4736024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53"/>
          <p:cNvSpPr txBox="1">
            <a:spLocks noGrp="1"/>
          </p:cNvSpPr>
          <p:nvPr>
            <p:ph type="title"/>
          </p:nvPr>
        </p:nvSpPr>
        <p:spPr>
          <a:xfrm>
            <a:off x="678050" y="1143000"/>
            <a:ext cx="23340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53"/>
          <p:cNvSpPr txBox="1">
            <a:spLocks noGrp="1"/>
          </p:cNvSpPr>
          <p:nvPr>
            <p:ph type="subTitle" idx="1"/>
          </p:nvPr>
        </p:nvSpPr>
        <p:spPr>
          <a:xfrm>
            <a:off x="678050" y="2276475"/>
            <a:ext cx="2334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6" name="Google Shape;406;p53"/>
          <p:cNvSpPr txBox="1">
            <a:spLocks noGrp="1"/>
          </p:cNvSpPr>
          <p:nvPr>
            <p:ph type="title" idx="2"/>
          </p:nvPr>
        </p:nvSpPr>
        <p:spPr>
          <a:xfrm>
            <a:off x="678050" y="368825"/>
            <a:ext cx="804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7" name="Google Shape;407;p53"/>
          <p:cNvSpPr txBox="1">
            <a:spLocks noGrp="1"/>
          </p:cNvSpPr>
          <p:nvPr>
            <p:ph type="title" idx="3"/>
          </p:nvPr>
        </p:nvSpPr>
        <p:spPr>
          <a:xfrm>
            <a:off x="3574100" y="1143000"/>
            <a:ext cx="23340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8" name="Google Shape;408;p53"/>
          <p:cNvSpPr txBox="1">
            <a:spLocks noGrp="1"/>
          </p:cNvSpPr>
          <p:nvPr>
            <p:ph type="subTitle" idx="4"/>
          </p:nvPr>
        </p:nvSpPr>
        <p:spPr>
          <a:xfrm>
            <a:off x="3574100" y="2276475"/>
            <a:ext cx="2334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9" name="Google Shape;409;p53"/>
          <p:cNvSpPr txBox="1">
            <a:spLocks noGrp="1"/>
          </p:cNvSpPr>
          <p:nvPr>
            <p:ph type="title" idx="5"/>
          </p:nvPr>
        </p:nvSpPr>
        <p:spPr>
          <a:xfrm>
            <a:off x="6470150" y="1143000"/>
            <a:ext cx="23340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0" name="Google Shape;410;p53"/>
          <p:cNvSpPr txBox="1">
            <a:spLocks noGrp="1"/>
          </p:cNvSpPr>
          <p:nvPr>
            <p:ph type="subTitle" idx="6"/>
          </p:nvPr>
        </p:nvSpPr>
        <p:spPr>
          <a:xfrm>
            <a:off x="6470150" y="2276475"/>
            <a:ext cx="2334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11" name="Google Shape;411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6049" y="4792726"/>
            <a:ext cx="932688" cy="225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sldNum" idx="12"/>
          </p:nvPr>
        </p:nvSpPr>
        <p:spPr>
          <a:xfrm>
            <a:off x="28" y="4736024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31"/>
          <p:cNvSpPr txBox="1"/>
          <p:nvPr/>
        </p:nvSpPr>
        <p:spPr>
          <a:xfrm>
            <a:off x="678050" y="4774132"/>
            <a:ext cx="7531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 dirty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700" b="0" i="0" u="none" strike="noStrike" cap="none" dirty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2022 Neo4j, Inc. All rights reserved.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69" r:id="rId4"/>
    <p:sldLayoutId id="214748367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nathan.smith@neo4j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"/>
          <p:cNvSpPr txBox="1">
            <a:spLocks noGrp="1"/>
          </p:cNvSpPr>
          <p:nvPr>
            <p:ph type="title"/>
          </p:nvPr>
        </p:nvSpPr>
        <p:spPr>
          <a:xfrm>
            <a:off x="682650" y="1100050"/>
            <a:ext cx="4760700" cy="15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Interpreting the results of community detection algorithms</a:t>
            </a:r>
            <a:r>
              <a:rPr lang="en" dirty="0"/>
              <a:t> </a:t>
            </a:r>
            <a:endParaRPr dirty="0"/>
          </a:p>
        </p:txBody>
      </p:sp>
      <p:sp>
        <p:nvSpPr>
          <p:cNvPr id="417" name="Google Shape;417;p1"/>
          <p:cNvSpPr txBox="1">
            <a:spLocks noGrp="1"/>
          </p:cNvSpPr>
          <p:nvPr>
            <p:ph type="subTitle" idx="1"/>
          </p:nvPr>
        </p:nvSpPr>
        <p:spPr>
          <a:xfrm>
            <a:off x="664700" y="3134825"/>
            <a:ext cx="47607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b="1" dirty="0"/>
              <a:t>Nathan Smith</a:t>
            </a:r>
            <a:r>
              <a:rPr lang="en" dirty="0"/>
              <a:t>,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Senior data scientist</a:t>
            </a:r>
            <a:endParaRPr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59510D8-9413-7E05-EA7E-B2EED965C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00" y="3980776"/>
            <a:ext cx="1804180" cy="676567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F6D7BCC3-A060-2772-60B7-1BBD0951C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338" y="1100050"/>
            <a:ext cx="2722142" cy="2722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483D98-4ADE-6F60-DA1B-D162815140DB}"/>
              </a:ext>
            </a:extLst>
          </p:cNvPr>
          <p:cNvSpPr txBox="1"/>
          <p:nvPr/>
        </p:nvSpPr>
        <p:spPr>
          <a:xfrm>
            <a:off x="5698338" y="3980776"/>
            <a:ext cx="2722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Sample code repo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8FC0E-EF6C-24C1-A26D-9B9FD92B82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DD9BA3-9D55-2664-1FAB-48CFF76A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tell your boss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D6919-70D8-DA6F-9B9A-E38C3C8FE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Are the communities distinct and cohesive enough to be useful?</a:t>
            </a:r>
          </a:p>
          <a:p>
            <a:pPr>
              <a:lnSpc>
                <a:spcPct val="200000"/>
              </a:lnSpc>
            </a:pPr>
            <a:r>
              <a:rPr lang="en-US" dirty="0"/>
              <a:t>Are the community quality statistics changing over time?</a:t>
            </a:r>
          </a:p>
          <a:p>
            <a:pPr>
              <a:lnSpc>
                <a:spcPct val="200000"/>
              </a:lnSpc>
            </a:pPr>
            <a:r>
              <a:rPr lang="en-US" dirty="0"/>
              <a:t>What are high centrality examples within each community?</a:t>
            </a:r>
          </a:p>
          <a:p>
            <a:pPr>
              <a:lnSpc>
                <a:spcPct val="200000"/>
              </a:lnSpc>
            </a:pPr>
            <a:r>
              <a:rPr lang="en-US" dirty="0"/>
              <a:t>Thank you for sending me to </a:t>
            </a:r>
            <a:r>
              <a:rPr lang="en-US" dirty="0" err="1"/>
              <a:t>GraphConnect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2200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0"/>
          <p:cNvSpPr txBox="1">
            <a:spLocks noGrp="1"/>
          </p:cNvSpPr>
          <p:nvPr>
            <p:ph type="sldNum" idx="12"/>
          </p:nvPr>
        </p:nvSpPr>
        <p:spPr>
          <a:xfrm>
            <a:off x="28" y="4736507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821" name="Google Shape;821;p30"/>
          <p:cNvSpPr txBox="1">
            <a:spLocks noGrp="1"/>
          </p:cNvSpPr>
          <p:nvPr>
            <p:ph type="title"/>
          </p:nvPr>
        </p:nvSpPr>
        <p:spPr>
          <a:xfrm>
            <a:off x="682650" y="1097277"/>
            <a:ext cx="74253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822" name="Google Shape;822;p30"/>
          <p:cNvSpPr txBox="1">
            <a:spLocks noGrp="1"/>
          </p:cNvSpPr>
          <p:nvPr>
            <p:ph type="subTitle" idx="1"/>
          </p:nvPr>
        </p:nvSpPr>
        <p:spPr>
          <a:xfrm>
            <a:off x="664700" y="3134825"/>
            <a:ext cx="47607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500" dirty="0">
                <a:solidFill>
                  <a:schemeClr val="bg1"/>
                </a:solidFill>
              </a:rPr>
              <a:t>Contact us at 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lang="en" sz="15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athan.smith@neo4j.com</a:t>
            </a:r>
            <a:endParaRPr lang="en" sz="15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nsmith_piano</a:t>
            </a:r>
            <a:r>
              <a:rPr lang="en-US" dirty="0">
                <a:solidFill>
                  <a:schemeClr val="bg1"/>
                </a:solidFill>
              </a:rPr>
              <a:t> on Twitter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0B5A7A4-1017-1330-D0C7-E9B06C125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00" y="4225535"/>
            <a:ext cx="1151488" cy="4318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"/>
          <p:cNvSpPr txBox="1">
            <a:spLocks noGrp="1"/>
          </p:cNvSpPr>
          <p:nvPr>
            <p:ph type="title"/>
          </p:nvPr>
        </p:nvSpPr>
        <p:spPr>
          <a:xfrm>
            <a:off x="678050" y="368825"/>
            <a:ext cx="804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Congratulations!</a:t>
            </a:r>
            <a:endParaRPr dirty="0"/>
          </a:p>
        </p:txBody>
      </p:sp>
      <p:sp>
        <p:nvSpPr>
          <p:cNvPr id="462" name="Google Shape;462;p4"/>
          <p:cNvSpPr txBox="1">
            <a:spLocks noGrp="1"/>
          </p:cNvSpPr>
          <p:nvPr>
            <p:ph type="body" idx="1"/>
          </p:nvPr>
        </p:nvSpPr>
        <p:spPr>
          <a:xfrm>
            <a:off x="678050" y="1068425"/>
            <a:ext cx="8132700" cy="3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You have successfully run a community detection algorithm!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 dirty="0">
                <a:solidFill>
                  <a:srgbClr val="152DC8"/>
                </a:solidFill>
              </a:rPr>
              <a:t>But how useful are the results?</a:t>
            </a:r>
            <a:endParaRPr b="1" dirty="0">
              <a:solidFill>
                <a:srgbClr val="152DC8"/>
              </a:solidFill>
            </a:endParaRPr>
          </a:p>
        </p:txBody>
      </p:sp>
      <p:sp>
        <p:nvSpPr>
          <p:cNvPr id="463" name="Google Shape;463;p4"/>
          <p:cNvSpPr txBox="1">
            <a:spLocks noGrp="1"/>
          </p:cNvSpPr>
          <p:nvPr>
            <p:ph type="sldNum" idx="12"/>
          </p:nvPr>
        </p:nvSpPr>
        <p:spPr>
          <a:xfrm>
            <a:off x="28" y="4736507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29499E-85B7-0D20-B4DF-069BB52E2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800" y="1365651"/>
            <a:ext cx="8132700" cy="469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0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"/>
          <p:cNvSpPr txBox="1">
            <a:spLocks noGrp="1"/>
          </p:cNvSpPr>
          <p:nvPr>
            <p:ph type="title"/>
          </p:nvPr>
        </p:nvSpPr>
        <p:spPr>
          <a:xfrm>
            <a:off x="678050" y="368825"/>
            <a:ext cx="804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What makes a good community?</a:t>
            </a:r>
            <a:endParaRPr dirty="0"/>
          </a:p>
        </p:txBody>
      </p:sp>
      <p:sp>
        <p:nvSpPr>
          <p:cNvPr id="462" name="Google Shape;462;p4"/>
          <p:cNvSpPr txBox="1">
            <a:spLocks noGrp="1"/>
          </p:cNvSpPr>
          <p:nvPr>
            <p:ph type="body" idx="1"/>
          </p:nvPr>
        </p:nvSpPr>
        <p:spPr>
          <a:xfrm>
            <a:off x="678050" y="1068425"/>
            <a:ext cx="8132700" cy="3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2400"/>
              </a:spcBef>
            </a:pPr>
            <a:r>
              <a:rPr lang="en" dirty="0"/>
              <a:t>Weak relationships to other communities</a:t>
            </a:r>
          </a:p>
          <a:p>
            <a:pPr marL="285750" indent="-285750">
              <a:spcBef>
                <a:spcPts val="2400"/>
              </a:spcBef>
            </a:pPr>
            <a:r>
              <a:rPr lang="en" dirty="0"/>
              <a:t>Strong relationships within the community</a:t>
            </a:r>
          </a:p>
          <a:p>
            <a:pPr marL="285750" indent="-285750">
              <a:spcBef>
                <a:spcPts val="2400"/>
              </a:spcBef>
            </a:pPr>
            <a:r>
              <a:rPr lang="en" dirty="0"/>
              <a:t>Identifiable characteristics of community members</a:t>
            </a:r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</a:pPr>
            <a:endParaRPr lang="en" dirty="0"/>
          </a:p>
        </p:txBody>
      </p:sp>
      <p:sp>
        <p:nvSpPr>
          <p:cNvPr id="463" name="Google Shape;463;p4"/>
          <p:cNvSpPr txBox="1">
            <a:spLocks noGrp="1"/>
          </p:cNvSpPr>
          <p:nvPr>
            <p:ph type="sldNum" idx="12"/>
          </p:nvPr>
        </p:nvSpPr>
        <p:spPr>
          <a:xfrm>
            <a:off x="28" y="4736507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755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"/>
          <p:cNvSpPr txBox="1">
            <a:spLocks noGrp="1"/>
          </p:cNvSpPr>
          <p:nvPr>
            <p:ph type="title"/>
          </p:nvPr>
        </p:nvSpPr>
        <p:spPr>
          <a:xfrm>
            <a:off x="678050" y="368825"/>
            <a:ext cx="804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We can measure community quality!</a:t>
            </a:r>
            <a:endParaRPr dirty="0"/>
          </a:p>
        </p:txBody>
      </p:sp>
      <p:sp>
        <p:nvSpPr>
          <p:cNvPr id="462" name="Google Shape;462;p4"/>
          <p:cNvSpPr txBox="1">
            <a:spLocks noGrp="1"/>
          </p:cNvSpPr>
          <p:nvPr>
            <p:ph type="body" idx="1"/>
          </p:nvPr>
        </p:nvSpPr>
        <p:spPr>
          <a:xfrm>
            <a:off x="678050" y="1068425"/>
            <a:ext cx="8132700" cy="3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2400"/>
              </a:spcBef>
            </a:pPr>
            <a:r>
              <a:rPr lang="en" dirty="0"/>
              <a:t>Weak relationships to other communities</a:t>
            </a:r>
          </a:p>
          <a:p>
            <a:pPr marL="285750" indent="-285750">
              <a:spcBef>
                <a:spcPts val="2400"/>
              </a:spcBef>
            </a:pPr>
            <a:r>
              <a:rPr lang="en" dirty="0"/>
              <a:t>Strong relationships within the community</a:t>
            </a:r>
          </a:p>
          <a:p>
            <a:pPr marL="285750" indent="-285750">
              <a:spcBef>
                <a:spcPts val="2400"/>
              </a:spcBef>
            </a:pPr>
            <a:r>
              <a:rPr lang="en" dirty="0"/>
              <a:t>Identifiable characteristics of community members</a:t>
            </a:r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</a:pPr>
            <a:endParaRPr lang="en" dirty="0"/>
          </a:p>
        </p:txBody>
      </p:sp>
      <p:sp>
        <p:nvSpPr>
          <p:cNvPr id="463" name="Google Shape;463;p4"/>
          <p:cNvSpPr txBox="1">
            <a:spLocks noGrp="1"/>
          </p:cNvSpPr>
          <p:nvPr>
            <p:ph type="sldNum" idx="12"/>
          </p:nvPr>
        </p:nvSpPr>
        <p:spPr>
          <a:xfrm>
            <a:off x="28" y="4736507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B9FBC1BA-EB1A-2100-FE85-2ACA33E1E245}"/>
              </a:ext>
            </a:extLst>
          </p:cNvPr>
          <p:cNvSpPr/>
          <p:nvPr/>
        </p:nvSpPr>
        <p:spPr>
          <a:xfrm>
            <a:off x="5641848" y="1068425"/>
            <a:ext cx="2212848" cy="572700"/>
          </a:xfrm>
          <a:prstGeom prst="wedgeRectCallout">
            <a:avLst>
              <a:gd name="adj1" fmla="val -69181"/>
              <a:gd name="adj2" fmla="val 42576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Conductance and Modularity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4311A3DA-C2F4-B8A8-BA2C-2F6BC34A4327}"/>
              </a:ext>
            </a:extLst>
          </p:cNvPr>
          <p:cNvSpPr/>
          <p:nvPr/>
        </p:nvSpPr>
        <p:spPr>
          <a:xfrm>
            <a:off x="5812536" y="1768025"/>
            <a:ext cx="2212848" cy="572700"/>
          </a:xfrm>
          <a:prstGeom prst="wedgeRectCallout">
            <a:avLst>
              <a:gd name="adj1" fmla="val -70834"/>
              <a:gd name="adj2" fmla="val 29803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Clustering coefficient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EC0512FE-C2D1-3539-D7B2-78EA8417058D}"/>
              </a:ext>
            </a:extLst>
          </p:cNvPr>
          <p:cNvSpPr/>
          <p:nvPr/>
        </p:nvSpPr>
        <p:spPr>
          <a:xfrm>
            <a:off x="6669024" y="2458775"/>
            <a:ext cx="2212848" cy="572700"/>
          </a:xfrm>
          <a:prstGeom prst="wedgeRectCallout">
            <a:avLst>
              <a:gd name="adj1" fmla="val -71247"/>
              <a:gd name="adj2" fmla="val 23416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Centrality</a:t>
            </a:r>
          </a:p>
        </p:txBody>
      </p:sp>
    </p:spTree>
    <p:extLst>
      <p:ext uri="{BB962C8B-B14F-4D97-AF65-F5344CB8AC3E}">
        <p14:creationId xmlns:p14="http://schemas.microsoft.com/office/powerpoint/2010/main" val="281122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6FE6D1-75A2-2D96-DD36-2C6B4F6BFC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5D6196-EE05-6AF7-BFDA-57D4F23B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8073A-924E-5758-5844-8EC5D3314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percentage of relationships that start in a community end in the same community?</a:t>
            </a:r>
          </a:p>
          <a:p>
            <a:r>
              <a:rPr lang="en-US" dirty="0"/>
              <a:t>Lower conductance scores mean more distinct communities.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CA98E8-AF9E-B95E-B9FA-7EB17E8F0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69" y="1893587"/>
            <a:ext cx="6715322" cy="387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0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8FC0E-EF6C-24C1-A26D-9B9FD92B82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DD9BA3-9D55-2664-1FAB-48CFF76A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D6919-70D8-DA6F-9B9A-E38C3C8FE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difference between the ratio of relationships with both endpoints in the same community compared to what the ratio would be if the relationships were distributed randomly?</a:t>
            </a:r>
          </a:p>
          <a:p>
            <a:r>
              <a:rPr lang="en-US" dirty="0"/>
              <a:t>Higher modularity scores mean more distinct clusters.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A9749A-22D5-5977-F906-8ACEC5753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08" y="2459421"/>
            <a:ext cx="4652404" cy="26840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4B82AE-9A87-F93B-E291-4F38C7390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115" y="2273464"/>
            <a:ext cx="4269274" cy="24630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BF5B79-CFBB-3186-5540-B346B03BAC4F}"/>
              </a:ext>
            </a:extLst>
          </p:cNvPr>
          <p:cNvSpPr txBox="1"/>
          <p:nvPr/>
        </p:nvSpPr>
        <p:spPr>
          <a:xfrm>
            <a:off x="1879248" y="4493846"/>
            <a:ext cx="1904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relationships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25D9BD-60CA-6956-AFFB-225FDC336875}"/>
              </a:ext>
            </a:extLst>
          </p:cNvPr>
          <p:cNvSpPr txBox="1"/>
          <p:nvPr/>
        </p:nvSpPr>
        <p:spPr>
          <a:xfrm>
            <a:off x="5360277" y="4493845"/>
            <a:ext cx="3014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Randomly reassigned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70095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195A88-CEC6-8890-4109-70D0C19048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865364-4058-83EE-D0C0-3E8C6758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coefficient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C9DDC-45A1-B112-5780-7BE2D8428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percentage of the neighbors of a node are related to each other?</a:t>
            </a:r>
          </a:p>
          <a:p>
            <a:r>
              <a:rPr lang="en-US" dirty="0"/>
              <a:t>Higher scores mean more connected, cohesive clusters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B1E747-0D80-2A45-289D-A0ED98CD0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702" y="1327001"/>
            <a:ext cx="7522516" cy="433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4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2792AE-564F-0EAF-62EE-A55EEA86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sample graph statistics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89E15A-0AB7-0820-4CD8-C4C28C3AA6B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78050" y="3241041"/>
            <a:ext cx="3836700" cy="1495466"/>
          </a:xfrm>
        </p:spPr>
        <p:txBody>
          <a:bodyPr numCol="2">
            <a:no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400" dirty="0"/>
              <a:t>Conductance: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Purple: 0.043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Yellow: 0.067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400" dirty="0"/>
              <a:t>Modularity: 0.425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400" dirty="0"/>
              <a:t>Clustering </a:t>
            </a:r>
            <a:r>
              <a:rPr lang="en-US" sz="1400" dirty="0" err="1"/>
              <a:t>Coef</a:t>
            </a:r>
            <a:r>
              <a:rPr lang="en-US" sz="14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Purple: 0.238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Yellow: 0.0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4A0AC-DE3C-ED6E-AFC4-6A39F8D3D591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83C4E4C-E4E2-226A-0682-54888F2B67F7}"/>
              </a:ext>
            </a:extLst>
          </p:cNvPr>
          <p:cNvSpPr txBox="1">
            <a:spLocks/>
          </p:cNvSpPr>
          <p:nvPr/>
        </p:nvSpPr>
        <p:spPr>
          <a:xfrm>
            <a:off x="4701500" y="3164783"/>
            <a:ext cx="3836700" cy="149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◦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◦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◦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lnSpc>
                <a:spcPct val="150000"/>
              </a:lnSpc>
              <a:buFont typeface="Arial"/>
              <a:buNone/>
            </a:pPr>
            <a:r>
              <a:rPr lang="en-US" sz="1400" dirty="0"/>
              <a:t>Conductance: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Purple: 0.097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Yellow: 0.090</a:t>
            </a:r>
          </a:p>
          <a:p>
            <a:pPr marL="114300" indent="0">
              <a:lnSpc>
                <a:spcPct val="150000"/>
              </a:lnSpc>
              <a:buFont typeface="Arial"/>
              <a:buNone/>
            </a:pPr>
            <a:r>
              <a:rPr lang="en-US" sz="1400" dirty="0"/>
              <a:t>Modularity: 0.406</a:t>
            </a:r>
          </a:p>
          <a:p>
            <a:pPr marL="114300" indent="0">
              <a:lnSpc>
                <a:spcPct val="150000"/>
              </a:lnSpc>
              <a:buFont typeface="Arial"/>
              <a:buNone/>
            </a:pPr>
            <a:r>
              <a:rPr lang="en-US" sz="1400" dirty="0"/>
              <a:t>Clustering </a:t>
            </a:r>
            <a:r>
              <a:rPr lang="en-US" sz="1400" dirty="0" err="1"/>
              <a:t>Coef</a:t>
            </a:r>
            <a:r>
              <a:rPr lang="en-US" sz="14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Purple: 0.371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Yellow: 0.487</a:t>
            </a:r>
          </a:p>
        </p:txBody>
      </p:sp>
      <p:pic>
        <p:nvPicPr>
          <p:cNvPr id="18" name="Picture 17" descr="A picture containing blur&#10;&#10;Description automatically generated">
            <a:extLst>
              <a:ext uri="{FF2B5EF4-FFF2-40B4-BE49-F238E27FC236}">
                <a16:creationId xmlns:a16="http://schemas.microsoft.com/office/drawing/2014/main" id="{CD75829B-FD17-E975-F137-322A2E1B1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68" y="483251"/>
            <a:ext cx="5680303" cy="3554800"/>
          </a:xfrm>
          <a:prstGeom prst="rect">
            <a:avLst/>
          </a:prstGeom>
        </p:spPr>
      </p:pic>
      <p:pic>
        <p:nvPicPr>
          <p:cNvPr id="21" name="Picture 20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328F69E3-BCA6-A1DF-F330-782C7674C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089" y="483251"/>
            <a:ext cx="5169943" cy="323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"/>
          <p:cNvSpPr txBox="1">
            <a:spLocks noGrp="1"/>
          </p:cNvSpPr>
          <p:nvPr>
            <p:ph type="sldNum" idx="12"/>
          </p:nvPr>
        </p:nvSpPr>
        <p:spPr>
          <a:xfrm>
            <a:off x="28" y="4736024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07" name="Google Shape;507;p7"/>
          <p:cNvSpPr txBox="1">
            <a:spLocks noGrp="1"/>
          </p:cNvSpPr>
          <p:nvPr>
            <p:ph type="title"/>
          </p:nvPr>
        </p:nvSpPr>
        <p:spPr>
          <a:xfrm>
            <a:off x="682650" y="1808555"/>
            <a:ext cx="7425300" cy="15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508" name="Google Shape;508;p7"/>
          <p:cNvSpPr txBox="1">
            <a:spLocks noGrp="1"/>
          </p:cNvSpPr>
          <p:nvPr>
            <p:ph type="subTitle" idx="1"/>
          </p:nvPr>
        </p:nvSpPr>
        <p:spPr>
          <a:xfrm>
            <a:off x="682650" y="4273424"/>
            <a:ext cx="5893755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smithna</a:t>
            </a:r>
            <a:r>
              <a:rPr lang="en-US" dirty="0"/>
              <a:t>/blogs/tree/main/</a:t>
            </a:r>
            <a:r>
              <a:rPr lang="en-US" dirty="0" err="1"/>
              <a:t>community_quality</a:t>
            </a:r>
            <a:endParaRPr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8C3DF482-0063-AECD-7B23-ED7A944D7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22915"/>
            <a:ext cx="3668268" cy="36682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o4j ">
  <a:themeElements>
    <a:clrScheme name="Simple Light">
      <a:dk1>
        <a:srgbClr val="000000"/>
      </a:dk1>
      <a:lt1>
        <a:srgbClr val="FFFFFF"/>
      </a:lt1>
      <a:dk2>
        <a:srgbClr val="018BFF"/>
      </a:dk2>
      <a:lt2>
        <a:srgbClr val="F3F3F3"/>
      </a:lt2>
      <a:accent1>
        <a:srgbClr val="FFDE63"/>
      </a:accent1>
      <a:accent2>
        <a:srgbClr val="ED1253"/>
      </a:accent2>
      <a:accent3>
        <a:srgbClr val="55F9E2"/>
      </a:accent3>
      <a:accent4>
        <a:srgbClr val="0B0B66"/>
      </a:accent4>
      <a:accent5>
        <a:srgbClr val="79BFFA"/>
      </a:accent5>
      <a:accent6>
        <a:srgbClr val="FFB8C4"/>
      </a:accent6>
      <a:hlink>
        <a:srgbClr val="0B0B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4079</TotalTime>
  <Words>308</Words>
  <Application>Microsoft Macintosh PowerPoint</Application>
  <PresentationFormat>On-screen Show (16:9)</PresentationFormat>
  <Paragraphs>66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Roboto Mono Medium</vt:lpstr>
      <vt:lpstr>Neo4j </vt:lpstr>
      <vt:lpstr>Interpreting the results of community detection algorithms </vt:lpstr>
      <vt:lpstr>Congratulations!</vt:lpstr>
      <vt:lpstr>What makes a good community?</vt:lpstr>
      <vt:lpstr>We can measure community quality!</vt:lpstr>
      <vt:lpstr>Conductance</vt:lpstr>
      <vt:lpstr>Modularity</vt:lpstr>
      <vt:lpstr>Clustering coefficient</vt:lpstr>
      <vt:lpstr>Compare sample graph statistics</vt:lpstr>
      <vt:lpstr>Demo</vt:lpstr>
      <vt:lpstr>What to tell your boss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GraphConnect Template: This is an example of an even longer title</dc:title>
  <dc:creator>Parker Ress</dc:creator>
  <cp:lastModifiedBy>Nathan Smith</cp:lastModifiedBy>
  <cp:revision>18</cp:revision>
  <dcterms:modified xsi:type="dcterms:W3CDTF">2022-06-08T15:08:43Z</dcterms:modified>
</cp:coreProperties>
</file>