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6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719"/>
  </p:normalViewPr>
  <p:slideViewPr>
    <p:cSldViewPr snapToGrid="0">
      <p:cViewPr>
        <p:scale>
          <a:sx n="112" d="100"/>
          <a:sy n="112" d="100"/>
        </p:scale>
        <p:origin x="3560" y="16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50057-421A-4385-A417-1119817C261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A3FCF0E-C8D7-4105-BAEF-B24DF422C004}">
      <dgm:prSet/>
      <dgm:spPr/>
      <dgm:t>
        <a:bodyPr/>
        <a:lstStyle/>
        <a:p>
          <a:r>
            <a:rPr lang="en-US" baseline="0"/>
            <a:t>Machine learning models that have been trained on large volumes of text</a:t>
          </a:r>
          <a:endParaRPr lang="en-US"/>
        </a:p>
      </dgm:t>
    </dgm:pt>
    <dgm:pt modelId="{C0573108-77A7-4641-B764-6B46261337EF}" type="parTrans" cxnId="{132307AA-034A-4AF8-BA50-B225DCE405C9}">
      <dgm:prSet/>
      <dgm:spPr/>
      <dgm:t>
        <a:bodyPr/>
        <a:lstStyle/>
        <a:p>
          <a:endParaRPr lang="en-US"/>
        </a:p>
      </dgm:t>
    </dgm:pt>
    <dgm:pt modelId="{54664646-91DF-48FE-91A6-1DA40C8A0990}" type="sibTrans" cxnId="{132307AA-034A-4AF8-BA50-B225DCE405C9}">
      <dgm:prSet/>
      <dgm:spPr/>
      <dgm:t>
        <a:bodyPr/>
        <a:lstStyle/>
        <a:p>
          <a:endParaRPr lang="en-US"/>
        </a:p>
      </dgm:t>
    </dgm:pt>
    <dgm:pt modelId="{1BCCF5DA-041C-4430-802E-3F969CB90280}">
      <dgm:prSet/>
      <dgm:spPr/>
      <dgm:t>
        <a:bodyPr/>
        <a:lstStyle/>
        <a:p>
          <a:r>
            <a:rPr lang="en-US" baseline="0"/>
            <a:t>Incorporate billions of parameters</a:t>
          </a:r>
          <a:endParaRPr lang="en-US"/>
        </a:p>
      </dgm:t>
    </dgm:pt>
    <dgm:pt modelId="{0CF441E6-6E92-4A6E-86C3-902490700483}" type="parTrans" cxnId="{CD557E90-4489-45F8-856A-B67E4BDF6426}">
      <dgm:prSet/>
      <dgm:spPr/>
      <dgm:t>
        <a:bodyPr/>
        <a:lstStyle/>
        <a:p>
          <a:endParaRPr lang="en-US"/>
        </a:p>
      </dgm:t>
    </dgm:pt>
    <dgm:pt modelId="{9191B894-31BC-4F77-9765-FA784E3712BF}" type="sibTrans" cxnId="{CD557E90-4489-45F8-856A-B67E4BDF6426}">
      <dgm:prSet/>
      <dgm:spPr/>
      <dgm:t>
        <a:bodyPr/>
        <a:lstStyle/>
        <a:p>
          <a:endParaRPr lang="en-US"/>
        </a:p>
      </dgm:t>
    </dgm:pt>
    <dgm:pt modelId="{7260E1D9-CB43-4A11-9117-1E1A7077F24F}">
      <dgm:prSet/>
      <dgm:spPr/>
      <dgm:t>
        <a:bodyPr/>
        <a:lstStyle/>
        <a:p>
          <a:r>
            <a:rPr lang="en-US" baseline="0" dirty="0"/>
            <a:t>Generate fluent, conversational text by predicting the most likely words to appear in response to a prompt.</a:t>
          </a:r>
          <a:endParaRPr lang="en-US" dirty="0"/>
        </a:p>
      </dgm:t>
    </dgm:pt>
    <dgm:pt modelId="{AA4437C3-4A4E-4E83-BCE4-60BCFC0385A2}" type="parTrans" cxnId="{CB27087F-990D-4AC9-8933-81D7388C0E9B}">
      <dgm:prSet/>
      <dgm:spPr/>
      <dgm:t>
        <a:bodyPr/>
        <a:lstStyle/>
        <a:p>
          <a:endParaRPr lang="en-US"/>
        </a:p>
      </dgm:t>
    </dgm:pt>
    <dgm:pt modelId="{3211E777-D862-4442-B01D-385D3458307E}" type="sibTrans" cxnId="{CB27087F-990D-4AC9-8933-81D7388C0E9B}">
      <dgm:prSet/>
      <dgm:spPr/>
      <dgm:t>
        <a:bodyPr/>
        <a:lstStyle/>
        <a:p>
          <a:endParaRPr lang="en-US"/>
        </a:p>
      </dgm:t>
    </dgm:pt>
    <dgm:pt modelId="{D502E2B4-33CA-6749-AAFB-6ED2EC2463E7}" type="pres">
      <dgm:prSet presAssocID="{41950057-421A-4385-A417-1119817C261D}" presName="vert0" presStyleCnt="0">
        <dgm:presLayoutVars>
          <dgm:dir/>
          <dgm:animOne val="branch"/>
          <dgm:animLvl val="lvl"/>
        </dgm:presLayoutVars>
      </dgm:prSet>
      <dgm:spPr/>
    </dgm:pt>
    <dgm:pt modelId="{76AD4090-8FA3-D641-A314-042BEF60C4AC}" type="pres">
      <dgm:prSet presAssocID="{0A3FCF0E-C8D7-4105-BAEF-B24DF422C004}" presName="thickLine" presStyleLbl="alignNode1" presStyleIdx="0" presStyleCnt="3"/>
      <dgm:spPr/>
    </dgm:pt>
    <dgm:pt modelId="{7B27728C-B6E2-D54C-8D11-D8F95B3BE7A8}" type="pres">
      <dgm:prSet presAssocID="{0A3FCF0E-C8D7-4105-BAEF-B24DF422C004}" presName="horz1" presStyleCnt="0"/>
      <dgm:spPr/>
    </dgm:pt>
    <dgm:pt modelId="{F1058CC5-9401-9F40-80BC-6F91A4AEEA7B}" type="pres">
      <dgm:prSet presAssocID="{0A3FCF0E-C8D7-4105-BAEF-B24DF422C004}" presName="tx1" presStyleLbl="revTx" presStyleIdx="0" presStyleCnt="3"/>
      <dgm:spPr/>
    </dgm:pt>
    <dgm:pt modelId="{13B70B7E-E542-1A45-B5AD-1D9BE4951932}" type="pres">
      <dgm:prSet presAssocID="{0A3FCF0E-C8D7-4105-BAEF-B24DF422C004}" presName="vert1" presStyleCnt="0"/>
      <dgm:spPr/>
    </dgm:pt>
    <dgm:pt modelId="{48CA6CFD-3F0E-AE4A-9AF9-113A2DAA0961}" type="pres">
      <dgm:prSet presAssocID="{1BCCF5DA-041C-4430-802E-3F969CB90280}" presName="thickLine" presStyleLbl="alignNode1" presStyleIdx="1" presStyleCnt="3"/>
      <dgm:spPr/>
    </dgm:pt>
    <dgm:pt modelId="{42CC400C-67FF-964A-9345-C26E123273CE}" type="pres">
      <dgm:prSet presAssocID="{1BCCF5DA-041C-4430-802E-3F969CB90280}" presName="horz1" presStyleCnt="0"/>
      <dgm:spPr/>
    </dgm:pt>
    <dgm:pt modelId="{104C493F-5911-5B44-9733-F8D2AF760E16}" type="pres">
      <dgm:prSet presAssocID="{1BCCF5DA-041C-4430-802E-3F969CB90280}" presName="tx1" presStyleLbl="revTx" presStyleIdx="1" presStyleCnt="3"/>
      <dgm:spPr/>
    </dgm:pt>
    <dgm:pt modelId="{97BB794B-47A3-5B49-ADA4-F6376AEF29C2}" type="pres">
      <dgm:prSet presAssocID="{1BCCF5DA-041C-4430-802E-3F969CB90280}" presName="vert1" presStyleCnt="0"/>
      <dgm:spPr/>
    </dgm:pt>
    <dgm:pt modelId="{7D361A19-9CB0-114F-86E1-69431EF579B3}" type="pres">
      <dgm:prSet presAssocID="{7260E1D9-CB43-4A11-9117-1E1A7077F24F}" presName="thickLine" presStyleLbl="alignNode1" presStyleIdx="2" presStyleCnt="3"/>
      <dgm:spPr/>
    </dgm:pt>
    <dgm:pt modelId="{632441A3-BCAB-314D-B686-CF255C952164}" type="pres">
      <dgm:prSet presAssocID="{7260E1D9-CB43-4A11-9117-1E1A7077F24F}" presName="horz1" presStyleCnt="0"/>
      <dgm:spPr/>
    </dgm:pt>
    <dgm:pt modelId="{BCC2EAC8-8A61-6C45-8F64-DC947CA8EA54}" type="pres">
      <dgm:prSet presAssocID="{7260E1D9-CB43-4A11-9117-1E1A7077F24F}" presName="tx1" presStyleLbl="revTx" presStyleIdx="2" presStyleCnt="3"/>
      <dgm:spPr/>
    </dgm:pt>
    <dgm:pt modelId="{203133DD-DC51-CE4C-97B5-E117E5128C24}" type="pres">
      <dgm:prSet presAssocID="{7260E1D9-CB43-4A11-9117-1E1A7077F24F}" presName="vert1" presStyleCnt="0"/>
      <dgm:spPr/>
    </dgm:pt>
  </dgm:ptLst>
  <dgm:cxnLst>
    <dgm:cxn modelId="{DED0652E-8F90-4748-88C1-7A23F058580B}" type="presOf" srcId="{7260E1D9-CB43-4A11-9117-1E1A7077F24F}" destId="{BCC2EAC8-8A61-6C45-8F64-DC947CA8EA54}" srcOrd="0" destOrd="0" presId="urn:microsoft.com/office/officeart/2008/layout/LinedList"/>
    <dgm:cxn modelId="{044F7937-E169-BB47-8C79-659676CA0BF0}" type="presOf" srcId="{1BCCF5DA-041C-4430-802E-3F969CB90280}" destId="{104C493F-5911-5B44-9733-F8D2AF760E16}" srcOrd="0" destOrd="0" presId="urn:microsoft.com/office/officeart/2008/layout/LinedList"/>
    <dgm:cxn modelId="{24F2836C-DFE1-484F-9CE2-81D5D97F1797}" type="presOf" srcId="{0A3FCF0E-C8D7-4105-BAEF-B24DF422C004}" destId="{F1058CC5-9401-9F40-80BC-6F91A4AEEA7B}" srcOrd="0" destOrd="0" presId="urn:microsoft.com/office/officeart/2008/layout/LinedList"/>
    <dgm:cxn modelId="{CB27087F-990D-4AC9-8933-81D7388C0E9B}" srcId="{41950057-421A-4385-A417-1119817C261D}" destId="{7260E1D9-CB43-4A11-9117-1E1A7077F24F}" srcOrd="2" destOrd="0" parTransId="{AA4437C3-4A4E-4E83-BCE4-60BCFC0385A2}" sibTransId="{3211E777-D862-4442-B01D-385D3458307E}"/>
    <dgm:cxn modelId="{EACED47F-7697-EE4E-95E5-0AA7E0443E95}" type="presOf" srcId="{41950057-421A-4385-A417-1119817C261D}" destId="{D502E2B4-33CA-6749-AAFB-6ED2EC2463E7}" srcOrd="0" destOrd="0" presId="urn:microsoft.com/office/officeart/2008/layout/LinedList"/>
    <dgm:cxn modelId="{CD557E90-4489-45F8-856A-B67E4BDF6426}" srcId="{41950057-421A-4385-A417-1119817C261D}" destId="{1BCCF5DA-041C-4430-802E-3F969CB90280}" srcOrd="1" destOrd="0" parTransId="{0CF441E6-6E92-4A6E-86C3-902490700483}" sibTransId="{9191B894-31BC-4F77-9765-FA784E3712BF}"/>
    <dgm:cxn modelId="{132307AA-034A-4AF8-BA50-B225DCE405C9}" srcId="{41950057-421A-4385-A417-1119817C261D}" destId="{0A3FCF0E-C8D7-4105-BAEF-B24DF422C004}" srcOrd="0" destOrd="0" parTransId="{C0573108-77A7-4641-B764-6B46261337EF}" sibTransId="{54664646-91DF-48FE-91A6-1DA40C8A0990}"/>
    <dgm:cxn modelId="{B78C62B4-E67E-2F47-828B-8DFCCABA2863}" type="presParOf" srcId="{D502E2B4-33CA-6749-AAFB-6ED2EC2463E7}" destId="{76AD4090-8FA3-D641-A314-042BEF60C4AC}" srcOrd="0" destOrd="0" presId="urn:microsoft.com/office/officeart/2008/layout/LinedList"/>
    <dgm:cxn modelId="{25E30E91-E02A-E34E-AD4D-BBCFE2D68646}" type="presParOf" srcId="{D502E2B4-33CA-6749-AAFB-6ED2EC2463E7}" destId="{7B27728C-B6E2-D54C-8D11-D8F95B3BE7A8}" srcOrd="1" destOrd="0" presId="urn:microsoft.com/office/officeart/2008/layout/LinedList"/>
    <dgm:cxn modelId="{698A49F3-8594-1443-927C-8BE88329F6B8}" type="presParOf" srcId="{7B27728C-B6E2-D54C-8D11-D8F95B3BE7A8}" destId="{F1058CC5-9401-9F40-80BC-6F91A4AEEA7B}" srcOrd="0" destOrd="0" presId="urn:microsoft.com/office/officeart/2008/layout/LinedList"/>
    <dgm:cxn modelId="{FCDC3560-7FC0-9F41-984A-A6248B2C0FBB}" type="presParOf" srcId="{7B27728C-B6E2-D54C-8D11-D8F95B3BE7A8}" destId="{13B70B7E-E542-1A45-B5AD-1D9BE4951932}" srcOrd="1" destOrd="0" presId="urn:microsoft.com/office/officeart/2008/layout/LinedList"/>
    <dgm:cxn modelId="{307DA562-4BEB-1545-BDC5-912409F1FD02}" type="presParOf" srcId="{D502E2B4-33CA-6749-AAFB-6ED2EC2463E7}" destId="{48CA6CFD-3F0E-AE4A-9AF9-113A2DAA0961}" srcOrd="2" destOrd="0" presId="urn:microsoft.com/office/officeart/2008/layout/LinedList"/>
    <dgm:cxn modelId="{FF0A457B-3756-0A49-9FBC-5107B06E8FE6}" type="presParOf" srcId="{D502E2B4-33CA-6749-AAFB-6ED2EC2463E7}" destId="{42CC400C-67FF-964A-9345-C26E123273CE}" srcOrd="3" destOrd="0" presId="urn:microsoft.com/office/officeart/2008/layout/LinedList"/>
    <dgm:cxn modelId="{2617A813-FBDC-7C4E-AC30-896299ADBE7C}" type="presParOf" srcId="{42CC400C-67FF-964A-9345-C26E123273CE}" destId="{104C493F-5911-5B44-9733-F8D2AF760E16}" srcOrd="0" destOrd="0" presId="urn:microsoft.com/office/officeart/2008/layout/LinedList"/>
    <dgm:cxn modelId="{6FE6FD58-087E-8444-9463-F387C9B3845F}" type="presParOf" srcId="{42CC400C-67FF-964A-9345-C26E123273CE}" destId="{97BB794B-47A3-5B49-ADA4-F6376AEF29C2}" srcOrd="1" destOrd="0" presId="urn:microsoft.com/office/officeart/2008/layout/LinedList"/>
    <dgm:cxn modelId="{2DA9E3BA-B756-5342-A4D5-304ED83C708B}" type="presParOf" srcId="{D502E2B4-33CA-6749-AAFB-6ED2EC2463E7}" destId="{7D361A19-9CB0-114F-86E1-69431EF579B3}" srcOrd="4" destOrd="0" presId="urn:microsoft.com/office/officeart/2008/layout/LinedList"/>
    <dgm:cxn modelId="{67E0DBEA-BCD7-574F-AB54-D98124620073}" type="presParOf" srcId="{D502E2B4-33CA-6749-AAFB-6ED2EC2463E7}" destId="{632441A3-BCAB-314D-B686-CF255C952164}" srcOrd="5" destOrd="0" presId="urn:microsoft.com/office/officeart/2008/layout/LinedList"/>
    <dgm:cxn modelId="{01F4CBB7-D4EF-9A47-9682-386DCD590BA6}" type="presParOf" srcId="{632441A3-BCAB-314D-B686-CF255C952164}" destId="{BCC2EAC8-8A61-6C45-8F64-DC947CA8EA54}" srcOrd="0" destOrd="0" presId="urn:microsoft.com/office/officeart/2008/layout/LinedList"/>
    <dgm:cxn modelId="{A375CE42-5920-5242-A10C-A0FC5DEB2210}" type="presParOf" srcId="{632441A3-BCAB-314D-B686-CF255C952164}" destId="{203133DD-DC51-CE4C-97B5-E117E5128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3E73F-10E7-444E-9888-02CF65007FC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559C58E-F9FE-4C6D-835D-A6E1E5EC4629}">
      <dgm:prSet/>
      <dgm:spPr/>
      <dgm:t>
        <a:bodyPr/>
        <a:lstStyle/>
        <a:p>
          <a:pPr>
            <a:defRPr b="1"/>
          </a:pPr>
          <a:r>
            <a:rPr lang="en-US" baseline="0"/>
            <a:t>Natural language understanding</a:t>
          </a:r>
          <a:endParaRPr lang="en-US"/>
        </a:p>
      </dgm:t>
    </dgm:pt>
    <dgm:pt modelId="{EAA3782A-3C8D-42D9-A2A2-F30BFB383354}" type="parTrans" cxnId="{5FAE2188-5E35-4E87-91E6-07C12456A35D}">
      <dgm:prSet/>
      <dgm:spPr/>
      <dgm:t>
        <a:bodyPr/>
        <a:lstStyle/>
        <a:p>
          <a:endParaRPr lang="en-US"/>
        </a:p>
      </dgm:t>
    </dgm:pt>
    <dgm:pt modelId="{D9427127-E2BF-47B8-9AE1-08C5D48E38E0}" type="sibTrans" cxnId="{5FAE2188-5E35-4E87-91E6-07C12456A35D}">
      <dgm:prSet/>
      <dgm:spPr/>
      <dgm:t>
        <a:bodyPr/>
        <a:lstStyle/>
        <a:p>
          <a:endParaRPr lang="en-US"/>
        </a:p>
      </dgm:t>
    </dgm:pt>
    <dgm:pt modelId="{6A5D1B6D-E2B8-49DB-9AA6-E552AD15AEBE}">
      <dgm:prSet/>
      <dgm:spPr/>
      <dgm:t>
        <a:bodyPr/>
        <a:lstStyle/>
        <a:p>
          <a:r>
            <a:rPr lang="en-US" i="1" baseline="0"/>
            <a:t>Named entity recognition</a:t>
          </a:r>
          <a:endParaRPr lang="en-US"/>
        </a:p>
      </dgm:t>
    </dgm:pt>
    <dgm:pt modelId="{97A51E9E-79D4-4F1C-9024-505C0846AD8F}" type="parTrans" cxnId="{FDF34979-7B26-4960-A825-1D69716FD9D6}">
      <dgm:prSet/>
      <dgm:spPr/>
      <dgm:t>
        <a:bodyPr/>
        <a:lstStyle/>
        <a:p>
          <a:endParaRPr lang="en-US"/>
        </a:p>
      </dgm:t>
    </dgm:pt>
    <dgm:pt modelId="{B042A28A-C50E-43DC-9B8A-75270E2E387F}" type="sibTrans" cxnId="{FDF34979-7B26-4960-A825-1D69716FD9D6}">
      <dgm:prSet/>
      <dgm:spPr/>
      <dgm:t>
        <a:bodyPr/>
        <a:lstStyle/>
        <a:p>
          <a:endParaRPr lang="en-US"/>
        </a:p>
      </dgm:t>
    </dgm:pt>
    <dgm:pt modelId="{08C41695-80AA-475E-8645-9A64A4F4A48B}">
      <dgm:prSet/>
      <dgm:spPr/>
      <dgm:t>
        <a:bodyPr/>
        <a:lstStyle/>
        <a:p>
          <a:r>
            <a:rPr lang="en-US" i="1" baseline="0"/>
            <a:t>Sentiment analysis</a:t>
          </a:r>
          <a:endParaRPr lang="en-US"/>
        </a:p>
      </dgm:t>
    </dgm:pt>
    <dgm:pt modelId="{A634E42F-B53C-49E0-8719-C25658A86A9D}" type="parTrans" cxnId="{D61F79AA-E520-4073-93A3-7526E317BCD1}">
      <dgm:prSet/>
      <dgm:spPr/>
      <dgm:t>
        <a:bodyPr/>
        <a:lstStyle/>
        <a:p>
          <a:endParaRPr lang="en-US"/>
        </a:p>
      </dgm:t>
    </dgm:pt>
    <dgm:pt modelId="{DF558263-965D-4D3D-8793-3899A33BE2F2}" type="sibTrans" cxnId="{D61F79AA-E520-4073-93A3-7526E317BCD1}">
      <dgm:prSet/>
      <dgm:spPr/>
      <dgm:t>
        <a:bodyPr/>
        <a:lstStyle/>
        <a:p>
          <a:endParaRPr lang="en-US"/>
        </a:p>
      </dgm:t>
    </dgm:pt>
    <dgm:pt modelId="{DBC5DDAA-1C5F-4BE7-A4CC-4955085A13E0}">
      <dgm:prSet/>
      <dgm:spPr/>
      <dgm:t>
        <a:bodyPr/>
        <a:lstStyle/>
        <a:p>
          <a:r>
            <a:rPr lang="en-US" i="1" baseline="0"/>
            <a:t>Text classification</a:t>
          </a:r>
          <a:endParaRPr lang="en-US"/>
        </a:p>
      </dgm:t>
    </dgm:pt>
    <dgm:pt modelId="{E4E2AC96-0315-4AEB-ABB2-AF239962E816}" type="parTrans" cxnId="{21FEA8EE-9E69-40C9-904A-8934A2CA3264}">
      <dgm:prSet/>
      <dgm:spPr/>
      <dgm:t>
        <a:bodyPr/>
        <a:lstStyle/>
        <a:p>
          <a:endParaRPr lang="en-US"/>
        </a:p>
      </dgm:t>
    </dgm:pt>
    <dgm:pt modelId="{7B335671-3A07-493C-A08B-7BEDC3227F74}" type="sibTrans" cxnId="{21FEA8EE-9E69-40C9-904A-8934A2CA3264}">
      <dgm:prSet/>
      <dgm:spPr/>
      <dgm:t>
        <a:bodyPr/>
        <a:lstStyle/>
        <a:p>
          <a:endParaRPr lang="en-US"/>
        </a:p>
      </dgm:t>
    </dgm:pt>
    <dgm:pt modelId="{876D8DAE-D92D-42AB-AD7A-BC84801BB99B}">
      <dgm:prSet/>
      <dgm:spPr/>
      <dgm:t>
        <a:bodyPr/>
        <a:lstStyle/>
        <a:p>
          <a:pPr>
            <a:defRPr b="1"/>
          </a:pPr>
          <a:r>
            <a:rPr lang="en-US" baseline="0"/>
            <a:t>Language generation</a:t>
          </a:r>
          <a:endParaRPr lang="en-US"/>
        </a:p>
      </dgm:t>
    </dgm:pt>
    <dgm:pt modelId="{CA584013-859F-4D87-8290-6C38A9B00780}" type="parTrans" cxnId="{38A08B3B-AC02-4609-8062-0DA9392509A3}">
      <dgm:prSet/>
      <dgm:spPr/>
      <dgm:t>
        <a:bodyPr/>
        <a:lstStyle/>
        <a:p>
          <a:endParaRPr lang="en-US"/>
        </a:p>
      </dgm:t>
    </dgm:pt>
    <dgm:pt modelId="{C0CE4B5C-FF71-4A25-8A11-0BD8568171ED}" type="sibTrans" cxnId="{38A08B3B-AC02-4609-8062-0DA9392509A3}">
      <dgm:prSet/>
      <dgm:spPr/>
      <dgm:t>
        <a:bodyPr/>
        <a:lstStyle/>
        <a:p>
          <a:endParaRPr lang="en-US"/>
        </a:p>
      </dgm:t>
    </dgm:pt>
    <dgm:pt modelId="{C7C32AEC-07CA-42D0-B25B-AC336CAFD07B}">
      <dgm:prSet/>
      <dgm:spPr/>
      <dgm:t>
        <a:bodyPr/>
        <a:lstStyle/>
        <a:p>
          <a:r>
            <a:rPr lang="en-US" i="1" baseline="0"/>
            <a:t>Chat bots</a:t>
          </a:r>
          <a:endParaRPr lang="en-US"/>
        </a:p>
      </dgm:t>
    </dgm:pt>
    <dgm:pt modelId="{E2D2D134-9D5D-4913-8D28-B1177A5A4048}" type="parTrans" cxnId="{FD8993D0-CEB4-4705-90E4-EFB95A09123C}">
      <dgm:prSet/>
      <dgm:spPr/>
      <dgm:t>
        <a:bodyPr/>
        <a:lstStyle/>
        <a:p>
          <a:endParaRPr lang="en-US"/>
        </a:p>
      </dgm:t>
    </dgm:pt>
    <dgm:pt modelId="{A9F61D6F-A56A-469F-869D-9DFCA0EE138A}" type="sibTrans" cxnId="{FD8993D0-CEB4-4705-90E4-EFB95A09123C}">
      <dgm:prSet/>
      <dgm:spPr/>
      <dgm:t>
        <a:bodyPr/>
        <a:lstStyle/>
        <a:p>
          <a:endParaRPr lang="en-US"/>
        </a:p>
      </dgm:t>
    </dgm:pt>
    <dgm:pt modelId="{9BDF0161-8EFB-48D8-B668-2C9F50DF95FC}">
      <dgm:prSet/>
      <dgm:spPr/>
      <dgm:t>
        <a:bodyPr/>
        <a:lstStyle/>
        <a:p>
          <a:r>
            <a:rPr lang="en-US" i="1" baseline="0"/>
            <a:t>Text completion</a:t>
          </a:r>
          <a:endParaRPr lang="en-US"/>
        </a:p>
      </dgm:t>
    </dgm:pt>
    <dgm:pt modelId="{46CC474C-85E7-4983-A9AF-7B6687BE5F5A}" type="parTrans" cxnId="{8F0BA3C6-E644-41DA-A606-B8B83BB1772F}">
      <dgm:prSet/>
      <dgm:spPr/>
      <dgm:t>
        <a:bodyPr/>
        <a:lstStyle/>
        <a:p>
          <a:endParaRPr lang="en-US"/>
        </a:p>
      </dgm:t>
    </dgm:pt>
    <dgm:pt modelId="{CB6466FF-0498-4F78-8EB6-1D796511AECC}" type="sibTrans" cxnId="{8F0BA3C6-E644-41DA-A606-B8B83BB1772F}">
      <dgm:prSet/>
      <dgm:spPr/>
      <dgm:t>
        <a:bodyPr/>
        <a:lstStyle/>
        <a:p>
          <a:endParaRPr lang="en-US"/>
        </a:p>
      </dgm:t>
    </dgm:pt>
    <dgm:pt modelId="{43F81724-418F-4893-A38D-FCA68104A792}">
      <dgm:prSet/>
      <dgm:spPr/>
      <dgm:t>
        <a:bodyPr/>
        <a:lstStyle/>
        <a:p>
          <a:pPr>
            <a:defRPr b="1"/>
          </a:pPr>
          <a:r>
            <a:rPr lang="en-US" baseline="0"/>
            <a:t>Machine translation</a:t>
          </a:r>
          <a:endParaRPr lang="en-US"/>
        </a:p>
      </dgm:t>
    </dgm:pt>
    <dgm:pt modelId="{597E4707-3EF7-4A7F-8759-F962099F39CD}" type="parTrans" cxnId="{C524B973-95D3-4839-A76F-9B2D6B283D98}">
      <dgm:prSet/>
      <dgm:spPr/>
      <dgm:t>
        <a:bodyPr/>
        <a:lstStyle/>
        <a:p>
          <a:endParaRPr lang="en-US"/>
        </a:p>
      </dgm:t>
    </dgm:pt>
    <dgm:pt modelId="{DAE1E9F9-7D8F-4508-B9F2-4D12FD66FFD0}" type="sibTrans" cxnId="{C524B973-95D3-4839-A76F-9B2D6B283D98}">
      <dgm:prSet/>
      <dgm:spPr/>
      <dgm:t>
        <a:bodyPr/>
        <a:lstStyle/>
        <a:p>
          <a:endParaRPr lang="en-US"/>
        </a:p>
      </dgm:t>
    </dgm:pt>
    <dgm:pt modelId="{2AA62EA7-773C-4F9E-9BDC-FC17A65B596A}">
      <dgm:prSet/>
      <dgm:spPr/>
      <dgm:t>
        <a:bodyPr/>
        <a:lstStyle/>
        <a:p>
          <a:pPr>
            <a:defRPr b="1"/>
          </a:pPr>
          <a:r>
            <a:rPr lang="en-US" baseline="0"/>
            <a:t>Text summarization</a:t>
          </a:r>
          <a:endParaRPr lang="en-US"/>
        </a:p>
      </dgm:t>
    </dgm:pt>
    <dgm:pt modelId="{38F8230B-8C7E-4EAC-B76E-FDD5C845C4E0}" type="parTrans" cxnId="{CC6516C9-7B54-4906-BFD0-7007EFF68040}">
      <dgm:prSet/>
      <dgm:spPr/>
      <dgm:t>
        <a:bodyPr/>
        <a:lstStyle/>
        <a:p>
          <a:endParaRPr lang="en-US"/>
        </a:p>
      </dgm:t>
    </dgm:pt>
    <dgm:pt modelId="{D080A666-EABA-44A7-A72F-EE9AD89EF9D3}" type="sibTrans" cxnId="{CC6516C9-7B54-4906-BFD0-7007EFF68040}">
      <dgm:prSet/>
      <dgm:spPr/>
      <dgm:t>
        <a:bodyPr/>
        <a:lstStyle/>
        <a:p>
          <a:endParaRPr lang="en-US"/>
        </a:p>
      </dgm:t>
    </dgm:pt>
    <dgm:pt modelId="{45E8DC55-B42D-40ED-809C-43D55B884FB8}">
      <dgm:prSet/>
      <dgm:spPr/>
      <dgm:t>
        <a:bodyPr/>
        <a:lstStyle/>
        <a:p>
          <a:pPr>
            <a:defRPr b="1"/>
          </a:pPr>
          <a:r>
            <a:rPr lang="en-US" baseline="0" dirty="0"/>
            <a:t>Content recommendation</a:t>
          </a:r>
          <a:endParaRPr lang="en-US" dirty="0"/>
        </a:p>
      </dgm:t>
    </dgm:pt>
    <dgm:pt modelId="{6ED4AA14-E0DD-44FA-87CA-3C08B072B650}" type="parTrans" cxnId="{6D46C325-617E-4F73-84EE-3D17641E9681}">
      <dgm:prSet/>
      <dgm:spPr/>
      <dgm:t>
        <a:bodyPr/>
        <a:lstStyle/>
        <a:p>
          <a:endParaRPr lang="en-US"/>
        </a:p>
      </dgm:t>
    </dgm:pt>
    <dgm:pt modelId="{802A010B-76E4-421C-BCD9-D7A030F59F13}" type="sibTrans" cxnId="{6D46C325-617E-4F73-84EE-3D17641E9681}">
      <dgm:prSet/>
      <dgm:spPr/>
      <dgm:t>
        <a:bodyPr/>
        <a:lstStyle/>
        <a:p>
          <a:endParaRPr lang="en-US"/>
        </a:p>
      </dgm:t>
    </dgm:pt>
    <dgm:pt modelId="{F0ADB395-1C1A-4DDA-9C01-C6DEADB7F6F9}" type="pres">
      <dgm:prSet presAssocID="{9B53E73F-10E7-444E-9888-02CF65007FCA}" presName="root" presStyleCnt="0">
        <dgm:presLayoutVars>
          <dgm:dir/>
          <dgm:resizeHandles val="exact"/>
        </dgm:presLayoutVars>
      </dgm:prSet>
      <dgm:spPr/>
    </dgm:pt>
    <dgm:pt modelId="{0EBBED7F-4AD3-4E15-8F6E-90167B361466}" type="pres">
      <dgm:prSet presAssocID="{F559C58E-F9FE-4C6D-835D-A6E1E5EC4629}" presName="compNode" presStyleCnt="0"/>
      <dgm:spPr/>
    </dgm:pt>
    <dgm:pt modelId="{DC87B167-7127-4DC2-8307-44D0CD59792D}" type="pres">
      <dgm:prSet presAssocID="{F559C58E-F9FE-4C6D-835D-A6E1E5EC46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E0CCA9-9992-4A37-8A1D-879AB096190C}" type="pres">
      <dgm:prSet presAssocID="{F559C58E-F9FE-4C6D-835D-A6E1E5EC4629}" presName="iconSpace" presStyleCnt="0"/>
      <dgm:spPr/>
    </dgm:pt>
    <dgm:pt modelId="{AE0ADB1A-A30F-4804-8CFD-1AA27BF89CF8}" type="pres">
      <dgm:prSet presAssocID="{F559C58E-F9FE-4C6D-835D-A6E1E5EC4629}" presName="parTx" presStyleLbl="revTx" presStyleIdx="0" presStyleCnt="10">
        <dgm:presLayoutVars>
          <dgm:chMax val="0"/>
          <dgm:chPref val="0"/>
        </dgm:presLayoutVars>
      </dgm:prSet>
      <dgm:spPr/>
    </dgm:pt>
    <dgm:pt modelId="{20270C19-A8A2-4FD7-8005-38726DC97809}" type="pres">
      <dgm:prSet presAssocID="{F559C58E-F9FE-4C6D-835D-A6E1E5EC4629}" presName="txSpace" presStyleCnt="0"/>
      <dgm:spPr/>
    </dgm:pt>
    <dgm:pt modelId="{D464E0F3-2A6E-4CF2-AE53-4700ADFB6148}" type="pres">
      <dgm:prSet presAssocID="{F559C58E-F9FE-4C6D-835D-A6E1E5EC4629}" presName="desTx" presStyleLbl="revTx" presStyleIdx="1" presStyleCnt="10">
        <dgm:presLayoutVars/>
      </dgm:prSet>
      <dgm:spPr/>
    </dgm:pt>
    <dgm:pt modelId="{41EEE491-389C-4198-A37A-EC6E8203EAF0}" type="pres">
      <dgm:prSet presAssocID="{D9427127-E2BF-47B8-9AE1-08C5D48E38E0}" presName="sibTrans" presStyleCnt="0"/>
      <dgm:spPr/>
    </dgm:pt>
    <dgm:pt modelId="{08A09B8D-8CE3-4E8C-949E-580D17A1BDB2}" type="pres">
      <dgm:prSet presAssocID="{876D8DAE-D92D-42AB-AD7A-BC84801BB99B}" presName="compNode" presStyleCnt="0"/>
      <dgm:spPr/>
    </dgm:pt>
    <dgm:pt modelId="{0BAAE5E9-5005-4CF3-95A4-A4171984D2AD}" type="pres">
      <dgm:prSet presAssocID="{876D8DAE-D92D-42AB-AD7A-BC84801BB99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B289DB4-7EE7-40EF-864C-F0B256570246}" type="pres">
      <dgm:prSet presAssocID="{876D8DAE-D92D-42AB-AD7A-BC84801BB99B}" presName="iconSpace" presStyleCnt="0"/>
      <dgm:spPr/>
    </dgm:pt>
    <dgm:pt modelId="{EF93B1F9-A1A2-42FB-8017-7336CCEE7D26}" type="pres">
      <dgm:prSet presAssocID="{876D8DAE-D92D-42AB-AD7A-BC84801BB99B}" presName="parTx" presStyleLbl="revTx" presStyleIdx="2" presStyleCnt="10">
        <dgm:presLayoutVars>
          <dgm:chMax val="0"/>
          <dgm:chPref val="0"/>
        </dgm:presLayoutVars>
      </dgm:prSet>
      <dgm:spPr/>
    </dgm:pt>
    <dgm:pt modelId="{C0E139EB-515B-4426-A2D3-09946DE7BE73}" type="pres">
      <dgm:prSet presAssocID="{876D8DAE-D92D-42AB-AD7A-BC84801BB99B}" presName="txSpace" presStyleCnt="0"/>
      <dgm:spPr/>
    </dgm:pt>
    <dgm:pt modelId="{37AC6532-6DE8-4646-B6DD-1C3BB290F464}" type="pres">
      <dgm:prSet presAssocID="{876D8DAE-D92D-42AB-AD7A-BC84801BB99B}" presName="desTx" presStyleLbl="revTx" presStyleIdx="3" presStyleCnt="10">
        <dgm:presLayoutVars/>
      </dgm:prSet>
      <dgm:spPr/>
    </dgm:pt>
    <dgm:pt modelId="{5E7D6EED-4FEC-4EBD-9E6B-C5AD9BB58A71}" type="pres">
      <dgm:prSet presAssocID="{C0CE4B5C-FF71-4A25-8A11-0BD8568171ED}" presName="sibTrans" presStyleCnt="0"/>
      <dgm:spPr/>
    </dgm:pt>
    <dgm:pt modelId="{7ECB9374-D170-44A9-8155-23474AAC045D}" type="pres">
      <dgm:prSet presAssocID="{43F81724-418F-4893-A38D-FCA68104A792}" presName="compNode" presStyleCnt="0"/>
      <dgm:spPr/>
    </dgm:pt>
    <dgm:pt modelId="{DF7A7B73-C8F5-4A33-BC37-665AE692BF3B}" type="pres">
      <dgm:prSet presAssocID="{43F81724-418F-4893-A38D-FCA68104A7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19AD6E-D61D-4FEE-896A-BB18A2826CC6}" type="pres">
      <dgm:prSet presAssocID="{43F81724-418F-4893-A38D-FCA68104A792}" presName="iconSpace" presStyleCnt="0"/>
      <dgm:spPr/>
    </dgm:pt>
    <dgm:pt modelId="{93927FB9-AAE4-4EAF-BC0E-C8211960B3C0}" type="pres">
      <dgm:prSet presAssocID="{43F81724-418F-4893-A38D-FCA68104A792}" presName="parTx" presStyleLbl="revTx" presStyleIdx="4" presStyleCnt="10">
        <dgm:presLayoutVars>
          <dgm:chMax val="0"/>
          <dgm:chPref val="0"/>
        </dgm:presLayoutVars>
      </dgm:prSet>
      <dgm:spPr/>
    </dgm:pt>
    <dgm:pt modelId="{55C00D42-D2EF-4553-BC01-27B6954526A6}" type="pres">
      <dgm:prSet presAssocID="{43F81724-418F-4893-A38D-FCA68104A792}" presName="txSpace" presStyleCnt="0"/>
      <dgm:spPr/>
    </dgm:pt>
    <dgm:pt modelId="{4AEC1617-DFEC-4BF7-9E1C-A42542033F9C}" type="pres">
      <dgm:prSet presAssocID="{43F81724-418F-4893-A38D-FCA68104A792}" presName="desTx" presStyleLbl="revTx" presStyleIdx="5" presStyleCnt="10">
        <dgm:presLayoutVars/>
      </dgm:prSet>
      <dgm:spPr/>
    </dgm:pt>
    <dgm:pt modelId="{CDF140D0-6D05-48AF-B9BB-B10255F9D841}" type="pres">
      <dgm:prSet presAssocID="{DAE1E9F9-7D8F-4508-B9F2-4D12FD66FFD0}" presName="sibTrans" presStyleCnt="0"/>
      <dgm:spPr/>
    </dgm:pt>
    <dgm:pt modelId="{E4A7941D-296A-4C94-AE91-B218DC162EA5}" type="pres">
      <dgm:prSet presAssocID="{2AA62EA7-773C-4F9E-9BDC-FC17A65B596A}" presName="compNode" presStyleCnt="0"/>
      <dgm:spPr/>
    </dgm:pt>
    <dgm:pt modelId="{DFC3822A-CE3B-4A4B-94C3-9BB2351D102F}" type="pres">
      <dgm:prSet presAssocID="{2AA62EA7-773C-4F9E-9BDC-FC17A65B59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0F776A-A2F1-4DBC-84DE-92B48ED78399}" type="pres">
      <dgm:prSet presAssocID="{2AA62EA7-773C-4F9E-9BDC-FC17A65B596A}" presName="iconSpace" presStyleCnt="0"/>
      <dgm:spPr/>
    </dgm:pt>
    <dgm:pt modelId="{CEDB5ECB-7294-4084-B139-DCB2548A942A}" type="pres">
      <dgm:prSet presAssocID="{2AA62EA7-773C-4F9E-9BDC-FC17A65B596A}" presName="parTx" presStyleLbl="revTx" presStyleIdx="6" presStyleCnt="10">
        <dgm:presLayoutVars>
          <dgm:chMax val="0"/>
          <dgm:chPref val="0"/>
        </dgm:presLayoutVars>
      </dgm:prSet>
      <dgm:spPr/>
    </dgm:pt>
    <dgm:pt modelId="{06548B62-0B2C-4EC5-A048-5AE890C8CB67}" type="pres">
      <dgm:prSet presAssocID="{2AA62EA7-773C-4F9E-9BDC-FC17A65B596A}" presName="txSpace" presStyleCnt="0"/>
      <dgm:spPr/>
    </dgm:pt>
    <dgm:pt modelId="{4F444FB5-1D3B-44D1-B1E3-BE24D261246B}" type="pres">
      <dgm:prSet presAssocID="{2AA62EA7-773C-4F9E-9BDC-FC17A65B596A}" presName="desTx" presStyleLbl="revTx" presStyleIdx="7" presStyleCnt="10">
        <dgm:presLayoutVars/>
      </dgm:prSet>
      <dgm:spPr/>
    </dgm:pt>
    <dgm:pt modelId="{53344918-C4F0-4F65-8C28-1335B551C0DC}" type="pres">
      <dgm:prSet presAssocID="{D080A666-EABA-44A7-A72F-EE9AD89EF9D3}" presName="sibTrans" presStyleCnt="0"/>
      <dgm:spPr/>
    </dgm:pt>
    <dgm:pt modelId="{0D5F8E74-6D72-4134-B6FB-2EC4BB826E7F}" type="pres">
      <dgm:prSet presAssocID="{45E8DC55-B42D-40ED-809C-43D55B884FB8}" presName="compNode" presStyleCnt="0"/>
      <dgm:spPr/>
    </dgm:pt>
    <dgm:pt modelId="{ECE34B83-D208-4E07-B351-FF417DEF2051}" type="pres">
      <dgm:prSet presAssocID="{45E8DC55-B42D-40ED-809C-43D55B884F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C39CF7-D725-4D87-A8F0-128AFAD65923}" type="pres">
      <dgm:prSet presAssocID="{45E8DC55-B42D-40ED-809C-43D55B884FB8}" presName="iconSpace" presStyleCnt="0"/>
      <dgm:spPr/>
    </dgm:pt>
    <dgm:pt modelId="{4BAFF994-CDE5-4CCE-936B-14DB15D32A93}" type="pres">
      <dgm:prSet presAssocID="{45E8DC55-B42D-40ED-809C-43D55B884FB8}" presName="parTx" presStyleLbl="revTx" presStyleIdx="8" presStyleCnt="10" custScaleX="109007">
        <dgm:presLayoutVars>
          <dgm:chMax val="0"/>
          <dgm:chPref val="0"/>
        </dgm:presLayoutVars>
      </dgm:prSet>
      <dgm:spPr/>
    </dgm:pt>
    <dgm:pt modelId="{2BF20705-606E-40D1-9C4C-20404EE0111D}" type="pres">
      <dgm:prSet presAssocID="{45E8DC55-B42D-40ED-809C-43D55B884FB8}" presName="txSpace" presStyleCnt="0"/>
      <dgm:spPr/>
    </dgm:pt>
    <dgm:pt modelId="{2AB9F069-1756-4BB1-B533-BD3232DB5C48}" type="pres">
      <dgm:prSet presAssocID="{45E8DC55-B42D-40ED-809C-43D55B884FB8}" presName="desTx" presStyleLbl="revTx" presStyleIdx="9" presStyleCnt="10">
        <dgm:presLayoutVars/>
      </dgm:prSet>
      <dgm:spPr/>
    </dgm:pt>
  </dgm:ptLst>
  <dgm:cxnLst>
    <dgm:cxn modelId="{3B153C1A-A9F3-468F-9BA6-057B6A620129}" type="presOf" srcId="{9B53E73F-10E7-444E-9888-02CF65007FCA}" destId="{F0ADB395-1C1A-4DDA-9C01-C6DEADB7F6F9}" srcOrd="0" destOrd="0" presId="urn:microsoft.com/office/officeart/2018/5/layout/CenteredIconLabelDescriptionList"/>
    <dgm:cxn modelId="{6D46C325-617E-4F73-84EE-3D17641E9681}" srcId="{9B53E73F-10E7-444E-9888-02CF65007FCA}" destId="{45E8DC55-B42D-40ED-809C-43D55B884FB8}" srcOrd="4" destOrd="0" parTransId="{6ED4AA14-E0DD-44FA-87CA-3C08B072B650}" sibTransId="{802A010B-76E4-421C-BCD9-D7A030F59F13}"/>
    <dgm:cxn modelId="{C8340034-8A20-4D2E-A9F9-60D1F2C8DCD7}" type="presOf" srcId="{876D8DAE-D92D-42AB-AD7A-BC84801BB99B}" destId="{EF93B1F9-A1A2-42FB-8017-7336CCEE7D26}" srcOrd="0" destOrd="0" presId="urn:microsoft.com/office/officeart/2018/5/layout/CenteredIconLabelDescriptionList"/>
    <dgm:cxn modelId="{38A08B3B-AC02-4609-8062-0DA9392509A3}" srcId="{9B53E73F-10E7-444E-9888-02CF65007FCA}" destId="{876D8DAE-D92D-42AB-AD7A-BC84801BB99B}" srcOrd="1" destOrd="0" parTransId="{CA584013-859F-4D87-8290-6C38A9B00780}" sibTransId="{C0CE4B5C-FF71-4A25-8A11-0BD8568171ED}"/>
    <dgm:cxn modelId="{71A4354D-54DC-4A8D-A168-1EAFF645999C}" type="presOf" srcId="{9BDF0161-8EFB-48D8-B668-2C9F50DF95FC}" destId="{37AC6532-6DE8-4646-B6DD-1C3BB290F464}" srcOrd="0" destOrd="1" presId="urn:microsoft.com/office/officeart/2018/5/layout/CenteredIconLabelDescriptionList"/>
    <dgm:cxn modelId="{A6129E50-6CEA-4720-9D6C-810212FF3ED8}" type="presOf" srcId="{2AA62EA7-773C-4F9E-9BDC-FC17A65B596A}" destId="{CEDB5ECB-7294-4084-B139-DCB2548A942A}" srcOrd="0" destOrd="0" presId="urn:microsoft.com/office/officeart/2018/5/layout/CenteredIconLabelDescriptionList"/>
    <dgm:cxn modelId="{C524B973-95D3-4839-A76F-9B2D6B283D98}" srcId="{9B53E73F-10E7-444E-9888-02CF65007FCA}" destId="{43F81724-418F-4893-A38D-FCA68104A792}" srcOrd="2" destOrd="0" parTransId="{597E4707-3EF7-4A7F-8759-F962099F39CD}" sibTransId="{DAE1E9F9-7D8F-4508-B9F2-4D12FD66FFD0}"/>
    <dgm:cxn modelId="{FDF34979-7B26-4960-A825-1D69716FD9D6}" srcId="{F559C58E-F9FE-4C6D-835D-A6E1E5EC4629}" destId="{6A5D1B6D-E2B8-49DB-9AA6-E552AD15AEBE}" srcOrd="0" destOrd="0" parTransId="{97A51E9E-79D4-4F1C-9024-505C0846AD8F}" sibTransId="{B042A28A-C50E-43DC-9B8A-75270E2E387F}"/>
    <dgm:cxn modelId="{5FAE2188-5E35-4E87-91E6-07C12456A35D}" srcId="{9B53E73F-10E7-444E-9888-02CF65007FCA}" destId="{F559C58E-F9FE-4C6D-835D-A6E1E5EC4629}" srcOrd="0" destOrd="0" parTransId="{EAA3782A-3C8D-42D9-A2A2-F30BFB383354}" sibTransId="{D9427127-E2BF-47B8-9AE1-08C5D48E38E0}"/>
    <dgm:cxn modelId="{E856618F-481C-4ACA-BCE6-D1673A7842B0}" type="presOf" srcId="{43F81724-418F-4893-A38D-FCA68104A792}" destId="{93927FB9-AAE4-4EAF-BC0E-C8211960B3C0}" srcOrd="0" destOrd="0" presId="urn:microsoft.com/office/officeart/2018/5/layout/CenteredIconLabelDescriptionList"/>
    <dgm:cxn modelId="{D61F79AA-E520-4073-93A3-7526E317BCD1}" srcId="{F559C58E-F9FE-4C6D-835D-A6E1E5EC4629}" destId="{08C41695-80AA-475E-8645-9A64A4F4A48B}" srcOrd="1" destOrd="0" parTransId="{A634E42F-B53C-49E0-8719-C25658A86A9D}" sibTransId="{DF558263-965D-4D3D-8793-3899A33BE2F2}"/>
    <dgm:cxn modelId="{B3CD56BD-3CED-4D45-A6E7-39278CDE4F77}" type="presOf" srcId="{C7C32AEC-07CA-42D0-B25B-AC336CAFD07B}" destId="{37AC6532-6DE8-4646-B6DD-1C3BB290F464}" srcOrd="0" destOrd="0" presId="urn:microsoft.com/office/officeart/2018/5/layout/CenteredIconLabelDescriptionList"/>
    <dgm:cxn modelId="{8A478FC0-457F-4EA1-A1AD-6E4947A61578}" type="presOf" srcId="{45E8DC55-B42D-40ED-809C-43D55B884FB8}" destId="{4BAFF994-CDE5-4CCE-936B-14DB15D32A93}" srcOrd="0" destOrd="0" presId="urn:microsoft.com/office/officeart/2018/5/layout/CenteredIconLabelDescriptionList"/>
    <dgm:cxn modelId="{8F0BA3C6-E644-41DA-A606-B8B83BB1772F}" srcId="{876D8DAE-D92D-42AB-AD7A-BC84801BB99B}" destId="{9BDF0161-8EFB-48D8-B668-2C9F50DF95FC}" srcOrd="1" destOrd="0" parTransId="{46CC474C-85E7-4983-A9AF-7B6687BE5F5A}" sibTransId="{CB6466FF-0498-4F78-8EB6-1D796511AECC}"/>
    <dgm:cxn modelId="{CC6516C9-7B54-4906-BFD0-7007EFF68040}" srcId="{9B53E73F-10E7-444E-9888-02CF65007FCA}" destId="{2AA62EA7-773C-4F9E-9BDC-FC17A65B596A}" srcOrd="3" destOrd="0" parTransId="{38F8230B-8C7E-4EAC-B76E-FDD5C845C4E0}" sibTransId="{D080A666-EABA-44A7-A72F-EE9AD89EF9D3}"/>
    <dgm:cxn modelId="{3262B7CC-10BE-4CDD-A707-0181810CD03B}" type="presOf" srcId="{6A5D1B6D-E2B8-49DB-9AA6-E552AD15AEBE}" destId="{D464E0F3-2A6E-4CF2-AE53-4700ADFB6148}" srcOrd="0" destOrd="0" presId="urn:microsoft.com/office/officeart/2018/5/layout/CenteredIconLabelDescriptionList"/>
    <dgm:cxn modelId="{FD8993D0-CEB4-4705-90E4-EFB95A09123C}" srcId="{876D8DAE-D92D-42AB-AD7A-BC84801BB99B}" destId="{C7C32AEC-07CA-42D0-B25B-AC336CAFD07B}" srcOrd="0" destOrd="0" parTransId="{E2D2D134-9D5D-4913-8D28-B1177A5A4048}" sibTransId="{A9F61D6F-A56A-469F-869D-9DFCA0EE138A}"/>
    <dgm:cxn modelId="{E7408DD2-AF9C-4A33-8FF5-FD9067076BAA}" type="presOf" srcId="{DBC5DDAA-1C5F-4BE7-A4CC-4955085A13E0}" destId="{D464E0F3-2A6E-4CF2-AE53-4700ADFB6148}" srcOrd="0" destOrd="2" presId="urn:microsoft.com/office/officeart/2018/5/layout/CenteredIconLabelDescriptionList"/>
    <dgm:cxn modelId="{FAB06CDD-9C93-4466-86DC-B452EE63C6FD}" type="presOf" srcId="{08C41695-80AA-475E-8645-9A64A4F4A48B}" destId="{D464E0F3-2A6E-4CF2-AE53-4700ADFB6148}" srcOrd="0" destOrd="1" presId="urn:microsoft.com/office/officeart/2018/5/layout/CenteredIconLabelDescriptionList"/>
    <dgm:cxn modelId="{D4D74EE8-C83A-4DBF-A946-4F8705B18BA8}" type="presOf" srcId="{F559C58E-F9FE-4C6D-835D-A6E1E5EC4629}" destId="{AE0ADB1A-A30F-4804-8CFD-1AA27BF89CF8}" srcOrd="0" destOrd="0" presId="urn:microsoft.com/office/officeart/2018/5/layout/CenteredIconLabelDescriptionList"/>
    <dgm:cxn modelId="{21FEA8EE-9E69-40C9-904A-8934A2CA3264}" srcId="{F559C58E-F9FE-4C6D-835D-A6E1E5EC4629}" destId="{DBC5DDAA-1C5F-4BE7-A4CC-4955085A13E0}" srcOrd="2" destOrd="0" parTransId="{E4E2AC96-0315-4AEB-ABB2-AF239962E816}" sibTransId="{7B335671-3A07-493C-A08B-7BEDC3227F74}"/>
    <dgm:cxn modelId="{6E33E3DE-137E-44E7-A9F0-E753B21E46A9}" type="presParOf" srcId="{F0ADB395-1C1A-4DDA-9C01-C6DEADB7F6F9}" destId="{0EBBED7F-4AD3-4E15-8F6E-90167B361466}" srcOrd="0" destOrd="0" presId="urn:microsoft.com/office/officeart/2018/5/layout/CenteredIconLabelDescriptionList"/>
    <dgm:cxn modelId="{EBFB5471-2BF5-4249-80E2-05DC7DF49A8C}" type="presParOf" srcId="{0EBBED7F-4AD3-4E15-8F6E-90167B361466}" destId="{DC87B167-7127-4DC2-8307-44D0CD59792D}" srcOrd="0" destOrd="0" presId="urn:microsoft.com/office/officeart/2018/5/layout/CenteredIconLabelDescriptionList"/>
    <dgm:cxn modelId="{CB164636-2C74-44EB-AB79-5365D1C2F5F9}" type="presParOf" srcId="{0EBBED7F-4AD3-4E15-8F6E-90167B361466}" destId="{8BE0CCA9-9992-4A37-8A1D-879AB096190C}" srcOrd="1" destOrd="0" presId="urn:microsoft.com/office/officeart/2018/5/layout/CenteredIconLabelDescriptionList"/>
    <dgm:cxn modelId="{CE3060E1-F0EF-4FC7-8A27-662BBF313F7E}" type="presParOf" srcId="{0EBBED7F-4AD3-4E15-8F6E-90167B361466}" destId="{AE0ADB1A-A30F-4804-8CFD-1AA27BF89CF8}" srcOrd="2" destOrd="0" presId="urn:microsoft.com/office/officeart/2018/5/layout/CenteredIconLabelDescriptionList"/>
    <dgm:cxn modelId="{6A37B4FB-0AC1-42B7-99F8-26B778774AE3}" type="presParOf" srcId="{0EBBED7F-4AD3-4E15-8F6E-90167B361466}" destId="{20270C19-A8A2-4FD7-8005-38726DC97809}" srcOrd="3" destOrd="0" presId="urn:microsoft.com/office/officeart/2018/5/layout/CenteredIconLabelDescriptionList"/>
    <dgm:cxn modelId="{CE0B1BAD-7125-4087-9982-38E3080D3604}" type="presParOf" srcId="{0EBBED7F-4AD3-4E15-8F6E-90167B361466}" destId="{D464E0F3-2A6E-4CF2-AE53-4700ADFB6148}" srcOrd="4" destOrd="0" presId="urn:microsoft.com/office/officeart/2018/5/layout/CenteredIconLabelDescriptionList"/>
    <dgm:cxn modelId="{8421300C-E1C9-4575-8A3C-7375A9392757}" type="presParOf" srcId="{F0ADB395-1C1A-4DDA-9C01-C6DEADB7F6F9}" destId="{41EEE491-389C-4198-A37A-EC6E8203EAF0}" srcOrd="1" destOrd="0" presId="urn:microsoft.com/office/officeart/2018/5/layout/CenteredIconLabelDescriptionList"/>
    <dgm:cxn modelId="{89D3641B-EDE2-4058-9128-B705DBC492D3}" type="presParOf" srcId="{F0ADB395-1C1A-4DDA-9C01-C6DEADB7F6F9}" destId="{08A09B8D-8CE3-4E8C-949E-580D17A1BDB2}" srcOrd="2" destOrd="0" presId="urn:microsoft.com/office/officeart/2018/5/layout/CenteredIconLabelDescriptionList"/>
    <dgm:cxn modelId="{9807BD4C-DF99-4E8C-9A6D-2C606944017E}" type="presParOf" srcId="{08A09B8D-8CE3-4E8C-949E-580D17A1BDB2}" destId="{0BAAE5E9-5005-4CF3-95A4-A4171984D2AD}" srcOrd="0" destOrd="0" presId="urn:microsoft.com/office/officeart/2018/5/layout/CenteredIconLabelDescriptionList"/>
    <dgm:cxn modelId="{350151C6-2904-4503-BB95-2A443714AA4A}" type="presParOf" srcId="{08A09B8D-8CE3-4E8C-949E-580D17A1BDB2}" destId="{7B289DB4-7EE7-40EF-864C-F0B256570246}" srcOrd="1" destOrd="0" presId="urn:microsoft.com/office/officeart/2018/5/layout/CenteredIconLabelDescriptionList"/>
    <dgm:cxn modelId="{5AFD1E41-27B9-46E7-B5A4-3F4A58F36CFB}" type="presParOf" srcId="{08A09B8D-8CE3-4E8C-949E-580D17A1BDB2}" destId="{EF93B1F9-A1A2-42FB-8017-7336CCEE7D26}" srcOrd="2" destOrd="0" presId="urn:microsoft.com/office/officeart/2018/5/layout/CenteredIconLabelDescriptionList"/>
    <dgm:cxn modelId="{70539CB0-3C1F-4950-AEEF-C08A5B10D624}" type="presParOf" srcId="{08A09B8D-8CE3-4E8C-949E-580D17A1BDB2}" destId="{C0E139EB-515B-4426-A2D3-09946DE7BE73}" srcOrd="3" destOrd="0" presId="urn:microsoft.com/office/officeart/2018/5/layout/CenteredIconLabelDescriptionList"/>
    <dgm:cxn modelId="{63EB687E-4DCE-4FBF-8113-99259AA0A9D1}" type="presParOf" srcId="{08A09B8D-8CE3-4E8C-949E-580D17A1BDB2}" destId="{37AC6532-6DE8-4646-B6DD-1C3BB290F464}" srcOrd="4" destOrd="0" presId="urn:microsoft.com/office/officeart/2018/5/layout/CenteredIconLabelDescriptionList"/>
    <dgm:cxn modelId="{58740530-3366-453B-B069-5C63DD6DB8C1}" type="presParOf" srcId="{F0ADB395-1C1A-4DDA-9C01-C6DEADB7F6F9}" destId="{5E7D6EED-4FEC-4EBD-9E6B-C5AD9BB58A71}" srcOrd="3" destOrd="0" presId="urn:microsoft.com/office/officeart/2018/5/layout/CenteredIconLabelDescriptionList"/>
    <dgm:cxn modelId="{0C329735-C2F9-4998-9D47-B7C716680F90}" type="presParOf" srcId="{F0ADB395-1C1A-4DDA-9C01-C6DEADB7F6F9}" destId="{7ECB9374-D170-44A9-8155-23474AAC045D}" srcOrd="4" destOrd="0" presId="urn:microsoft.com/office/officeart/2018/5/layout/CenteredIconLabelDescriptionList"/>
    <dgm:cxn modelId="{11746D2B-5447-406A-92E3-929179936512}" type="presParOf" srcId="{7ECB9374-D170-44A9-8155-23474AAC045D}" destId="{DF7A7B73-C8F5-4A33-BC37-665AE692BF3B}" srcOrd="0" destOrd="0" presId="urn:microsoft.com/office/officeart/2018/5/layout/CenteredIconLabelDescriptionList"/>
    <dgm:cxn modelId="{7ECE0D2F-7502-445E-AAF6-099CC7EABB4F}" type="presParOf" srcId="{7ECB9374-D170-44A9-8155-23474AAC045D}" destId="{DA19AD6E-D61D-4FEE-896A-BB18A2826CC6}" srcOrd="1" destOrd="0" presId="urn:microsoft.com/office/officeart/2018/5/layout/CenteredIconLabelDescriptionList"/>
    <dgm:cxn modelId="{E40AC2EE-4BD1-47AD-840B-52C51A4A130D}" type="presParOf" srcId="{7ECB9374-D170-44A9-8155-23474AAC045D}" destId="{93927FB9-AAE4-4EAF-BC0E-C8211960B3C0}" srcOrd="2" destOrd="0" presId="urn:microsoft.com/office/officeart/2018/5/layout/CenteredIconLabelDescriptionList"/>
    <dgm:cxn modelId="{167BA332-193A-4F98-B853-437AA06CABC6}" type="presParOf" srcId="{7ECB9374-D170-44A9-8155-23474AAC045D}" destId="{55C00D42-D2EF-4553-BC01-27B6954526A6}" srcOrd="3" destOrd="0" presId="urn:microsoft.com/office/officeart/2018/5/layout/CenteredIconLabelDescriptionList"/>
    <dgm:cxn modelId="{3372D13C-6084-4150-8C1F-90BC70F02C09}" type="presParOf" srcId="{7ECB9374-D170-44A9-8155-23474AAC045D}" destId="{4AEC1617-DFEC-4BF7-9E1C-A42542033F9C}" srcOrd="4" destOrd="0" presId="urn:microsoft.com/office/officeart/2018/5/layout/CenteredIconLabelDescriptionList"/>
    <dgm:cxn modelId="{2F9060E9-CBE1-4945-B761-26BEF8689036}" type="presParOf" srcId="{F0ADB395-1C1A-4DDA-9C01-C6DEADB7F6F9}" destId="{CDF140D0-6D05-48AF-B9BB-B10255F9D841}" srcOrd="5" destOrd="0" presId="urn:microsoft.com/office/officeart/2018/5/layout/CenteredIconLabelDescriptionList"/>
    <dgm:cxn modelId="{DCA2D7FD-707A-45D8-9626-55D2EC38DD6A}" type="presParOf" srcId="{F0ADB395-1C1A-4DDA-9C01-C6DEADB7F6F9}" destId="{E4A7941D-296A-4C94-AE91-B218DC162EA5}" srcOrd="6" destOrd="0" presId="urn:microsoft.com/office/officeart/2018/5/layout/CenteredIconLabelDescriptionList"/>
    <dgm:cxn modelId="{50C15C5B-0543-41FD-B49C-9F9DEF3E0F0D}" type="presParOf" srcId="{E4A7941D-296A-4C94-AE91-B218DC162EA5}" destId="{DFC3822A-CE3B-4A4B-94C3-9BB2351D102F}" srcOrd="0" destOrd="0" presId="urn:microsoft.com/office/officeart/2018/5/layout/CenteredIconLabelDescriptionList"/>
    <dgm:cxn modelId="{B4E64AD6-C837-4FBC-A8D0-875876F86BDF}" type="presParOf" srcId="{E4A7941D-296A-4C94-AE91-B218DC162EA5}" destId="{100F776A-A2F1-4DBC-84DE-92B48ED78399}" srcOrd="1" destOrd="0" presId="urn:microsoft.com/office/officeart/2018/5/layout/CenteredIconLabelDescriptionList"/>
    <dgm:cxn modelId="{82E7ADF7-F0F5-401B-93C5-E4377A0B056B}" type="presParOf" srcId="{E4A7941D-296A-4C94-AE91-B218DC162EA5}" destId="{CEDB5ECB-7294-4084-B139-DCB2548A942A}" srcOrd="2" destOrd="0" presId="urn:microsoft.com/office/officeart/2018/5/layout/CenteredIconLabelDescriptionList"/>
    <dgm:cxn modelId="{F6154F40-B7A6-4FD0-B62C-B321D1F7EEE3}" type="presParOf" srcId="{E4A7941D-296A-4C94-AE91-B218DC162EA5}" destId="{06548B62-0B2C-4EC5-A048-5AE890C8CB67}" srcOrd="3" destOrd="0" presId="urn:microsoft.com/office/officeart/2018/5/layout/CenteredIconLabelDescriptionList"/>
    <dgm:cxn modelId="{DF0D8B7A-5445-4B88-A224-D9C56F6BA02A}" type="presParOf" srcId="{E4A7941D-296A-4C94-AE91-B218DC162EA5}" destId="{4F444FB5-1D3B-44D1-B1E3-BE24D261246B}" srcOrd="4" destOrd="0" presId="urn:microsoft.com/office/officeart/2018/5/layout/CenteredIconLabelDescriptionList"/>
    <dgm:cxn modelId="{AE982DC3-5EFB-4F3D-8836-7D5C2D0948BD}" type="presParOf" srcId="{F0ADB395-1C1A-4DDA-9C01-C6DEADB7F6F9}" destId="{53344918-C4F0-4F65-8C28-1335B551C0DC}" srcOrd="7" destOrd="0" presId="urn:microsoft.com/office/officeart/2018/5/layout/CenteredIconLabelDescriptionList"/>
    <dgm:cxn modelId="{E30AFB41-C7FF-4CE9-9EB5-AD22A9D4D668}" type="presParOf" srcId="{F0ADB395-1C1A-4DDA-9C01-C6DEADB7F6F9}" destId="{0D5F8E74-6D72-4134-B6FB-2EC4BB826E7F}" srcOrd="8" destOrd="0" presId="urn:microsoft.com/office/officeart/2018/5/layout/CenteredIconLabelDescriptionList"/>
    <dgm:cxn modelId="{C110B588-0450-4CEC-AFFD-32CDD9F8CED5}" type="presParOf" srcId="{0D5F8E74-6D72-4134-B6FB-2EC4BB826E7F}" destId="{ECE34B83-D208-4E07-B351-FF417DEF2051}" srcOrd="0" destOrd="0" presId="urn:microsoft.com/office/officeart/2018/5/layout/CenteredIconLabelDescriptionList"/>
    <dgm:cxn modelId="{7769640E-2261-4D6B-87DE-1DD70904C1A3}" type="presParOf" srcId="{0D5F8E74-6D72-4134-B6FB-2EC4BB826E7F}" destId="{66C39CF7-D725-4D87-A8F0-128AFAD65923}" srcOrd="1" destOrd="0" presId="urn:microsoft.com/office/officeart/2018/5/layout/CenteredIconLabelDescriptionList"/>
    <dgm:cxn modelId="{56CE321E-8DE5-41A5-9654-E778567DEA86}" type="presParOf" srcId="{0D5F8E74-6D72-4134-B6FB-2EC4BB826E7F}" destId="{4BAFF994-CDE5-4CCE-936B-14DB15D32A93}" srcOrd="2" destOrd="0" presId="urn:microsoft.com/office/officeart/2018/5/layout/CenteredIconLabelDescriptionList"/>
    <dgm:cxn modelId="{C04E89EF-9EA5-4AC8-9B15-4BFE32438076}" type="presParOf" srcId="{0D5F8E74-6D72-4134-B6FB-2EC4BB826E7F}" destId="{2BF20705-606E-40D1-9C4C-20404EE0111D}" srcOrd="3" destOrd="0" presId="urn:microsoft.com/office/officeart/2018/5/layout/CenteredIconLabelDescriptionList"/>
    <dgm:cxn modelId="{A329804E-F86A-43E3-B03D-70D71275F515}" type="presParOf" srcId="{0D5F8E74-6D72-4134-B6FB-2EC4BB826E7F}" destId="{2AB9F069-1756-4BB1-B533-BD3232DB5C4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D31D08-6A28-4447-94CD-BCDA78EC4F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B316840-1A91-4013-A7B4-53CBBD2933A2}">
      <dgm:prSet/>
      <dgm:spPr/>
      <dgm:t>
        <a:bodyPr/>
        <a:lstStyle/>
        <a:p>
          <a:r>
            <a:rPr lang="en-US" baseline="0"/>
            <a:t>Use a LLM to turn a natural language question into a query</a:t>
          </a:r>
          <a:endParaRPr lang="en-US"/>
        </a:p>
      </dgm:t>
    </dgm:pt>
    <dgm:pt modelId="{67AB368A-2C07-4886-AC01-E4F9D077D39D}" type="parTrans" cxnId="{7FEEFD9D-0FF6-4760-882C-94A59FF4A62F}">
      <dgm:prSet/>
      <dgm:spPr/>
      <dgm:t>
        <a:bodyPr/>
        <a:lstStyle/>
        <a:p>
          <a:endParaRPr lang="en-US"/>
        </a:p>
      </dgm:t>
    </dgm:pt>
    <dgm:pt modelId="{01DCDF21-69C4-41DE-9183-0A2E33F57C30}" type="sibTrans" cxnId="{7FEEFD9D-0FF6-4760-882C-94A59FF4A62F}">
      <dgm:prSet/>
      <dgm:spPr/>
      <dgm:t>
        <a:bodyPr/>
        <a:lstStyle/>
        <a:p>
          <a:endParaRPr lang="en-US"/>
        </a:p>
      </dgm:t>
    </dgm:pt>
    <dgm:pt modelId="{375E1A3B-ED9B-439D-AB50-6914B82DFE70}">
      <dgm:prSet/>
      <dgm:spPr/>
      <dgm:t>
        <a:bodyPr/>
        <a:lstStyle/>
        <a:p>
          <a:r>
            <a:rPr lang="en-US" baseline="0"/>
            <a:t>Retrieve information from a data store</a:t>
          </a:r>
          <a:endParaRPr lang="en-US"/>
        </a:p>
      </dgm:t>
    </dgm:pt>
    <dgm:pt modelId="{DD92FD82-63CF-492A-BB2E-D67682AC1472}" type="parTrans" cxnId="{1D317C84-8191-45BA-9389-AEDC6409AE7D}">
      <dgm:prSet/>
      <dgm:spPr/>
      <dgm:t>
        <a:bodyPr/>
        <a:lstStyle/>
        <a:p>
          <a:endParaRPr lang="en-US"/>
        </a:p>
      </dgm:t>
    </dgm:pt>
    <dgm:pt modelId="{AFE5BBBC-338D-4947-AEA3-6C0A2C6DA05B}" type="sibTrans" cxnId="{1D317C84-8191-45BA-9389-AEDC6409AE7D}">
      <dgm:prSet/>
      <dgm:spPr/>
      <dgm:t>
        <a:bodyPr/>
        <a:lstStyle/>
        <a:p>
          <a:endParaRPr lang="en-US"/>
        </a:p>
      </dgm:t>
    </dgm:pt>
    <dgm:pt modelId="{94A6EDD4-BF1F-45F9-B0C2-DAEDE68B6B9B}">
      <dgm:prSet/>
      <dgm:spPr/>
      <dgm:t>
        <a:bodyPr/>
        <a:lstStyle/>
        <a:p>
          <a:r>
            <a:rPr lang="en-US" baseline="0"/>
            <a:t>Use the LLM to format the query results into a conversational format</a:t>
          </a:r>
          <a:endParaRPr lang="en-US"/>
        </a:p>
      </dgm:t>
    </dgm:pt>
    <dgm:pt modelId="{683ED332-5F6C-47AE-B8C2-CEA34077CA33}" type="parTrans" cxnId="{8941EF3D-56F3-4636-A5A6-6B70191C723A}">
      <dgm:prSet/>
      <dgm:spPr/>
      <dgm:t>
        <a:bodyPr/>
        <a:lstStyle/>
        <a:p>
          <a:endParaRPr lang="en-US"/>
        </a:p>
      </dgm:t>
    </dgm:pt>
    <dgm:pt modelId="{A4E085A2-D4B8-4B72-BA4D-473D49C77810}" type="sibTrans" cxnId="{8941EF3D-56F3-4636-A5A6-6B70191C723A}">
      <dgm:prSet/>
      <dgm:spPr/>
      <dgm:t>
        <a:bodyPr/>
        <a:lstStyle/>
        <a:p>
          <a:endParaRPr lang="en-US"/>
        </a:p>
      </dgm:t>
    </dgm:pt>
    <dgm:pt modelId="{7E294273-FB35-485E-9E16-FEF385C9C12C}" type="pres">
      <dgm:prSet presAssocID="{EBD31D08-6A28-4447-94CD-BCDA78EC4F59}" presName="root" presStyleCnt="0">
        <dgm:presLayoutVars>
          <dgm:dir/>
          <dgm:resizeHandles val="exact"/>
        </dgm:presLayoutVars>
      </dgm:prSet>
      <dgm:spPr/>
    </dgm:pt>
    <dgm:pt modelId="{4CAD989E-63FF-4687-8E62-F9363A85F6C6}" type="pres">
      <dgm:prSet presAssocID="{CB316840-1A91-4013-A7B4-53CBBD2933A2}" presName="compNode" presStyleCnt="0"/>
      <dgm:spPr/>
    </dgm:pt>
    <dgm:pt modelId="{D40DE8F0-741A-46F5-B953-B142DBA21310}" type="pres">
      <dgm:prSet presAssocID="{CB316840-1A91-4013-A7B4-53CBBD2933A2}" presName="bgRect" presStyleLbl="bgShp" presStyleIdx="0" presStyleCnt="3"/>
      <dgm:spPr/>
    </dgm:pt>
    <dgm:pt modelId="{F0B6DEEF-9DC1-4F88-9360-46D001F49E1F}" type="pres">
      <dgm:prSet presAssocID="{CB316840-1A91-4013-A7B4-53CBBD2933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7FDCF1C-8F88-4312-8DD5-4D1DA886DEB2}" type="pres">
      <dgm:prSet presAssocID="{CB316840-1A91-4013-A7B4-53CBBD2933A2}" presName="spaceRect" presStyleCnt="0"/>
      <dgm:spPr/>
    </dgm:pt>
    <dgm:pt modelId="{A425C827-2CFA-47EF-9549-C0D21DD87DAB}" type="pres">
      <dgm:prSet presAssocID="{CB316840-1A91-4013-A7B4-53CBBD2933A2}" presName="parTx" presStyleLbl="revTx" presStyleIdx="0" presStyleCnt="3">
        <dgm:presLayoutVars>
          <dgm:chMax val="0"/>
          <dgm:chPref val="0"/>
        </dgm:presLayoutVars>
      </dgm:prSet>
      <dgm:spPr/>
    </dgm:pt>
    <dgm:pt modelId="{3C5131B5-5F76-45CD-BBEA-A172C14DE9C8}" type="pres">
      <dgm:prSet presAssocID="{01DCDF21-69C4-41DE-9183-0A2E33F57C30}" presName="sibTrans" presStyleCnt="0"/>
      <dgm:spPr/>
    </dgm:pt>
    <dgm:pt modelId="{8F2D7BBE-508E-49EF-BAFA-D6442D93F93D}" type="pres">
      <dgm:prSet presAssocID="{375E1A3B-ED9B-439D-AB50-6914B82DFE70}" presName="compNode" presStyleCnt="0"/>
      <dgm:spPr/>
    </dgm:pt>
    <dgm:pt modelId="{94923C62-5F5C-4361-A15A-02C5B044630C}" type="pres">
      <dgm:prSet presAssocID="{375E1A3B-ED9B-439D-AB50-6914B82DFE70}" presName="bgRect" presStyleLbl="bgShp" presStyleIdx="1" presStyleCnt="3"/>
      <dgm:spPr/>
    </dgm:pt>
    <dgm:pt modelId="{574CCBB9-0B5E-491E-AC56-9F8218DFFA9D}" type="pres">
      <dgm:prSet presAssocID="{375E1A3B-ED9B-439D-AB50-6914B82DFE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4F823F-8C39-4B7E-88F3-FB2557B405FB}" type="pres">
      <dgm:prSet presAssocID="{375E1A3B-ED9B-439D-AB50-6914B82DFE70}" presName="spaceRect" presStyleCnt="0"/>
      <dgm:spPr/>
    </dgm:pt>
    <dgm:pt modelId="{540E0D4B-24C5-4287-B68D-69E3E0DE8850}" type="pres">
      <dgm:prSet presAssocID="{375E1A3B-ED9B-439D-AB50-6914B82DFE70}" presName="parTx" presStyleLbl="revTx" presStyleIdx="1" presStyleCnt="3">
        <dgm:presLayoutVars>
          <dgm:chMax val="0"/>
          <dgm:chPref val="0"/>
        </dgm:presLayoutVars>
      </dgm:prSet>
      <dgm:spPr/>
    </dgm:pt>
    <dgm:pt modelId="{46EA3B62-50B8-4338-9716-3DD5211EFB59}" type="pres">
      <dgm:prSet presAssocID="{AFE5BBBC-338D-4947-AEA3-6C0A2C6DA05B}" presName="sibTrans" presStyleCnt="0"/>
      <dgm:spPr/>
    </dgm:pt>
    <dgm:pt modelId="{C483C3F8-BAB2-4CAD-8E9E-002DC0068D80}" type="pres">
      <dgm:prSet presAssocID="{94A6EDD4-BF1F-45F9-B0C2-DAEDE68B6B9B}" presName="compNode" presStyleCnt="0"/>
      <dgm:spPr/>
    </dgm:pt>
    <dgm:pt modelId="{53D30D9F-DAC2-403A-9494-D987BB11F460}" type="pres">
      <dgm:prSet presAssocID="{94A6EDD4-BF1F-45F9-B0C2-DAEDE68B6B9B}" presName="bgRect" presStyleLbl="bgShp" presStyleIdx="2" presStyleCnt="3"/>
      <dgm:spPr/>
    </dgm:pt>
    <dgm:pt modelId="{9A6964DE-AF2F-4CAF-A2E5-EA8B09E78F8F}" type="pres">
      <dgm:prSet presAssocID="{94A6EDD4-BF1F-45F9-B0C2-DAEDE68B6B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CC501EC-424C-4A3E-A527-474F2C173E2B}" type="pres">
      <dgm:prSet presAssocID="{94A6EDD4-BF1F-45F9-B0C2-DAEDE68B6B9B}" presName="spaceRect" presStyleCnt="0"/>
      <dgm:spPr/>
    </dgm:pt>
    <dgm:pt modelId="{86D63F72-2F2B-4180-B536-EB1629048D17}" type="pres">
      <dgm:prSet presAssocID="{94A6EDD4-BF1F-45F9-B0C2-DAEDE68B6B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71BE24-BF3F-46CA-9D55-CAFC5D64320A}" type="presOf" srcId="{375E1A3B-ED9B-439D-AB50-6914B82DFE70}" destId="{540E0D4B-24C5-4287-B68D-69E3E0DE8850}" srcOrd="0" destOrd="0" presId="urn:microsoft.com/office/officeart/2018/2/layout/IconVerticalSolidList"/>
    <dgm:cxn modelId="{8941EF3D-56F3-4636-A5A6-6B70191C723A}" srcId="{EBD31D08-6A28-4447-94CD-BCDA78EC4F59}" destId="{94A6EDD4-BF1F-45F9-B0C2-DAEDE68B6B9B}" srcOrd="2" destOrd="0" parTransId="{683ED332-5F6C-47AE-B8C2-CEA34077CA33}" sibTransId="{A4E085A2-D4B8-4B72-BA4D-473D49C77810}"/>
    <dgm:cxn modelId="{1D317C84-8191-45BA-9389-AEDC6409AE7D}" srcId="{EBD31D08-6A28-4447-94CD-BCDA78EC4F59}" destId="{375E1A3B-ED9B-439D-AB50-6914B82DFE70}" srcOrd="1" destOrd="0" parTransId="{DD92FD82-63CF-492A-BB2E-D67682AC1472}" sibTransId="{AFE5BBBC-338D-4947-AEA3-6C0A2C6DA05B}"/>
    <dgm:cxn modelId="{9B29B584-C9AF-4DBA-9856-4082B805E870}" type="presOf" srcId="{CB316840-1A91-4013-A7B4-53CBBD2933A2}" destId="{A425C827-2CFA-47EF-9549-C0D21DD87DAB}" srcOrd="0" destOrd="0" presId="urn:microsoft.com/office/officeart/2018/2/layout/IconVerticalSolidList"/>
    <dgm:cxn modelId="{7961D491-2221-45DF-AD65-7571DE880C48}" type="presOf" srcId="{EBD31D08-6A28-4447-94CD-BCDA78EC4F59}" destId="{7E294273-FB35-485E-9E16-FEF385C9C12C}" srcOrd="0" destOrd="0" presId="urn:microsoft.com/office/officeart/2018/2/layout/IconVerticalSolidList"/>
    <dgm:cxn modelId="{7FEEFD9D-0FF6-4760-882C-94A59FF4A62F}" srcId="{EBD31D08-6A28-4447-94CD-BCDA78EC4F59}" destId="{CB316840-1A91-4013-A7B4-53CBBD2933A2}" srcOrd="0" destOrd="0" parTransId="{67AB368A-2C07-4886-AC01-E4F9D077D39D}" sibTransId="{01DCDF21-69C4-41DE-9183-0A2E33F57C30}"/>
    <dgm:cxn modelId="{B6E2C5FD-8A48-4554-AD15-A0D2A8C72967}" type="presOf" srcId="{94A6EDD4-BF1F-45F9-B0C2-DAEDE68B6B9B}" destId="{86D63F72-2F2B-4180-B536-EB1629048D17}" srcOrd="0" destOrd="0" presId="urn:microsoft.com/office/officeart/2018/2/layout/IconVerticalSolidList"/>
    <dgm:cxn modelId="{C1EEB507-1A26-4A54-B320-8CFC5AF614A5}" type="presParOf" srcId="{7E294273-FB35-485E-9E16-FEF385C9C12C}" destId="{4CAD989E-63FF-4687-8E62-F9363A85F6C6}" srcOrd="0" destOrd="0" presId="urn:microsoft.com/office/officeart/2018/2/layout/IconVerticalSolidList"/>
    <dgm:cxn modelId="{4E9B13BC-3CAD-42B6-96BB-259A87CA17B5}" type="presParOf" srcId="{4CAD989E-63FF-4687-8E62-F9363A85F6C6}" destId="{D40DE8F0-741A-46F5-B953-B142DBA21310}" srcOrd="0" destOrd="0" presId="urn:microsoft.com/office/officeart/2018/2/layout/IconVerticalSolidList"/>
    <dgm:cxn modelId="{D74F73C4-32C0-4298-B2CA-C8149D823974}" type="presParOf" srcId="{4CAD989E-63FF-4687-8E62-F9363A85F6C6}" destId="{F0B6DEEF-9DC1-4F88-9360-46D001F49E1F}" srcOrd="1" destOrd="0" presId="urn:microsoft.com/office/officeart/2018/2/layout/IconVerticalSolidList"/>
    <dgm:cxn modelId="{9F804668-56CC-4E17-B7B9-0D7C47A54690}" type="presParOf" srcId="{4CAD989E-63FF-4687-8E62-F9363A85F6C6}" destId="{67FDCF1C-8F88-4312-8DD5-4D1DA886DEB2}" srcOrd="2" destOrd="0" presId="urn:microsoft.com/office/officeart/2018/2/layout/IconVerticalSolidList"/>
    <dgm:cxn modelId="{17B3342D-D360-4CF4-8478-C76D864604D3}" type="presParOf" srcId="{4CAD989E-63FF-4687-8E62-F9363A85F6C6}" destId="{A425C827-2CFA-47EF-9549-C0D21DD87DAB}" srcOrd="3" destOrd="0" presId="urn:microsoft.com/office/officeart/2018/2/layout/IconVerticalSolidList"/>
    <dgm:cxn modelId="{B105EE62-E91A-4EBE-A2EE-E7EDE10B2005}" type="presParOf" srcId="{7E294273-FB35-485E-9E16-FEF385C9C12C}" destId="{3C5131B5-5F76-45CD-BBEA-A172C14DE9C8}" srcOrd="1" destOrd="0" presId="urn:microsoft.com/office/officeart/2018/2/layout/IconVerticalSolidList"/>
    <dgm:cxn modelId="{55EE10E8-7444-4A00-B1E8-E2D5320F81EA}" type="presParOf" srcId="{7E294273-FB35-485E-9E16-FEF385C9C12C}" destId="{8F2D7BBE-508E-49EF-BAFA-D6442D93F93D}" srcOrd="2" destOrd="0" presId="urn:microsoft.com/office/officeart/2018/2/layout/IconVerticalSolidList"/>
    <dgm:cxn modelId="{F7DF3204-1E75-4AC9-91F9-6CC4936F939E}" type="presParOf" srcId="{8F2D7BBE-508E-49EF-BAFA-D6442D93F93D}" destId="{94923C62-5F5C-4361-A15A-02C5B044630C}" srcOrd="0" destOrd="0" presId="urn:microsoft.com/office/officeart/2018/2/layout/IconVerticalSolidList"/>
    <dgm:cxn modelId="{C9DA90B2-5B19-43D4-8E55-EC5403BFAAF7}" type="presParOf" srcId="{8F2D7BBE-508E-49EF-BAFA-D6442D93F93D}" destId="{574CCBB9-0B5E-491E-AC56-9F8218DFFA9D}" srcOrd="1" destOrd="0" presId="urn:microsoft.com/office/officeart/2018/2/layout/IconVerticalSolidList"/>
    <dgm:cxn modelId="{FD42B102-989D-4991-B8BE-3A2B3F2C89E2}" type="presParOf" srcId="{8F2D7BBE-508E-49EF-BAFA-D6442D93F93D}" destId="{D54F823F-8C39-4B7E-88F3-FB2557B405FB}" srcOrd="2" destOrd="0" presId="urn:microsoft.com/office/officeart/2018/2/layout/IconVerticalSolidList"/>
    <dgm:cxn modelId="{190C26BE-5767-4A88-AA65-235F4A13BCF0}" type="presParOf" srcId="{8F2D7BBE-508E-49EF-BAFA-D6442D93F93D}" destId="{540E0D4B-24C5-4287-B68D-69E3E0DE8850}" srcOrd="3" destOrd="0" presId="urn:microsoft.com/office/officeart/2018/2/layout/IconVerticalSolidList"/>
    <dgm:cxn modelId="{E0E4E47B-DA08-4A57-8D60-54972785362C}" type="presParOf" srcId="{7E294273-FB35-485E-9E16-FEF385C9C12C}" destId="{46EA3B62-50B8-4338-9716-3DD5211EFB59}" srcOrd="3" destOrd="0" presId="urn:microsoft.com/office/officeart/2018/2/layout/IconVerticalSolidList"/>
    <dgm:cxn modelId="{073D9989-CD42-4B21-8573-715C348869F3}" type="presParOf" srcId="{7E294273-FB35-485E-9E16-FEF385C9C12C}" destId="{C483C3F8-BAB2-4CAD-8E9E-002DC0068D80}" srcOrd="4" destOrd="0" presId="urn:microsoft.com/office/officeart/2018/2/layout/IconVerticalSolidList"/>
    <dgm:cxn modelId="{0FBD72E1-A0A6-4EB3-A07D-BA9611CDF643}" type="presParOf" srcId="{C483C3F8-BAB2-4CAD-8E9E-002DC0068D80}" destId="{53D30D9F-DAC2-403A-9494-D987BB11F460}" srcOrd="0" destOrd="0" presId="urn:microsoft.com/office/officeart/2018/2/layout/IconVerticalSolidList"/>
    <dgm:cxn modelId="{2E125B5C-361E-4B09-8914-0DFDEDC974D7}" type="presParOf" srcId="{C483C3F8-BAB2-4CAD-8E9E-002DC0068D80}" destId="{9A6964DE-AF2F-4CAF-A2E5-EA8B09E78F8F}" srcOrd="1" destOrd="0" presId="urn:microsoft.com/office/officeart/2018/2/layout/IconVerticalSolidList"/>
    <dgm:cxn modelId="{8C761558-BFA3-4E3B-9614-8FC3794808EB}" type="presParOf" srcId="{C483C3F8-BAB2-4CAD-8E9E-002DC0068D80}" destId="{ACC501EC-424C-4A3E-A527-474F2C173E2B}" srcOrd="2" destOrd="0" presId="urn:microsoft.com/office/officeart/2018/2/layout/IconVerticalSolidList"/>
    <dgm:cxn modelId="{31508F97-D9DD-4772-873A-C45FD028C3BA}" type="presParOf" srcId="{C483C3F8-BAB2-4CAD-8E9E-002DC0068D80}" destId="{86D63F72-2F2B-4180-B536-EB1629048D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D4090-8FA3-D641-A314-042BEF60C4AC}">
      <dsp:nvSpPr>
        <dsp:cNvPr id="0" name=""/>
        <dsp:cNvSpPr/>
      </dsp:nvSpPr>
      <dsp:spPr>
        <a:xfrm>
          <a:off x="0" y="2042"/>
          <a:ext cx="487972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58CC5-9401-9F40-80BC-6F91A4AEEA7B}">
      <dsp:nvSpPr>
        <dsp:cNvPr id="0" name=""/>
        <dsp:cNvSpPr/>
      </dsp:nvSpPr>
      <dsp:spPr>
        <a:xfrm>
          <a:off x="0" y="2042"/>
          <a:ext cx="4879728" cy="1393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Machine learning models that have been trained on large volumes of text</a:t>
          </a:r>
          <a:endParaRPr lang="en-US" sz="2400" kern="1200"/>
        </a:p>
      </dsp:txBody>
      <dsp:txXfrm>
        <a:off x="0" y="2042"/>
        <a:ext cx="4879728" cy="1393098"/>
      </dsp:txXfrm>
    </dsp:sp>
    <dsp:sp modelId="{48CA6CFD-3F0E-AE4A-9AF9-113A2DAA0961}">
      <dsp:nvSpPr>
        <dsp:cNvPr id="0" name=""/>
        <dsp:cNvSpPr/>
      </dsp:nvSpPr>
      <dsp:spPr>
        <a:xfrm>
          <a:off x="0" y="1395140"/>
          <a:ext cx="4879728" cy="0"/>
        </a:xfrm>
        <a:prstGeom prst="line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C493F-5911-5B44-9733-F8D2AF760E16}">
      <dsp:nvSpPr>
        <dsp:cNvPr id="0" name=""/>
        <dsp:cNvSpPr/>
      </dsp:nvSpPr>
      <dsp:spPr>
        <a:xfrm>
          <a:off x="0" y="1395140"/>
          <a:ext cx="4879728" cy="1393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Incorporate billions of parameters</a:t>
          </a:r>
          <a:endParaRPr lang="en-US" sz="2400" kern="1200"/>
        </a:p>
      </dsp:txBody>
      <dsp:txXfrm>
        <a:off x="0" y="1395140"/>
        <a:ext cx="4879728" cy="1393098"/>
      </dsp:txXfrm>
    </dsp:sp>
    <dsp:sp modelId="{7D361A19-9CB0-114F-86E1-69431EF579B3}">
      <dsp:nvSpPr>
        <dsp:cNvPr id="0" name=""/>
        <dsp:cNvSpPr/>
      </dsp:nvSpPr>
      <dsp:spPr>
        <a:xfrm>
          <a:off x="0" y="2788239"/>
          <a:ext cx="4879728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2EAC8-8A61-6C45-8F64-DC947CA8EA54}">
      <dsp:nvSpPr>
        <dsp:cNvPr id="0" name=""/>
        <dsp:cNvSpPr/>
      </dsp:nvSpPr>
      <dsp:spPr>
        <a:xfrm>
          <a:off x="0" y="2788239"/>
          <a:ext cx="4879728" cy="1393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Generate fluent, conversational text by predicting the most likely words to appear in response to a prompt.</a:t>
          </a:r>
          <a:endParaRPr lang="en-US" sz="2400" kern="1200" dirty="0"/>
        </a:p>
      </dsp:txBody>
      <dsp:txXfrm>
        <a:off x="0" y="2788239"/>
        <a:ext cx="4879728" cy="1393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7B167-7127-4DC2-8307-44D0CD59792D}">
      <dsp:nvSpPr>
        <dsp:cNvPr id="0" name=""/>
        <dsp:cNvSpPr/>
      </dsp:nvSpPr>
      <dsp:spPr>
        <a:xfrm>
          <a:off x="413615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DB1A-A30F-4804-8CFD-1AA27BF89CF8}">
      <dsp:nvSpPr>
        <dsp:cNvPr id="0" name=""/>
        <dsp:cNvSpPr/>
      </dsp:nvSpPr>
      <dsp:spPr>
        <a:xfrm>
          <a:off x="10616" y="957075"/>
          <a:ext cx="1239996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Natural language understanding</a:t>
          </a:r>
          <a:endParaRPr lang="en-US" sz="1400" kern="1200"/>
        </a:p>
      </dsp:txBody>
      <dsp:txXfrm>
        <a:off x="10616" y="957075"/>
        <a:ext cx="1239996" cy="546907"/>
      </dsp:txXfrm>
    </dsp:sp>
    <dsp:sp modelId="{D464E0F3-2A6E-4CF2-AE53-4700ADFB6148}">
      <dsp:nvSpPr>
        <dsp:cNvPr id="0" name=""/>
        <dsp:cNvSpPr/>
      </dsp:nvSpPr>
      <dsp:spPr>
        <a:xfrm>
          <a:off x="10616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Named entity recognition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Sentiment analysis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Text classification</a:t>
          </a:r>
          <a:endParaRPr lang="en-US" sz="1100" kern="1200"/>
        </a:p>
      </dsp:txBody>
      <dsp:txXfrm>
        <a:off x="10616" y="1539866"/>
        <a:ext cx="1239996" cy="700256"/>
      </dsp:txXfrm>
    </dsp:sp>
    <dsp:sp modelId="{0BAAE5E9-5005-4CF3-95A4-A4171984D2AD}">
      <dsp:nvSpPr>
        <dsp:cNvPr id="0" name=""/>
        <dsp:cNvSpPr/>
      </dsp:nvSpPr>
      <dsp:spPr>
        <a:xfrm>
          <a:off x="1870611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3B1F9-A1A2-42FB-8017-7336CCEE7D26}">
      <dsp:nvSpPr>
        <dsp:cNvPr id="0" name=""/>
        <dsp:cNvSpPr/>
      </dsp:nvSpPr>
      <dsp:spPr>
        <a:xfrm>
          <a:off x="1467612" y="957075"/>
          <a:ext cx="1239996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Language generation</a:t>
          </a:r>
          <a:endParaRPr lang="en-US" sz="1400" kern="1200"/>
        </a:p>
      </dsp:txBody>
      <dsp:txXfrm>
        <a:off x="1467612" y="957075"/>
        <a:ext cx="1239996" cy="546907"/>
      </dsp:txXfrm>
    </dsp:sp>
    <dsp:sp modelId="{37AC6532-6DE8-4646-B6DD-1C3BB290F464}">
      <dsp:nvSpPr>
        <dsp:cNvPr id="0" name=""/>
        <dsp:cNvSpPr/>
      </dsp:nvSpPr>
      <dsp:spPr>
        <a:xfrm>
          <a:off x="1467612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Chat bots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Text completion</a:t>
          </a:r>
          <a:endParaRPr lang="en-US" sz="1100" kern="1200"/>
        </a:p>
      </dsp:txBody>
      <dsp:txXfrm>
        <a:off x="1467612" y="1539866"/>
        <a:ext cx="1239996" cy="700256"/>
      </dsp:txXfrm>
    </dsp:sp>
    <dsp:sp modelId="{DF7A7B73-C8F5-4A33-BC37-665AE692BF3B}">
      <dsp:nvSpPr>
        <dsp:cNvPr id="0" name=""/>
        <dsp:cNvSpPr/>
      </dsp:nvSpPr>
      <dsp:spPr>
        <a:xfrm>
          <a:off x="3327607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27FB9-AAE4-4EAF-BC0E-C8211960B3C0}">
      <dsp:nvSpPr>
        <dsp:cNvPr id="0" name=""/>
        <dsp:cNvSpPr/>
      </dsp:nvSpPr>
      <dsp:spPr>
        <a:xfrm>
          <a:off x="2924608" y="957075"/>
          <a:ext cx="1239996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Machine translation</a:t>
          </a:r>
          <a:endParaRPr lang="en-US" sz="1400" kern="1200"/>
        </a:p>
      </dsp:txBody>
      <dsp:txXfrm>
        <a:off x="2924608" y="957075"/>
        <a:ext cx="1239996" cy="546907"/>
      </dsp:txXfrm>
    </dsp:sp>
    <dsp:sp modelId="{4AEC1617-DFEC-4BF7-9E1C-A42542033F9C}">
      <dsp:nvSpPr>
        <dsp:cNvPr id="0" name=""/>
        <dsp:cNvSpPr/>
      </dsp:nvSpPr>
      <dsp:spPr>
        <a:xfrm>
          <a:off x="2924608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822A-CE3B-4A4B-94C3-9BB2351D102F}">
      <dsp:nvSpPr>
        <dsp:cNvPr id="0" name=""/>
        <dsp:cNvSpPr/>
      </dsp:nvSpPr>
      <dsp:spPr>
        <a:xfrm>
          <a:off x="4784603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B5ECB-7294-4084-B139-DCB2548A942A}">
      <dsp:nvSpPr>
        <dsp:cNvPr id="0" name=""/>
        <dsp:cNvSpPr/>
      </dsp:nvSpPr>
      <dsp:spPr>
        <a:xfrm>
          <a:off x="4381604" y="957075"/>
          <a:ext cx="1239996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Text summarization</a:t>
          </a:r>
          <a:endParaRPr lang="en-US" sz="1400" kern="1200"/>
        </a:p>
      </dsp:txBody>
      <dsp:txXfrm>
        <a:off x="4381604" y="957075"/>
        <a:ext cx="1239996" cy="546907"/>
      </dsp:txXfrm>
    </dsp:sp>
    <dsp:sp modelId="{4F444FB5-1D3B-44D1-B1E3-BE24D261246B}">
      <dsp:nvSpPr>
        <dsp:cNvPr id="0" name=""/>
        <dsp:cNvSpPr/>
      </dsp:nvSpPr>
      <dsp:spPr>
        <a:xfrm>
          <a:off x="4381604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34B83-D208-4E07-B351-FF417DEF2051}">
      <dsp:nvSpPr>
        <dsp:cNvPr id="0" name=""/>
        <dsp:cNvSpPr/>
      </dsp:nvSpPr>
      <dsp:spPr>
        <a:xfrm>
          <a:off x="6297442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FF994-CDE5-4CCE-936B-14DB15D32A93}">
      <dsp:nvSpPr>
        <dsp:cNvPr id="0" name=""/>
        <dsp:cNvSpPr/>
      </dsp:nvSpPr>
      <dsp:spPr>
        <a:xfrm>
          <a:off x="5838600" y="957075"/>
          <a:ext cx="1351682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Content recommendation</a:t>
          </a:r>
          <a:endParaRPr lang="en-US" sz="1400" kern="1200" dirty="0"/>
        </a:p>
      </dsp:txBody>
      <dsp:txXfrm>
        <a:off x="5838600" y="957075"/>
        <a:ext cx="1351682" cy="546907"/>
      </dsp:txXfrm>
    </dsp:sp>
    <dsp:sp modelId="{2AB9F069-1756-4BB1-B533-BD3232DB5C48}">
      <dsp:nvSpPr>
        <dsp:cNvPr id="0" name=""/>
        <dsp:cNvSpPr/>
      </dsp:nvSpPr>
      <dsp:spPr>
        <a:xfrm>
          <a:off x="5894443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DE8F0-741A-46F5-B953-B142DBA21310}">
      <dsp:nvSpPr>
        <dsp:cNvPr id="0" name=""/>
        <dsp:cNvSpPr/>
      </dsp:nvSpPr>
      <dsp:spPr>
        <a:xfrm>
          <a:off x="0" y="510"/>
          <a:ext cx="4879728" cy="11949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6DEEF-9DC1-4F88-9360-46D001F49E1F}">
      <dsp:nvSpPr>
        <dsp:cNvPr id="0" name=""/>
        <dsp:cNvSpPr/>
      </dsp:nvSpPr>
      <dsp:spPr>
        <a:xfrm>
          <a:off x="361475" y="269376"/>
          <a:ext cx="657227" cy="657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5C827-2CFA-47EF-9549-C0D21DD87DAB}">
      <dsp:nvSpPr>
        <dsp:cNvPr id="0" name=""/>
        <dsp:cNvSpPr/>
      </dsp:nvSpPr>
      <dsp:spPr>
        <a:xfrm>
          <a:off x="1380178" y="510"/>
          <a:ext cx="3499549" cy="119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67" tIns="126467" rIns="126467" bIns="1264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Use a LLM to turn a natural language question into a query</a:t>
          </a:r>
          <a:endParaRPr lang="en-US" sz="2400" kern="1200"/>
        </a:p>
      </dsp:txBody>
      <dsp:txXfrm>
        <a:off x="1380178" y="510"/>
        <a:ext cx="3499549" cy="1194959"/>
      </dsp:txXfrm>
    </dsp:sp>
    <dsp:sp modelId="{94923C62-5F5C-4361-A15A-02C5B044630C}">
      <dsp:nvSpPr>
        <dsp:cNvPr id="0" name=""/>
        <dsp:cNvSpPr/>
      </dsp:nvSpPr>
      <dsp:spPr>
        <a:xfrm>
          <a:off x="0" y="1494210"/>
          <a:ext cx="4879728" cy="11949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CCBB9-0B5E-491E-AC56-9F8218DFFA9D}">
      <dsp:nvSpPr>
        <dsp:cNvPr id="0" name=""/>
        <dsp:cNvSpPr/>
      </dsp:nvSpPr>
      <dsp:spPr>
        <a:xfrm>
          <a:off x="361475" y="1763076"/>
          <a:ext cx="657227" cy="657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E0D4B-24C5-4287-B68D-69E3E0DE8850}">
      <dsp:nvSpPr>
        <dsp:cNvPr id="0" name=""/>
        <dsp:cNvSpPr/>
      </dsp:nvSpPr>
      <dsp:spPr>
        <a:xfrm>
          <a:off x="1380178" y="1494210"/>
          <a:ext cx="3499549" cy="119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67" tIns="126467" rIns="126467" bIns="1264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Retrieve information from a data store</a:t>
          </a:r>
          <a:endParaRPr lang="en-US" sz="2400" kern="1200"/>
        </a:p>
      </dsp:txBody>
      <dsp:txXfrm>
        <a:off x="1380178" y="1494210"/>
        <a:ext cx="3499549" cy="1194959"/>
      </dsp:txXfrm>
    </dsp:sp>
    <dsp:sp modelId="{53D30D9F-DAC2-403A-9494-D987BB11F460}">
      <dsp:nvSpPr>
        <dsp:cNvPr id="0" name=""/>
        <dsp:cNvSpPr/>
      </dsp:nvSpPr>
      <dsp:spPr>
        <a:xfrm>
          <a:off x="0" y="2987909"/>
          <a:ext cx="4879728" cy="11949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964DE-AF2F-4CAF-A2E5-EA8B09E78F8F}">
      <dsp:nvSpPr>
        <dsp:cNvPr id="0" name=""/>
        <dsp:cNvSpPr/>
      </dsp:nvSpPr>
      <dsp:spPr>
        <a:xfrm>
          <a:off x="361475" y="3256775"/>
          <a:ext cx="657227" cy="6572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3F72-2F2B-4180-B536-EB1629048D17}">
      <dsp:nvSpPr>
        <dsp:cNvPr id="0" name=""/>
        <dsp:cNvSpPr/>
      </dsp:nvSpPr>
      <dsp:spPr>
        <a:xfrm>
          <a:off x="1380178" y="2987909"/>
          <a:ext cx="3499549" cy="119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67" tIns="126467" rIns="126467" bIns="1264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Use the LLM to format the query results into a conversational format</a:t>
          </a:r>
          <a:endParaRPr lang="en-US" sz="2400" kern="1200"/>
        </a:p>
      </dsp:txBody>
      <dsp:txXfrm>
        <a:off x="1380178" y="2987909"/>
        <a:ext cx="3499549" cy="1194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38edcc4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38edcc4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38edcc4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38edcc4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38edcc4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38edcc4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38edcc4b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38edcc4b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4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2351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06042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1753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9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349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148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4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908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90270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758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443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6415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508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1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313653" cy="288639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Large Language Models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and Knowledge Graphs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089902" y="1110696"/>
            <a:ext cx="1945208" cy="288639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KC Graph Databases Meetup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June 20, 2023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6223" y="1791268"/>
            <a:ext cx="0" cy="1392072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987575" y="480060"/>
            <a:ext cx="1722021" cy="275623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7142E-CFDD-4910-F94D-2AC7727E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249" y="986191"/>
            <a:ext cx="2382185" cy="2250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cap="all" dirty="0"/>
              <a:t>Strengths of vector-based RAG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5BAB80-8475-4E2F-06ED-098CA92EE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93073"/>
              </p:ext>
            </p:extLst>
          </p:nvPr>
        </p:nvGraphicFramePr>
        <p:xfrm>
          <a:off x="475706" y="669063"/>
          <a:ext cx="5175286" cy="380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562">
                  <a:extLst>
                    <a:ext uri="{9D8B030D-6E8A-4147-A177-3AD203B41FA5}">
                      <a16:colId xmlns:a16="http://schemas.microsoft.com/office/drawing/2014/main" val="1372599479"/>
                    </a:ext>
                  </a:extLst>
                </a:gridCol>
                <a:gridCol w="1755159">
                  <a:extLst>
                    <a:ext uri="{9D8B030D-6E8A-4147-A177-3AD203B41FA5}">
                      <a16:colId xmlns:a16="http://schemas.microsoft.com/office/drawing/2014/main" val="2463877408"/>
                    </a:ext>
                  </a:extLst>
                </a:gridCol>
                <a:gridCol w="1816565">
                  <a:extLst>
                    <a:ext uri="{9D8B030D-6E8A-4147-A177-3AD203B41FA5}">
                      <a16:colId xmlns:a16="http://schemas.microsoft.com/office/drawing/2014/main" val="1997943101"/>
                    </a:ext>
                  </a:extLst>
                </a:gridCol>
              </a:tblGrid>
              <a:tr h="306576">
                <a:tc>
                  <a:txBody>
                    <a:bodyPr/>
                    <a:lstStyle/>
                    <a:p>
                      <a:r>
                        <a:rPr lang="en-US" sz="1200"/>
                        <a:t>Strength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Vector-based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Graph-based</a:t>
                      </a:r>
                    </a:p>
                  </a:txBody>
                  <a:tcPr marL="78143" marR="78143" marT="39072" marB="39072"/>
                </a:tc>
                <a:extLst>
                  <a:ext uri="{0D108BD9-81ED-4DB2-BD59-A6C34878D82A}">
                    <a16:rowId xmlns:a16="http://schemas.microsoft.com/office/drawing/2014/main" val="2157250935"/>
                  </a:ext>
                </a:extLst>
              </a:tr>
              <a:tr h="675015">
                <a:tc>
                  <a:txBody>
                    <a:bodyPr/>
                    <a:lstStyle/>
                    <a:p>
                      <a:r>
                        <a:rPr lang="en-US" sz="1200"/>
                        <a:t>Ease of generating correct query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Any sentence can be turned into a vector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LLM is not guaranteed to generate accurate graph query syntax</a:t>
                      </a:r>
                    </a:p>
                  </a:txBody>
                  <a:tcPr marL="78143" marR="78143" marT="39072" marB="39072"/>
                </a:tc>
                <a:extLst>
                  <a:ext uri="{0D108BD9-81ED-4DB2-BD59-A6C34878D82A}">
                    <a16:rowId xmlns:a16="http://schemas.microsoft.com/office/drawing/2014/main" val="3732263654"/>
                  </a:ext>
                </a:extLst>
              </a:tr>
              <a:tr h="1411893">
                <a:tc>
                  <a:txBody>
                    <a:bodyPr/>
                    <a:lstStyle/>
                    <a:p>
                      <a:r>
                        <a:rPr lang="en-US" sz="1200"/>
                        <a:t>Ease of generating knowledge base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Any text can be vectorized. No easy answer for how much text to include in each chunk.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Designing the knowledge graph schema and extracting entities and relationships from unstructured text can be time consuming</a:t>
                      </a:r>
                    </a:p>
                  </a:txBody>
                  <a:tcPr marL="78143" marR="78143" marT="39072" marB="39072"/>
                </a:tc>
                <a:extLst>
                  <a:ext uri="{0D108BD9-81ED-4DB2-BD59-A6C34878D82A}">
                    <a16:rowId xmlns:a16="http://schemas.microsoft.com/office/drawing/2014/main" val="4022659016"/>
                  </a:ext>
                </a:extLst>
              </a:tr>
              <a:tr h="1411893">
                <a:tc>
                  <a:txBody>
                    <a:bodyPr/>
                    <a:lstStyle/>
                    <a:p>
                      <a:r>
                        <a:rPr lang="en-US" sz="1200"/>
                        <a:t>Fuzzy matching query to knowledge base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Any query vector will have k nearest neighbors. Optimal top k and similarity threshold might differ from one query to the next 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Query must anchor on specific nodes in the knowledge graph.</a:t>
                      </a:r>
                    </a:p>
                  </a:txBody>
                  <a:tcPr marL="78143" marR="78143" marT="39072" marB="39072"/>
                </a:tc>
                <a:extLst>
                  <a:ext uri="{0D108BD9-81ED-4DB2-BD59-A6C34878D82A}">
                    <a16:rowId xmlns:a16="http://schemas.microsoft.com/office/drawing/2014/main" val="291225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9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987575" y="480060"/>
            <a:ext cx="1722021" cy="275623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7142E-CFDD-4910-F94D-2AC7727E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249" y="986191"/>
            <a:ext cx="2382185" cy="2250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cap="all" dirty="0"/>
              <a:t>Strengths of graph-based RAG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5BAB80-8475-4E2F-06ED-098CA92EE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13363"/>
              </p:ext>
            </p:extLst>
          </p:nvPr>
        </p:nvGraphicFramePr>
        <p:xfrm>
          <a:off x="475706" y="1369495"/>
          <a:ext cx="5175286" cy="240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696">
                  <a:extLst>
                    <a:ext uri="{9D8B030D-6E8A-4147-A177-3AD203B41FA5}">
                      <a16:colId xmlns:a16="http://schemas.microsoft.com/office/drawing/2014/main" val="1372599479"/>
                    </a:ext>
                  </a:extLst>
                </a:gridCol>
                <a:gridCol w="1935599">
                  <a:extLst>
                    <a:ext uri="{9D8B030D-6E8A-4147-A177-3AD203B41FA5}">
                      <a16:colId xmlns:a16="http://schemas.microsoft.com/office/drawing/2014/main" val="2463877408"/>
                    </a:ext>
                  </a:extLst>
                </a:gridCol>
                <a:gridCol w="1914991">
                  <a:extLst>
                    <a:ext uri="{9D8B030D-6E8A-4147-A177-3AD203B41FA5}">
                      <a16:colId xmlns:a16="http://schemas.microsoft.com/office/drawing/2014/main" val="1997943101"/>
                    </a:ext>
                  </a:extLst>
                </a:gridCol>
              </a:tblGrid>
              <a:tr h="226531">
                <a:tc>
                  <a:txBody>
                    <a:bodyPr/>
                    <a:lstStyle/>
                    <a:p>
                      <a:r>
                        <a:rPr lang="en-US" sz="900"/>
                        <a:t>Strength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Vector-based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Graph-based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2157250935"/>
                  </a:ext>
                </a:extLst>
              </a:tr>
              <a:tr h="509166">
                <a:tc>
                  <a:txBody>
                    <a:bodyPr/>
                    <a:lstStyle/>
                    <a:p>
                      <a:r>
                        <a:rPr lang="en-US" sz="900"/>
                        <a:t>Representing facts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Represents similarity, not logical relationships between statements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Captures factual assertions. Can use relationship weights to represent confidence.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3045274195"/>
                  </a:ext>
                </a:extLst>
              </a:tr>
              <a:tr h="509166">
                <a:tc>
                  <a:txBody>
                    <a:bodyPr/>
                    <a:lstStyle/>
                    <a:p>
                      <a:r>
                        <a:rPr lang="en-US" sz="900"/>
                        <a:t>Flexibility of data model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Requires text as the data source. Queries are based on top k or similarity threshold.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Properties can be different types. Nodes can have any number of relationships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3732263654"/>
                  </a:ext>
                </a:extLst>
              </a:tr>
              <a:tr h="509166">
                <a:tc>
                  <a:txBody>
                    <a:bodyPr/>
                    <a:lstStyle/>
                    <a:p>
                      <a:r>
                        <a:rPr lang="en-US" sz="900"/>
                        <a:t>Interpreting and correcting data model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Vectors are not human readable. Vectors can't be easily moved to correct misrepresentations.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Graph model is human readable. Relationships can be modified to correct the model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2912251208"/>
                  </a:ext>
                </a:extLst>
              </a:tr>
              <a:tr h="650483">
                <a:tc>
                  <a:txBody>
                    <a:bodyPr/>
                    <a:lstStyle/>
                    <a:p>
                      <a:r>
                        <a:rPr lang="en-US" sz="900"/>
                        <a:t>Representing context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Text chunks are vectorized in isolation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Graph queries can easily traverse multiple relationships, relate hierarchical subsections to main topics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92183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38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4EDD-533A-D22C-BC9F-C2005663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445025"/>
            <a:ext cx="814991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Hybrid approach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F377-5BA0-4620-0754-1BDDDBB6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" y="1152475"/>
            <a:ext cx="3820246" cy="3416400"/>
          </a:xfrm>
        </p:spPr>
        <p:txBody>
          <a:bodyPr/>
          <a:lstStyle/>
          <a:p>
            <a:r>
              <a:rPr lang="en-US" dirty="0"/>
              <a:t>Store text embedding vectors as node properties in a graph database</a:t>
            </a:r>
          </a:p>
          <a:p>
            <a:r>
              <a:rPr lang="en-US" dirty="0"/>
              <a:t>Create a vector representation of the natural language query</a:t>
            </a:r>
          </a:p>
          <a:p>
            <a:r>
              <a:rPr lang="en-US" dirty="0"/>
              <a:t>Find the k-nearest nodes to the query based on vector similarity</a:t>
            </a:r>
          </a:p>
          <a:p>
            <a:r>
              <a:rPr lang="en-US" dirty="0"/>
              <a:t>Traverse the graph to find related nodes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D9FD5-59BD-0619-F58D-35794FE1B662}"/>
              </a:ext>
            </a:extLst>
          </p:cNvPr>
          <p:cNvSpPr txBox="1"/>
          <p:nvPr/>
        </p:nvSpPr>
        <p:spPr>
          <a:xfrm>
            <a:off x="4906229" y="1172954"/>
            <a:ext cx="3518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“Which authors have published papers about k-core decomposition?” 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711B77F-AFB7-E364-8E2B-DBA8107C429E}"/>
              </a:ext>
            </a:extLst>
          </p:cNvPr>
          <p:cNvSpPr/>
          <p:nvPr/>
        </p:nvSpPr>
        <p:spPr>
          <a:xfrm>
            <a:off x="4641369" y="2571750"/>
            <a:ext cx="2213477" cy="776846"/>
          </a:xfrm>
          <a:prstGeom prst="wedgeRectCallout">
            <a:avLst>
              <a:gd name="adj1" fmla="val 12443"/>
              <a:gd name="adj2" fmla="val -1191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semantic search to find topic nodes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D763469-F1C5-92C8-FB8D-C6BCEAF153ED}"/>
              </a:ext>
            </a:extLst>
          </p:cNvPr>
          <p:cNvSpPr/>
          <p:nvPr/>
        </p:nvSpPr>
        <p:spPr>
          <a:xfrm>
            <a:off x="5941498" y="3409823"/>
            <a:ext cx="2213476" cy="923330"/>
          </a:xfrm>
          <a:prstGeom prst="wedgeRectCallout">
            <a:avLst>
              <a:gd name="adj1" fmla="val 14235"/>
              <a:gd name="adj2" fmla="val -260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Traverse from topic nodes to articles and authors</a:t>
            </a:r>
          </a:p>
        </p:txBody>
      </p:sp>
    </p:spTree>
    <p:extLst>
      <p:ext uri="{BB962C8B-B14F-4D97-AF65-F5344CB8AC3E}">
        <p14:creationId xmlns:p14="http://schemas.microsoft.com/office/powerpoint/2010/main" val="196370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A02-314F-0B52-7619-B1DBE4C3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2990-F2CA-6B9F-46F7-0AC85FCA0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Graph-based RAG for Women’s World Cup</a:t>
            </a:r>
          </a:p>
        </p:txBody>
      </p:sp>
    </p:spTree>
    <p:extLst>
      <p:ext uri="{BB962C8B-B14F-4D97-AF65-F5344CB8AC3E}">
        <p14:creationId xmlns:p14="http://schemas.microsoft.com/office/powerpoint/2010/main" val="427570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D4821-FEB9-CC17-A17B-9511BEB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26" y="895635"/>
            <a:ext cx="2642954" cy="3765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100"/>
              <a:t>Generating knowledge graphs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DBFF744-BFC8-05C8-8C7A-5DBFE401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2405" y="895634"/>
            <a:ext cx="4586136" cy="3765265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r>
              <a:rPr lang="en-US"/>
              <a:t>Turning unstructured text into knowledge graphs unlocks value, but is time consuming</a:t>
            </a:r>
          </a:p>
          <a:p>
            <a:pPr indent="-384048" defTabSz="914400">
              <a:spcAft>
                <a:spcPts val="200"/>
              </a:spcAft>
            </a:pPr>
            <a:r>
              <a:rPr lang="en-US"/>
              <a:t>Off-the-shelf named entity recognition models might not be relevant to your domain</a:t>
            </a:r>
          </a:p>
          <a:p>
            <a:pPr indent="-384048" defTabSz="914400">
              <a:spcAft>
                <a:spcPts val="200"/>
              </a:spcAft>
            </a:pPr>
            <a:r>
              <a:rPr lang="en-US"/>
              <a:t>LLM’s are good at learning based on a few examples</a:t>
            </a:r>
          </a:p>
          <a:p>
            <a:pPr indent="-384048" defTabSz="914400">
              <a:spcAft>
                <a:spcPts val="200"/>
              </a:spcAft>
            </a:pPr>
            <a:r>
              <a:rPr lang="en-US"/>
              <a:t>Can accelerate human annotation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29385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"/>
          <p:cNvGrpSpPr/>
          <p:nvPr/>
        </p:nvGrpSpPr>
        <p:grpSpPr>
          <a:xfrm>
            <a:off x="933115" y="1928722"/>
            <a:ext cx="815323" cy="895849"/>
            <a:chOff x="1219200" y="1292352"/>
            <a:chExt cx="987552" cy="1085088"/>
          </a:xfrm>
        </p:grpSpPr>
        <p:sp>
          <p:nvSpPr>
            <p:cNvPr id="204" name="Google Shape;204;p1"/>
            <p:cNvSpPr/>
            <p:nvPr/>
          </p:nvSpPr>
          <p:spPr>
            <a:xfrm>
              <a:off x="1219200" y="1292352"/>
              <a:ext cx="987552" cy="1085088"/>
            </a:xfrm>
            <a:prstGeom prst="flowChartMagneticDisk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p1" descr="A picture containing clip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6256" y="1780032"/>
              <a:ext cx="780288" cy="2541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1"/>
          <p:cNvSpPr txBox="1"/>
          <p:nvPr/>
        </p:nvSpPr>
        <p:spPr>
          <a:xfrm>
            <a:off x="770386" y="1031982"/>
            <a:ext cx="1308494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Legislation and classification hierarchies are loaded in Neo4j</a:t>
            </a:r>
            <a:endParaRPr sz="1350" dirty="0"/>
          </a:p>
        </p:txBody>
      </p:sp>
      <p:sp>
        <p:nvSpPr>
          <p:cNvPr id="207" name="Google Shape;207;p1"/>
          <p:cNvSpPr txBox="1"/>
          <p:nvPr/>
        </p:nvSpPr>
        <p:spPr>
          <a:xfrm>
            <a:off x="2339519" y="2192907"/>
            <a:ext cx="1363050" cy="64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raw coal 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coal that does not require processing in a </a:t>
            </a:r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coal preparation plant 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it is transported from the </a:t>
            </a:r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mine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site for marketing or testing;</a:t>
            </a:r>
            <a:endParaRPr sz="1350"/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0291" y="1752307"/>
            <a:ext cx="941703" cy="2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 txBox="1"/>
          <p:nvPr/>
        </p:nvSpPr>
        <p:spPr>
          <a:xfrm>
            <a:off x="2339521" y="1038701"/>
            <a:ext cx="181552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Language Model suggests entities in legislation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4639537" y="2202456"/>
            <a:ext cx="1363050" cy="646300"/>
          </a:xfrm>
          <a:prstGeom prst="rect">
            <a:avLst/>
          </a:prstGeom>
          <a:solidFill>
            <a:srgbClr val="FE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raw coal 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coal that does not require processing in a </a:t>
            </a:r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coal preparation plant 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it is transported from the </a:t>
            </a:r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mine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site for marketing or testing;</a:t>
            </a:r>
            <a:endParaRPr sz="1350"/>
          </a:p>
        </p:txBody>
      </p:sp>
      <p:sp>
        <p:nvSpPr>
          <p:cNvPr id="211" name="Google Shape;211;p1"/>
          <p:cNvSpPr txBox="1"/>
          <p:nvPr/>
        </p:nvSpPr>
        <p:spPr>
          <a:xfrm>
            <a:off x="6588090" y="1031981"/>
            <a:ext cx="240277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golden dataset to train and evaluate a Named Entity Recognition (NER) model</a:t>
            </a:r>
            <a:endParaRPr sz="1350"/>
          </a:p>
        </p:txBody>
      </p:sp>
      <p:sp>
        <p:nvSpPr>
          <p:cNvPr id="212" name="Google Shape;212;p1"/>
          <p:cNvSpPr/>
          <p:nvPr/>
        </p:nvSpPr>
        <p:spPr>
          <a:xfrm>
            <a:off x="3727470" y="2078607"/>
            <a:ext cx="887182" cy="848081"/>
          </a:xfrm>
          <a:prstGeom prst="donut">
            <a:avLst>
              <a:gd name="adj" fmla="val 11450"/>
            </a:avLst>
          </a:prstGeom>
          <a:solidFill>
            <a:srgbClr val="DDEAF6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" descr="Female Profil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4256" y="2215843"/>
            <a:ext cx="573609" cy="573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Artificial Intelligence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58540" y="2436259"/>
            <a:ext cx="1241365" cy="124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595" y="1804254"/>
            <a:ext cx="903518" cy="22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29204" y="1790739"/>
            <a:ext cx="724317" cy="25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" descr="Logo&#10;&#10;Description automatically generated with medium confidenc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91144" y="2088156"/>
            <a:ext cx="1327913" cy="35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63987" y="1767174"/>
            <a:ext cx="724317" cy="211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"/>
          <p:cNvSpPr txBox="1"/>
          <p:nvPr/>
        </p:nvSpPr>
        <p:spPr>
          <a:xfrm>
            <a:off x="4319000" y="1038701"/>
            <a:ext cx="1967850" cy="9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experts correct suggested entities to produce a golden dataset</a:t>
            </a:r>
            <a:endParaRPr sz="1350">
              <a:solidFill>
                <a:schemeClr val="dk1"/>
              </a:solidFill>
            </a:endParaRPr>
          </a:p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2325660" y="1952156"/>
            <a:ext cx="1363050" cy="2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sz="750">
                <a:highlight>
                  <a:srgbClr val="00FFFF"/>
                </a:highlight>
              </a:rPr>
              <a:t>industry</a:t>
            </a:r>
            <a:r>
              <a:rPr lang="en-US" sz="750"/>
              <a:t> </a:t>
            </a:r>
            <a:r>
              <a:rPr lang="en-US" sz="750">
                <a:highlight>
                  <a:srgbClr val="FF9900"/>
                </a:highlight>
              </a:rPr>
              <a:t>occupation</a:t>
            </a:r>
            <a:r>
              <a:rPr lang="en-US" sz="750"/>
              <a:t> </a:t>
            </a:r>
            <a:r>
              <a:rPr lang="en-US" sz="750">
                <a:highlight>
                  <a:srgbClr val="00FF00"/>
                </a:highlight>
              </a:rPr>
              <a:t>chemical</a:t>
            </a:r>
            <a:endParaRPr sz="750">
              <a:highlight>
                <a:srgbClr val="00FF00"/>
              </a:highlight>
            </a:endParaRPr>
          </a:p>
        </p:txBody>
      </p:sp>
      <p:sp>
        <p:nvSpPr>
          <p:cNvPr id="221" name="Google Shape;221;p1"/>
          <p:cNvSpPr txBox="1"/>
          <p:nvPr/>
        </p:nvSpPr>
        <p:spPr>
          <a:xfrm>
            <a:off x="4653416" y="1952156"/>
            <a:ext cx="1363050" cy="2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sz="750">
                <a:highlight>
                  <a:srgbClr val="00FFFF"/>
                </a:highlight>
              </a:rPr>
              <a:t>industry</a:t>
            </a:r>
            <a:r>
              <a:rPr lang="en-US" sz="750"/>
              <a:t> </a:t>
            </a:r>
            <a:r>
              <a:rPr lang="en-US" sz="750">
                <a:highlight>
                  <a:srgbClr val="FF9900"/>
                </a:highlight>
              </a:rPr>
              <a:t>occupation</a:t>
            </a:r>
            <a:r>
              <a:rPr lang="en-US" sz="750"/>
              <a:t> </a:t>
            </a:r>
            <a:r>
              <a:rPr lang="en-US" sz="750">
                <a:highlight>
                  <a:srgbClr val="00FF00"/>
                </a:highlight>
              </a:rPr>
              <a:t>chemical</a:t>
            </a:r>
            <a:endParaRPr sz="75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"/>
          <p:cNvGrpSpPr/>
          <p:nvPr/>
        </p:nvGrpSpPr>
        <p:grpSpPr>
          <a:xfrm>
            <a:off x="1008403" y="1015010"/>
            <a:ext cx="7127195" cy="3396219"/>
            <a:chOff x="763974" y="1353347"/>
            <a:chExt cx="9502927" cy="4528292"/>
          </a:xfrm>
        </p:grpSpPr>
        <p:sp>
          <p:nvSpPr>
            <p:cNvPr id="227" name="Google Shape;227;p2"/>
            <p:cNvSpPr txBox="1"/>
            <p:nvPr/>
          </p:nvSpPr>
          <p:spPr>
            <a:xfrm>
              <a:off x="763974" y="3157572"/>
              <a:ext cx="1880869" cy="86173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750">
                  <a:solidFill>
                    <a:schemeClr val="dk1"/>
                  </a:solidFill>
                  <a:highlight>
                    <a:srgbClr val="00FFFF"/>
                  </a:highlight>
                  <a:latin typeface="Calibri"/>
                  <a:ea typeface="Calibri"/>
                  <a:cs typeface="Calibri"/>
                  <a:sym typeface="Calibri"/>
                </a:rPr>
                <a:t>raw coal </a:t>
              </a:r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means coal that does not require processing in a </a:t>
              </a:r>
              <a:r>
                <a:rPr lang="en-US" sz="750">
                  <a:solidFill>
                    <a:schemeClr val="dk1"/>
                  </a:solidFill>
                  <a:highlight>
                    <a:srgbClr val="00FFFF"/>
                  </a:highlight>
                  <a:latin typeface="Calibri"/>
                  <a:ea typeface="Calibri"/>
                  <a:cs typeface="Calibri"/>
                  <a:sym typeface="Calibri"/>
                </a:rPr>
                <a:t>coal preparation plant </a:t>
              </a:r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 it is transported from the </a:t>
              </a:r>
              <a:r>
                <a:rPr lang="en-US" sz="750">
                  <a:solidFill>
                    <a:schemeClr val="dk1"/>
                  </a:solidFill>
                  <a:highlight>
                    <a:srgbClr val="00FFFF"/>
                  </a:highlight>
                  <a:latin typeface="Calibri"/>
                  <a:ea typeface="Calibri"/>
                  <a:cs typeface="Calibri"/>
                  <a:sym typeface="Calibri"/>
                </a:rPr>
                <a:t>mine</a:t>
              </a:r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site for marketing or testing;</a:t>
              </a:r>
              <a:endParaRPr sz="135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905018" y="2665983"/>
              <a:ext cx="1114700" cy="49158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raw coal</a:t>
              </a:r>
              <a:endParaRPr sz="1350"/>
            </a:p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[.021, .381, …] </a:t>
              </a:r>
              <a:endParaRPr sz="135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905018" y="3381337"/>
              <a:ext cx="1573082" cy="52436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coal preparation plant</a:t>
              </a:r>
              <a:endParaRPr sz="1350"/>
            </a:p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[.023, .490, …]</a:t>
              </a:r>
              <a:endParaRPr sz="135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905018" y="4200868"/>
              <a:ext cx="1291802" cy="38893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mine</a:t>
              </a:r>
              <a:endParaRPr sz="1350"/>
            </a:p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[.821, .502, …]</a:t>
              </a:r>
              <a:endParaRPr sz="1350"/>
            </a:p>
          </p:txBody>
        </p:sp>
        <p:cxnSp>
          <p:nvCxnSpPr>
            <p:cNvPr id="231" name="Google Shape;231;p2"/>
            <p:cNvCxnSpPr/>
            <p:nvPr/>
          </p:nvCxnSpPr>
          <p:spPr>
            <a:xfrm rot="10800000" flipH="1">
              <a:off x="2660393" y="3074990"/>
              <a:ext cx="244625" cy="1952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2" name="Google Shape;232;p2"/>
            <p:cNvCxnSpPr/>
            <p:nvPr/>
          </p:nvCxnSpPr>
          <p:spPr>
            <a:xfrm>
              <a:off x="2644959" y="3637928"/>
              <a:ext cx="2342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3" name="Google Shape;233;p2"/>
            <p:cNvCxnSpPr/>
            <p:nvPr/>
          </p:nvCxnSpPr>
          <p:spPr>
            <a:xfrm>
              <a:off x="2644959" y="3989040"/>
              <a:ext cx="260059" cy="284372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34" name="Google Shape;234;p2"/>
            <p:cNvSpPr txBox="1"/>
            <p:nvPr/>
          </p:nvSpPr>
          <p:spPr>
            <a:xfrm>
              <a:off x="763974" y="1353347"/>
              <a:ext cx="3901533" cy="800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Apply NER model to all legislation. Create entities related to legislation text in Neo4j. Entities have a text embedding property.</a:t>
              </a: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350"/>
            </a:p>
          </p:txBody>
        </p:sp>
        <p:sp>
          <p:nvSpPr>
            <p:cNvPr id="235" name="Google Shape;235;p2"/>
            <p:cNvSpPr txBox="1"/>
            <p:nvPr/>
          </p:nvSpPr>
          <p:spPr>
            <a:xfrm>
              <a:off x="6927816" y="1353347"/>
              <a:ext cx="3338947" cy="738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Neo4j GDS finds the classification examples with the most similar text embeddings to the extracted entities.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" name="Google Shape;236;p2"/>
            <p:cNvGrpSpPr/>
            <p:nvPr/>
          </p:nvGrpSpPr>
          <p:grpSpPr>
            <a:xfrm>
              <a:off x="6414066" y="2747793"/>
              <a:ext cx="3852835" cy="3133846"/>
              <a:chOff x="5606796" y="2540673"/>
              <a:chExt cx="3381756" cy="2750677"/>
            </a:xfrm>
          </p:grpSpPr>
          <p:sp>
            <p:nvSpPr>
              <p:cNvPr id="237" name="Google Shape;237;p2"/>
              <p:cNvSpPr/>
              <p:nvPr/>
            </p:nvSpPr>
            <p:spPr>
              <a:xfrm>
                <a:off x="5606796" y="3499126"/>
                <a:ext cx="978408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raw coal </a:t>
                </a:r>
                <a:endParaRPr sz="1350"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7336538" y="2540673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1441111: anthracite</a:t>
                </a:r>
                <a:endParaRPr sz="1350"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7336538" y="3138081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1441122: other bituminous coal</a:t>
                </a:r>
                <a:endParaRPr sz="1350"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7336538" y="3735489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2611111: coal coke</a:t>
                </a:r>
                <a:endParaRPr sz="1350"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7336538" y="4332897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5511891: coal at wholesale</a:t>
                </a:r>
                <a:endParaRPr sz="1350"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7336538" y="4930305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641211: mineral exploration</a:t>
                </a:r>
                <a:endParaRPr sz="1350"/>
              </a:p>
            </p:txBody>
          </p:sp>
          <p:cxnSp>
            <p:nvCxnSpPr>
              <p:cNvPr id="243" name="Google Shape;243;p2"/>
              <p:cNvCxnSpPr>
                <a:stCxn id="237" idx="3"/>
                <a:endCxn id="238" idx="1"/>
              </p:cNvCxnSpPr>
              <p:nvPr/>
            </p:nvCxnSpPr>
            <p:spPr>
              <a:xfrm rot="10800000" flipH="1">
                <a:off x="6585204" y="2721149"/>
                <a:ext cx="751200" cy="95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44" name="Google Shape;244;p2"/>
              <p:cNvCxnSpPr>
                <a:stCxn id="237" idx="3"/>
              </p:cNvCxnSpPr>
              <p:nvPr/>
            </p:nvCxnSpPr>
            <p:spPr>
              <a:xfrm rot="10800000" flipH="1">
                <a:off x="6585204" y="3263849"/>
                <a:ext cx="71400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45" name="Google Shape;245;p2"/>
              <p:cNvCxnSpPr>
                <a:stCxn id="237" idx="3"/>
              </p:cNvCxnSpPr>
              <p:nvPr/>
            </p:nvCxnSpPr>
            <p:spPr>
              <a:xfrm>
                <a:off x="6585204" y="3679649"/>
                <a:ext cx="748200" cy="22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46" name="Google Shape;246;p2"/>
              <p:cNvCxnSpPr>
                <a:stCxn id="237" idx="3"/>
                <a:endCxn id="241" idx="1"/>
              </p:cNvCxnSpPr>
              <p:nvPr/>
            </p:nvCxnSpPr>
            <p:spPr>
              <a:xfrm>
                <a:off x="6585204" y="3679649"/>
                <a:ext cx="751200" cy="8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47" name="Google Shape;247;p2"/>
              <p:cNvCxnSpPr>
                <a:stCxn id="237" idx="3"/>
              </p:cNvCxnSpPr>
              <p:nvPr/>
            </p:nvCxnSpPr>
            <p:spPr>
              <a:xfrm>
                <a:off x="6585204" y="3679649"/>
                <a:ext cx="749700" cy="14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pic>
          <p:nvPicPr>
            <p:cNvPr id="248" name="Google Shape;248;p2" descr="Shap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0902" y="2378514"/>
              <a:ext cx="882616" cy="332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" descr="Shap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625" y="2309216"/>
              <a:ext cx="882616" cy="3327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"/>
          <p:cNvGrpSpPr/>
          <p:nvPr/>
        </p:nvGrpSpPr>
        <p:grpSpPr>
          <a:xfrm>
            <a:off x="1072754" y="697960"/>
            <a:ext cx="6998493" cy="3254215"/>
            <a:chOff x="1214924" y="930613"/>
            <a:chExt cx="9331324" cy="4338953"/>
          </a:xfrm>
        </p:grpSpPr>
        <p:pic>
          <p:nvPicPr>
            <p:cNvPr id="255" name="Google Shape;255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2883" y="1904381"/>
              <a:ext cx="877322" cy="2556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" name="Google Shape;256;p3"/>
            <p:cNvGrpSpPr/>
            <p:nvPr/>
          </p:nvGrpSpPr>
          <p:grpSpPr>
            <a:xfrm>
              <a:off x="2158661" y="2214704"/>
              <a:ext cx="1074590" cy="1027229"/>
              <a:chOff x="1700616" y="2166942"/>
              <a:chExt cx="1074590" cy="1027229"/>
            </a:xfrm>
          </p:grpSpPr>
          <p:sp>
            <p:nvSpPr>
              <p:cNvPr id="257" name="Google Shape;257;p3"/>
              <p:cNvSpPr/>
              <p:nvPr/>
            </p:nvSpPr>
            <p:spPr>
              <a:xfrm>
                <a:off x="1700616" y="2166942"/>
                <a:ext cx="1074590" cy="1027229"/>
              </a:xfrm>
              <a:prstGeom prst="donut">
                <a:avLst>
                  <a:gd name="adj" fmla="val 11450"/>
                </a:avLst>
              </a:prstGeom>
              <a:solidFill>
                <a:srgbClr val="DDEAF6"/>
              </a:solidFill>
              <a:ln w="12700" cap="flat" cmpd="sng">
                <a:solidFill>
                  <a:srgbClr val="B3C6E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8" name="Google Shape;258;p3" descr="Female Profile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90522" y="2333167"/>
                <a:ext cx="694778" cy="6947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9" name="Google Shape;259;p3"/>
            <p:cNvSpPr txBox="1"/>
            <p:nvPr/>
          </p:nvSpPr>
          <p:spPr>
            <a:xfrm>
              <a:off x="1609176" y="930613"/>
              <a:ext cx="3120728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Human annotator identifies the best classification for a sample of entities to create a golden named entity linking dataset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" name="Google Shape;260;p3"/>
            <p:cNvGrpSpPr/>
            <p:nvPr/>
          </p:nvGrpSpPr>
          <p:grpSpPr>
            <a:xfrm>
              <a:off x="1214924" y="2518889"/>
              <a:ext cx="4862788" cy="2750677"/>
              <a:chOff x="876596" y="2973081"/>
              <a:chExt cx="4862788" cy="2750677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4087370" y="2973081"/>
                <a:ext cx="1652014" cy="361045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1441111: anthracite</a:t>
                </a:r>
                <a:endParaRPr sz="1350"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4087370" y="3570489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1441122: other bituminous coal</a:t>
                </a:r>
                <a:endParaRPr sz="1350"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4087370" y="4167897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2611111: coal coke</a:t>
                </a:r>
                <a:endParaRPr sz="1350"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4087370" y="4765305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5511891: coal at wholesale</a:t>
                </a:r>
                <a:endParaRPr sz="1350"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4087370" y="5362713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641211: mineral exploration</a:t>
                </a:r>
                <a:endParaRPr sz="1350"/>
              </a:p>
            </p:txBody>
          </p:sp>
          <p:cxnSp>
            <p:nvCxnSpPr>
              <p:cNvPr id="266" name="Google Shape;266;p3"/>
              <p:cNvCxnSpPr>
                <a:stCxn id="267" idx="3"/>
                <a:endCxn id="261" idx="1"/>
              </p:cNvCxnSpPr>
              <p:nvPr/>
            </p:nvCxnSpPr>
            <p:spPr>
              <a:xfrm rot="10800000" flipH="1">
                <a:off x="3336036" y="3153557"/>
                <a:ext cx="751200" cy="95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8" name="Google Shape;268;p3"/>
              <p:cNvCxnSpPr>
                <a:stCxn id="267" idx="3"/>
              </p:cNvCxnSpPr>
              <p:nvPr/>
            </p:nvCxnSpPr>
            <p:spPr>
              <a:xfrm rot="10800000" flipH="1">
                <a:off x="3336036" y="3696257"/>
                <a:ext cx="71400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9" name="Google Shape;269;p3"/>
              <p:cNvCxnSpPr>
                <a:stCxn id="267" idx="3"/>
              </p:cNvCxnSpPr>
              <p:nvPr/>
            </p:nvCxnSpPr>
            <p:spPr>
              <a:xfrm>
                <a:off x="3336036" y="4112057"/>
                <a:ext cx="748200" cy="22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70" name="Google Shape;270;p3"/>
              <p:cNvCxnSpPr>
                <a:stCxn id="267" idx="3"/>
                <a:endCxn id="264" idx="1"/>
              </p:cNvCxnSpPr>
              <p:nvPr/>
            </p:nvCxnSpPr>
            <p:spPr>
              <a:xfrm>
                <a:off x="3336036" y="4112057"/>
                <a:ext cx="751200" cy="8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71" name="Google Shape;271;p3"/>
              <p:cNvCxnSpPr>
                <a:stCxn id="267" idx="3"/>
              </p:cNvCxnSpPr>
              <p:nvPr/>
            </p:nvCxnSpPr>
            <p:spPr>
              <a:xfrm>
                <a:off x="3336036" y="4112057"/>
                <a:ext cx="749700" cy="14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72" name="Google Shape;272;p3"/>
              <p:cNvSpPr txBox="1"/>
              <p:nvPr/>
            </p:nvSpPr>
            <p:spPr>
              <a:xfrm>
                <a:off x="876596" y="3751012"/>
                <a:ext cx="1651000" cy="101562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r>
                  <a:rPr lang="en-US" sz="750">
                    <a:solidFill>
                      <a:schemeClr val="dk1"/>
                    </a:solidFill>
                    <a:highlight>
                      <a:srgbClr val="00FFFF"/>
                    </a:highlight>
                    <a:latin typeface="Calibri"/>
                    <a:ea typeface="Calibri"/>
                    <a:cs typeface="Calibri"/>
                    <a:sym typeface="Calibri"/>
                  </a:rPr>
                  <a:t>raw coal </a:t>
                </a:r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means coal that does not require processing in a </a:t>
                </a:r>
                <a:r>
                  <a:rPr lang="en-US" sz="750">
                    <a:solidFill>
                      <a:schemeClr val="dk1"/>
                    </a:solidFill>
                    <a:highlight>
                      <a:srgbClr val="00FFFF"/>
                    </a:highlight>
                    <a:latin typeface="Calibri"/>
                    <a:ea typeface="Calibri"/>
                    <a:cs typeface="Calibri"/>
                    <a:sym typeface="Calibri"/>
                  </a:rPr>
                  <a:t>coal preparation plant </a:t>
                </a:r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before it is transported from the </a:t>
                </a:r>
                <a:r>
                  <a:rPr lang="en-US" sz="750">
                    <a:solidFill>
                      <a:schemeClr val="dk1"/>
                    </a:solidFill>
                    <a:highlight>
                      <a:srgbClr val="00FFFF"/>
                    </a:highlight>
                    <a:latin typeface="Calibri"/>
                    <a:ea typeface="Calibri"/>
                    <a:cs typeface="Calibri"/>
                    <a:sym typeface="Calibri"/>
                  </a:rPr>
                  <a:t>mine</a:t>
                </a:r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site for marketing or testing;</a:t>
                </a:r>
                <a:endParaRPr sz="1350"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2357628" y="3931534"/>
                <a:ext cx="978408" cy="361045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raw coal </a:t>
                </a:r>
                <a:endParaRPr sz="1350"/>
              </a:p>
            </p:txBody>
          </p:sp>
        </p:grpSp>
        <p:pic>
          <p:nvPicPr>
            <p:cNvPr id="273" name="Google Shape;273;p3" descr="Artificial Intelligence outlin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5095" y="2380929"/>
              <a:ext cx="1728465" cy="1728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3" descr="Logo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90485" y="2003723"/>
              <a:ext cx="877322" cy="312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3"/>
            <p:cNvSpPr txBox="1"/>
            <p:nvPr/>
          </p:nvSpPr>
          <p:spPr>
            <a:xfrm>
              <a:off x="7022592" y="930613"/>
              <a:ext cx="352365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the golden dataset to train and evaluate a Named Entity Linking (NEL) model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/>
          <p:nvPr/>
        </p:nvSpPr>
        <p:spPr>
          <a:xfrm>
            <a:off x="3793570" y="774954"/>
            <a:ext cx="3765042" cy="3552444"/>
          </a:xfrm>
          <a:prstGeom prst="flowChartMagneticDisk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4" descr="Shap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7330" y="2042451"/>
            <a:ext cx="1403795" cy="5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"/>
          <p:cNvSpPr/>
          <p:nvPr/>
        </p:nvSpPr>
        <p:spPr>
          <a:xfrm>
            <a:off x="3971878" y="2866644"/>
            <a:ext cx="1110996" cy="45948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Legislation</a:t>
            </a:r>
            <a:endParaRPr sz="1350"/>
          </a:p>
        </p:txBody>
      </p:sp>
      <p:sp>
        <p:nvSpPr>
          <p:cNvPr id="283" name="Google Shape;283;p4"/>
          <p:cNvSpPr/>
          <p:nvPr/>
        </p:nvSpPr>
        <p:spPr>
          <a:xfrm>
            <a:off x="6175583" y="2571750"/>
            <a:ext cx="955550" cy="3177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NAPCS</a:t>
            </a:r>
            <a:endParaRPr sz="1350"/>
          </a:p>
        </p:txBody>
      </p:sp>
      <p:sp>
        <p:nvSpPr>
          <p:cNvPr id="284" name="Google Shape;284;p4"/>
          <p:cNvSpPr/>
          <p:nvPr/>
        </p:nvSpPr>
        <p:spPr>
          <a:xfrm>
            <a:off x="5845922" y="3001518"/>
            <a:ext cx="970407" cy="3177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NAICS</a:t>
            </a:r>
            <a:endParaRPr sz="1350"/>
          </a:p>
        </p:txBody>
      </p:sp>
      <p:sp>
        <p:nvSpPr>
          <p:cNvPr id="285" name="Google Shape;285;p4"/>
          <p:cNvSpPr/>
          <p:nvPr/>
        </p:nvSpPr>
        <p:spPr>
          <a:xfrm>
            <a:off x="6331126" y="3431286"/>
            <a:ext cx="955454" cy="3177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NOC</a:t>
            </a:r>
            <a:endParaRPr sz="1350"/>
          </a:p>
        </p:txBody>
      </p:sp>
      <p:sp>
        <p:nvSpPr>
          <p:cNvPr id="286" name="Google Shape;286;p4"/>
          <p:cNvSpPr/>
          <p:nvPr/>
        </p:nvSpPr>
        <p:spPr>
          <a:xfrm>
            <a:off x="5512643" y="3826764"/>
            <a:ext cx="970407" cy="3177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Chemicals</a:t>
            </a:r>
            <a:endParaRPr sz="1350"/>
          </a:p>
        </p:txBody>
      </p:sp>
      <p:cxnSp>
        <p:nvCxnSpPr>
          <p:cNvPr id="287" name="Google Shape;287;p4"/>
          <p:cNvCxnSpPr>
            <a:stCxn id="282" idx="3"/>
            <a:endCxn id="283" idx="1"/>
          </p:cNvCxnSpPr>
          <p:nvPr/>
        </p:nvCxnSpPr>
        <p:spPr>
          <a:xfrm rot="10800000" flipH="1">
            <a:off x="5082874" y="2730537"/>
            <a:ext cx="1092600" cy="3658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4"/>
          <p:cNvCxnSpPr>
            <a:stCxn id="282" idx="3"/>
            <a:endCxn id="284" idx="1"/>
          </p:cNvCxnSpPr>
          <p:nvPr/>
        </p:nvCxnSpPr>
        <p:spPr>
          <a:xfrm>
            <a:off x="5082874" y="3096387"/>
            <a:ext cx="762975" cy="6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4"/>
          <p:cNvCxnSpPr>
            <a:stCxn id="282" idx="3"/>
            <a:endCxn id="285" idx="1"/>
          </p:cNvCxnSpPr>
          <p:nvPr/>
        </p:nvCxnSpPr>
        <p:spPr>
          <a:xfrm>
            <a:off x="5082874" y="3096387"/>
            <a:ext cx="1248300" cy="4938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4"/>
          <p:cNvCxnSpPr/>
          <p:nvPr/>
        </p:nvCxnSpPr>
        <p:spPr>
          <a:xfrm>
            <a:off x="5082874" y="3096388"/>
            <a:ext cx="546354" cy="7428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4"/>
          <p:cNvSpPr txBox="1"/>
          <p:nvPr/>
        </p:nvSpPr>
        <p:spPr>
          <a:xfrm>
            <a:off x="802106" y="783600"/>
            <a:ext cx="2744550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entity linking model for all legislation, linking legislation to standards and classifications. </a:t>
            </a:r>
            <a:endParaRPr sz="1350"/>
          </a:p>
          <a:p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the results as a Neo4j knowledge graph.</a:t>
            </a:r>
            <a:endParaRPr sz="13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A02-314F-0B52-7619-B1DBE4C3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2990-F2CA-6B9F-46F7-0AC85FCA0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custom entities in sports articles</a:t>
            </a:r>
          </a:p>
        </p:txBody>
      </p:sp>
    </p:spTree>
    <p:extLst>
      <p:ext uri="{BB962C8B-B14F-4D97-AF65-F5344CB8AC3E}">
        <p14:creationId xmlns:p14="http://schemas.microsoft.com/office/powerpoint/2010/main" val="1956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0060" y="479778"/>
            <a:ext cx="2474684" cy="4183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What are Large Language Models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AF0A752C-3926-71A1-C1EB-25D4AA7FC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056557"/>
              </p:ext>
            </p:extLst>
          </p:nvPr>
        </p:nvGraphicFramePr>
        <p:xfrm>
          <a:off x="3676104" y="479778"/>
          <a:ext cx="4879728" cy="418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3700"/>
              <a:t>Applications of large language models (according to ChatGPT)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100B189C-1DDA-3FED-0DC9-A52D77D50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476376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2462021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/>
              <a:t>Limitations of large language models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2462020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/>
              <a:t>They only have access to data they were trained on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73600" y="1590260"/>
            <a:ext cx="4887799" cy="1722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115639" y="475521"/>
            <a:ext cx="2516957" cy="27996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500" cap="all"/>
              <a:t>Hallucinations</a:t>
            </a:r>
          </a:p>
        </p:txBody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9D297FE-C478-ACD0-332D-97674515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67" y="1113152"/>
            <a:ext cx="4244416" cy="30665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73026-1C0D-AE62-3B66-75E13A8F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26" y="895635"/>
            <a:ext cx="2642954" cy="3765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dirty="0"/>
              <a:t>Solutions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12AA-60EC-ABA0-96FC-750F3520B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2405" y="895634"/>
            <a:ext cx="4586136" cy="3765265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r>
              <a:rPr lang="en-US" dirty="0"/>
              <a:t>Retraining the LLM</a:t>
            </a:r>
            <a:endParaRPr lang="en-US"/>
          </a:p>
          <a:p>
            <a:pPr lvl="1" indent="-384048" defTabSz="914400">
              <a:spcAft>
                <a:spcPts val="200"/>
              </a:spcAft>
            </a:pPr>
            <a:r>
              <a:rPr lang="en-US" dirty="0"/>
              <a:t>Impractical, expensive</a:t>
            </a:r>
            <a:endParaRPr lang="en-US"/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Fine-tuning the LLM</a:t>
            </a:r>
            <a:endParaRPr lang="en-US"/>
          </a:p>
          <a:p>
            <a:pPr lvl="1" indent="-384048" defTabSz="914400">
              <a:spcAft>
                <a:spcPts val="200"/>
              </a:spcAft>
            </a:pPr>
            <a:r>
              <a:rPr lang="en-US" dirty="0"/>
              <a:t>Provide additional examples of prompts and responses</a:t>
            </a:r>
            <a:endParaRPr lang="en-US"/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Grounding the LLM</a:t>
            </a:r>
            <a:endParaRPr lang="en-US"/>
          </a:p>
          <a:p>
            <a:pPr lvl="1" indent="-384048" defTabSz="914400">
              <a:spcAft>
                <a:spcPts val="200"/>
              </a:spcAft>
            </a:pPr>
            <a:r>
              <a:rPr lang="en-US" dirty="0"/>
              <a:t>Provide the model with context to answer correctly for a specific domain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F9416-AC1E-B40A-7810-7467E84D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79778"/>
            <a:ext cx="2474684" cy="4183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700"/>
              <a:t>Retrieval Augmented Generation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AA1D748-1634-2835-DA8C-6BE70E1FD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979528"/>
              </p:ext>
            </p:extLst>
          </p:nvPr>
        </p:nvGraphicFramePr>
        <p:xfrm>
          <a:off x="3676104" y="479778"/>
          <a:ext cx="4879728" cy="418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71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0552F-00A3-350B-1605-126C7E2F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98" y="514350"/>
            <a:ext cx="5778873" cy="111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/>
              <a:t>Vector-based 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A131A-C50D-307F-6AAC-EE06EAE4B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898" y="1714500"/>
            <a:ext cx="5778873" cy="2686050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r>
              <a:rPr lang="en-US" dirty="0"/>
              <a:t>Break text into chunks (phrases, sentences, paragraphs, documents)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Create vector representations of each text chunk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Create a vector representation of the natural language query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Return the k nearest vectors to the query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Use LLM to generate a conversational response to the natural language query based on the vector query results</a:t>
            </a:r>
          </a:p>
        </p:txBody>
      </p:sp>
    </p:spTree>
    <p:extLst>
      <p:ext uri="{BB962C8B-B14F-4D97-AF65-F5344CB8AC3E}">
        <p14:creationId xmlns:p14="http://schemas.microsoft.com/office/powerpoint/2010/main" val="237198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8AB35-93E8-1A7A-7725-E93EB1E2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98" y="514350"/>
            <a:ext cx="5778873" cy="111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/>
              <a:t>Knowledge-graph based 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8650-3E41-BF41-4F27-B8C4B349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898" y="1714500"/>
            <a:ext cx="5778873" cy="2686050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r>
              <a:rPr lang="en-US" dirty="0"/>
              <a:t>Represent domain as a knowledge graph</a:t>
            </a:r>
            <a:endParaRPr lang="en-US"/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Use LLM to turn natural language queries into graph query language</a:t>
            </a:r>
            <a:endParaRPr lang="en-US"/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Retrieve the results of the graph query</a:t>
            </a:r>
            <a:endParaRPr lang="en-US"/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Use LLM to generate a conversational response to the natural language query based on the vector query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248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{A57079EC-DC2C-244D-AE0E-F09D590C8000}tf10001072</Template>
  <TotalTime>0</TotalTime>
  <Words>966</Words>
  <Application>Microsoft Macintosh PowerPoint</Application>
  <PresentationFormat>On-screen Show (16:9)</PresentationFormat>
  <Paragraphs>130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Franklin Gothic Book</vt:lpstr>
      <vt:lpstr>Crop</vt:lpstr>
      <vt:lpstr>Large Language Models  and Knowledge Graphs</vt:lpstr>
      <vt:lpstr>What are Large Language Models</vt:lpstr>
      <vt:lpstr>Applications of large language models (according to ChatGPT)</vt:lpstr>
      <vt:lpstr>Limitations of large language models</vt:lpstr>
      <vt:lpstr>Hallucinations</vt:lpstr>
      <vt:lpstr>Solutions</vt:lpstr>
      <vt:lpstr>Retrieval Augmented Generation</vt:lpstr>
      <vt:lpstr>Vector-based RAG</vt:lpstr>
      <vt:lpstr>Knowledge-graph based RAG</vt:lpstr>
      <vt:lpstr>Strengths of vector-based RAG</vt:lpstr>
      <vt:lpstr>Strengths of graph-based RAG</vt:lpstr>
      <vt:lpstr>Hybrid approach </vt:lpstr>
      <vt:lpstr>Demo</vt:lpstr>
      <vt:lpstr>Generating knowledge graphs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 and Knowledge Graphs</dc:title>
  <cp:lastModifiedBy>Nathan Smith</cp:lastModifiedBy>
  <cp:revision>1</cp:revision>
  <dcterms:modified xsi:type="dcterms:W3CDTF">2023-06-20T12:50:55Z</dcterms:modified>
</cp:coreProperties>
</file>