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05d2aaa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05d2aaa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d05d2aaa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d05d2aaa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f818ef5b2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f818ef5b2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05d2aaa2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05d2aaa2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f818ef5b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f818ef5b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096a729e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096a729e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f818ef5b2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f818ef5b2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f818ef5b2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f818ef5b2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200"/>
              <a:t>Binary Classification of Sepsis Development Using LLM </a:t>
            </a:r>
            <a:br>
              <a:rPr b="1" lang="en" sz="3200"/>
            </a:br>
            <a:r>
              <a:rPr b="1" lang="en" sz="3200"/>
              <a:t>Technology </a:t>
            </a:r>
            <a:endParaRPr b="1" sz="3200"/>
          </a:p>
        </p:txBody>
      </p:sp>
      <p:sp>
        <p:nvSpPr>
          <p:cNvPr id="55" name="Google Shape;55;p13"/>
          <p:cNvSpPr txBox="1"/>
          <p:nvPr>
            <p:ph idx="1" type="subTitle"/>
          </p:nvPr>
        </p:nvSpPr>
        <p:spPr>
          <a:xfrm>
            <a:off x="311700" y="3271850"/>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Sampath Martha, Nick Smith, Joseph Walker</a:t>
            </a:r>
            <a:endParaRPr/>
          </a:p>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2737800" cy="3416400"/>
          </a:xfrm>
          <a:prstGeom prst="rect">
            <a:avLst/>
          </a:prstGeom>
        </p:spPr>
        <p:txBody>
          <a:bodyPr anchorCtr="0" anchor="t" bIns="91425" lIns="91425" spcFirstLastPara="1" rIns="91425" wrap="square" tIns="91425">
            <a:normAutofit fontScale="55000"/>
          </a:bodyPr>
          <a:lstStyle/>
          <a:p>
            <a:pPr indent="-291465" lvl="0" marL="457200" rtl="0" algn="l">
              <a:spcBef>
                <a:spcPts val="0"/>
              </a:spcBef>
              <a:spcAft>
                <a:spcPts val="0"/>
              </a:spcAft>
              <a:buClr>
                <a:schemeClr val="dk1"/>
              </a:buClr>
              <a:buSzPct val="100000"/>
              <a:buChar char="●"/>
            </a:pPr>
            <a:r>
              <a:rPr lang="en">
                <a:solidFill>
                  <a:schemeClr val="dk1"/>
                </a:solidFill>
              </a:rPr>
              <a:t>The goal of this project is </a:t>
            </a:r>
            <a:r>
              <a:rPr lang="en">
                <a:solidFill>
                  <a:schemeClr val="dk1"/>
                </a:solidFill>
              </a:rPr>
              <a:t>to detect sepsis in patients. We attempted two different approaches: fine tuning </a:t>
            </a:r>
            <a:r>
              <a:rPr b="1" lang="en">
                <a:solidFill>
                  <a:schemeClr val="dk1"/>
                </a:solidFill>
              </a:rPr>
              <a:t>‘gpt-35-turbo_0613’</a:t>
            </a:r>
            <a:r>
              <a:rPr lang="en">
                <a:solidFill>
                  <a:schemeClr val="dk1"/>
                </a:solidFill>
              </a:rPr>
              <a:t> and passing </a:t>
            </a:r>
            <a:r>
              <a:rPr b="1" lang="en">
                <a:solidFill>
                  <a:schemeClr val="dk1"/>
                </a:solidFill>
              </a:rPr>
              <a:t>‘text-embedding-ada-002’</a:t>
            </a:r>
            <a:r>
              <a:rPr lang="en">
                <a:solidFill>
                  <a:schemeClr val="dk1"/>
                </a:solidFill>
              </a:rPr>
              <a:t> embeddings to train ML models. </a:t>
            </a:r>
            <a:endParaRPr>
              <a:solidFill>
                <a:schemeClr val="dk1"/>
              </a:solidFill>
            </a:endParaRPr>
          </a:p>
          <a:p>
            <a:pPr indent="-291465" lvl="0" marL="457200" rtl="0" algn="l">
              <a:spcBef>
                <a:spcPts val="0"/>
              </a:spcBef>
              <a:spcAft>
                <a:spcPts val="0"/>
              </a:spcAft>
              <a:buClr>
                <a:schemeClr val="dk1"/>
              </a:buClr>
              <a:buSzPct val="100000"/>
              <a:buChar char="●"/>
            </a:pPr>
            <a:r>
              <a:rPr lang="en">
                <a:solidFill>
                  <a:schemeClr val="dk1"/>
                </a:solidFill>
              </a:rPr>
              <a:t>MIMIC-III data was parsed and used to create DataFrames used to train, test, and validate the models.</a:t>
            </a:r>
            <a:endParaRPr>
              <a:solidFill>
                <a:schemeClr val="dk1"/>
              </a:solidFill>
            </a:endParaRPr>
          </a:p>
          <a:p>
            <a:pPr indent="-291465" lvl="0" marL="457200" rtl="0" algn="l">
              <a:spcBef>
                <a:spcPts val="0"/>
              </a:spcBef>
              <a:spcAft>
                <a:spcPts val="0"/>
              </a:spcAft>
              <a:buClr>
                <a:schemeClr val="dk1"/>
              </a:buClr>
              <a:buSzPct val="100000"/>
              <a:buChar char="●"/>
            </a:pPr>
            <a:r>
              <a:rPr lang="en">
                <a:solidFill>
                  <a:schemeClr val="dk1"/>
                </a:solidFill>
              </a:rPr>
              <a:t>Features were selected based on the medical definition of sepsis (Sepsis-2) during the time of MIMIC-III data collection. </a:t>
            </a:r>
            <a:endParaRPr>
              <a:solidFill>
                <a:schemeClr val="dk1"/>
              </a:solidFill>
            </a:endParaRPr>
          </a:p>
          <a:p>
            <a:pPr indent="-291465" lvl="0" marL="457200" rtl="0" algn="l">
              <a:spcBef>
                <a:spcPts val="0"/>
              </a:spcBef>
              <a:spcAft>
                <a:spcPts val="0"/>
              </a:spcAft>
              <a:buClr>
                <a:schemeClr val="dk1"/>
              </a:buClr>
              <a:buSzPct val="100000"/>
              <a:buChar char="●"/>
            </a:pPr>
            <a:r>
              <a:rPr lang="en">
                <a:solidFill>
                  <a:schemeClr val="dk1"/>
                </a:solidFill>
              </a:rPr>
              <a:t>Lastly, </a:t>
            </a:r>
            <a:r>
              <a:rPr lang="en">
                <a:solidFill>
                  <a:schemeClr val="dk1"/>
                </a:solidFill>
              </a:rPr>
              <a:t>we analyzed the performance of the models, </a:t>
            </a:r>
            <a:r>
              <a:rPr lang="en">
                <a:solidFill>
                  <a:schemeClr val="dk1"/>
                </a:solidFill>
              </a:rPr>
              <a:t>and a screening tool used by nurses in the literature,</a:t>
            </a:r>
            <a:r>
              <a:rPr lang="en">
                <a:solidFill>
                  <a:schemeClr val="dk1"/>
                </a:solidFill>
              </a:rPr>
              <a:t> to compare their effectiveness</a:t>
            </a:r>
            <a:r>
              <a:rPr lang="en">
                <a:solidFill>
                  <a:schemeClr val="dk1"/>
                </a:solidFill>
              </a:rPr>
              <a:t>. </a:t>
            </a:r>
            <a:endParaRPr>
              <a:solidFill>
                <a:schemeClr val="dk1"/>
              </a:solidFill>
            </a:endParaRPr>
          </a:p>
        </p:txBody>
      </p:sp>
      <p:pic>
        <p:nvPicPr>
          <p:cNvPr id="62" name="Google Shape;62;p14"/>
          <p:cNvPicPr preferRelativeResize="0"/>
          <p:nvPr/>
        </p:nvPicPr>
        <p:blipFill>
          <a:blip r:embed="rId3">
            <a:alphaModFix/>
          </a:blip>
          <a:stretch>
            <a:fillRect/>
          </a:stretch>
        </p:blipFill>
        <p:spPr>
          <a:xfrm>
            <a:off x="2994025" y="1291550"/>
            <a:ext cx="5945175" cy="2739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 Data Frames</a:t>
            </a:r>
            <a:endParaRPr/>
          </a:p>
        </p:txBody>
      </p:sp>
      <p:sp>
        <p:nvSpPr>
          <p:cNvPr id="68" name="Google Shape;68;p15"/>
          <p:cNvSpPr txBox="1"/>
          <p:nvPr>
            <p:ph idx="1" type="body"/>
          </p:nvPr>
        </p:nvSpPr>
        <p:spPr>
          <a:xfrm>
            <a:off x="311700" y="1152475"/>
            <a:ext cx="4441200" cy="3416400"/>
          </a:xfrm>
          <a:prstGeom prst="rect">
            <a:avLst/>
          </a:prstGeom>
        </p:spPr>
        <p:txBody>
          <a:bodyPr anchorCtr="0" anchor="t" bIns="91425" lIns="91425" spcFirstLastPara="1" rIns="91425" wrap="square" tIns="91425">
            <a:normAutofit fontScale="92500" lnSpcReduction="10000"/>
          </a:bodyPr>
          <a:lstStyle/>
          <a:p>
            <a:pPr indent="-310832" lvl="0" marL="457200" rtl="0" algn="l">
              <a:spcBef>
                <a:spcPts val="0"/>
              </a:spcBef>
              <a:spcAft>
                <a:spcPts val="0"/>
              </a:spcAft>
              <a:buClr>
                <a:schemeClr val="dk1"/>
              </a:buClr>
              <a:buSzPct val="100000"/>
              <a:buChar char="●"/>
            </a:pPr>
            <a:r>
              <a:rPr lang="en">
                <a:solidFill>
                  <a:schemeClr val="dk1"/>
                </a:solidFill>
              </a:rPr>
              <a:t>Created two datasets from SQL queries: one for sepsis </a:t>
            </a:r>
            <a:r>
              <a:rPr lang="en">
                <a:solidFill>
                  <a:schemeClr val="dk1"/>
                </a:solidFill>
              </a:rPr>
              <a:t>positive</a:t>
            </a:r>
            <a:r>
              <a:rPr lang="en">
                <a:solidFill>
                  <a:schemeClr val="dk1"/>
                </a:solidFill>
              </a:rPr>
              <a:t> patients and one for sepsis negative. </a:t>
            </a:r>
            <a:endParaRPr>
              <a:solidFill>
                <a:schemeClr val="dk1"/>
              </a:solidFill>
            </a:endParaRPr>
          </a:p>
          <a:p>
            <a:pPr indent="-310832" lvl="0" marL="457200" rtl="0" algn="l">
              <a:spcBef>
                <a:spcPts val="0"/>
              </a:spcBef>
              <a:spcAft>
                <a:spcPts val="0"/>
              </a:spcAft>
              <a:buClr>
                <a:schemeClr val="dk1"/>
              </a:buClr>
              <a:buSzPct val="100000"/>
              <a:buChar char="●"/>
            </a:pPr>
            <a:r>
              <a:rPr lang="en">
                <a:solidFill>
                  <a:schemeClr val="dk1"/>
                </a:solidFill>
              </a:rPr>
              <a:t>Positive patients were selected based on the diagnosis at the time of admission.</a:t>
            </a:r>
            <a:endParaRPr>
              <a:solidFill>
                <a:schemeClr val="dk1"/>
              </a:solidFill>
            </a:endParaRPr>
          </a:p>
          <a:p>
            <a:pPr indent="-310832" lvl="0" marL="457200" rtl="0" algn="l">
              <a:spcBef>
                <a:spcPts val="0"/>
              </a:spcBef>
              <a:spcAft>
                <a:spcPts val="0"/>
              </a:spcAft>
              <a:buClr>
                <a:schemeClr val="dk1"/>
              </a:buClr>
              <a:buSzPct val="100000"/>
              <a:buChar char="●"/>
            </a:pPr>
            <a:r>
              <a:rPr lang="en">
                <a:solidFill>
                  <a:schemeClr val="dk1"/>
                </a:solidFill>
              </a:rPr>
              <a:t>Negative patients were confirmed to be sepsis negative throughout entire hospital admission lifecycle based on their icd9 codes that did not correspond to sepsis.</a:t>
            </a:r>
            <a:endParaRPr>
              <a:solidFill>
                <a:schemeClr val="dk1"/>
              </a:solidFill>
            </a:endParaRPr>
          </a:p>
          <a:p>
            <a:pPr indent="-310832" lvl="0" marL="457200" rtl="0" algn="l">
              <a:spcBef>
                <a:spcPts val="0"/>
              </a:spcBef>
              <a:spcAft>
                <a:spcPts val="0"/>
              </a:spcAft>
              <a:buClr>
                <a:schemeClr val="dk1"/>
              </a:buClr>
              <a:buSzPct val="100000"/>
              <a:buChar char="●"/>
            </a:pPr>
            <a:r>
              <a:rPr lang="en">
                <a:solidFill>
                  <a:schemeClr val="dk1"/>
                </a:solidFill>
              </a:rPr>
              <a:t>Identified initial target features that correspond to Sepsis-2 characterization: Heart Rate, Body Temperature, Blood Pressure, and Respiratory Rate </a:t>
            </a:r>
            <a:endParaRPr>
              <a:solidFill>
                <a:schemeClr val="dk1"/>
              </a:solidFill>
            </a:endParaRPr>
          </a:p>
          <a:p>
            <a:pPr indent="-310832" lvl="0" marL="457200" rtl="0" algn="l">
              <a:spcBef>
                <a:spcPts val="0"/>
              </a:spcBef>
              <a:spcAft>
                <a:spcPts val="0"/>
              </a:spcAft>
              <a:buClr>
                <a:schemeClr val="dk1"/>
              </a:buClr>
              <a:buSzPct val="100000"/>
              <a:buChar char="●"/>
            </a:pPr>
            <a:r>
              <a:rPr lang="en">
                <a:solidFill>
                  <a:schemeClr val="dk1"/>
                </a:solidFill>
              </a:rPr>
              <a:t>Feature data was taken from both chartevents and labevents tables.</a:t>
            </a:r>
            <a:endParaRPr>
              <a:solidFill>
                <a:schemeClr val="dk1"/>
              </a:solidFill>
            </a:endParaRPr>
          </a:p>
          <a:p>
            <a:pPr indent="-310832" lvl="0" marL="457200" rtl="0" algn="l">
              <a:spcBef>
                <a:spcPts val="0"/>
              </a:spcBef>
              <a:spcAft>
                <a:spcPts val="0"/>
              </a:spcAft>
              <a:buClr>
                <a:schemeClr val="dk1"/>
              </a:buClr>
              <a:buSzPct val="100000"/>
              <a:buChar char="●"/>
            </a:pPr>
            <a:r>
              <a:rPr lang="en">
                <a:solidFill>
                  <a:schemeClr val="dk1"/>
                </a:solidFill>
              </a:rPr>
              <a:t>Selected patients between ages 65 and 120 inclusively.</a:t>
            </a:r>
            <a:endParaRPr>
              <a:solidFill>
                <a:schemeClr val="dk1"/>
              </a:solidFill>
            </a:endParaRPr>
          </a:p>
        </p:txBody>
      </p:sp>
      <p:pic>
        <p:nvPicPr>
          <p:cNvPr id="69" name="Google Shape;69;p15"/>
          <p:cNvPicPr preferRelativeResize="0"/>
          <p:nvPr/>
        </p:nvPicPr>
        <p:blipFill>
          <a:blip r:embed="rId3">
            <a:alphaModFix/>
          </a:blip>
          <a:stretch>
            <a:fillRect/>
          </a:stretch>
        </p:blipFill>
        <p:spPr>
          <a:xfrm>
            <a:off x="4905300" y="1170125"/>
            <a:ext cx="4086298" cy="271270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Methodology - Clean Data</a:t>
            </a:r>
            <a:endParaRPr/>
          </a:p>
          <a:p>
            <a:pPr indent="0" lvl="0" marL="0" rtl="0" algn="l">
              <a:spcBef>
                <a:spcPts val="0"/>
              </a:spcBef>
              <a:spcAft>
                <a:spcPts val="0"/>
              </a:spcAft>
              <a:buNone/>
            </a:pPr>
            <a:r>
              <a:t/>
            </a:r>
            <a:endParaRPr/>
          </a:p>
        </p:txBody>
      </p:sp>
      <p:sp>
        <p:nvSpPr>
          <p:cNvPr id="75" name="Google Shape;75;p16"/>
          <p:cNvSpPr txBox="1"/>
          <p:nvPr>
            <p:ph idx="1" type="body"/>
          </p:nvPr>
        </p:nvSpPr>
        <p:spPr>
          <a:xfrm>
            <a:off x="311700" y="1152475"/>
            <a:ext cx="4672500" cy="3528000"/>
          </a:xfrm>
          <a:prstGeom prst="rect">
            <a:avLst/>
          </a:prstGeom>
        </p:spPr>
        <p:txBody>
          <a:bodyPr anchorCtr="0" anchor="t" bIns="91425" lIns="91425" spcFirstLastPara="1" rIns="91425" wrap="square" tIns="91425">
            <a:normAutofit fontScale="92500" lnSpcReduction="10000"/>
          </a:bodyPr>
          <a:lstStyle/>
          <a:p>
            <a:pPr indent="-310832" lvl="0" marL="457200" rtl="0" algn="l">
              <a:spcBef>
                <a:spcPts val="0"/>
              </a:spcBef>
              <a:spcAft>
                <a:spcPts val="0"/>
              </a:spcAft>
              <a:buClr>
                <a:schemeClr val="dk1"/>
              </a:buClr>
              <a:buSzPct val="100000"/>
              <a:buChar char="●"/>
            </a:pPr>
            <a:r>
              <a:rPr lang="en">
                <a:solidFill>
                  <a:schemeClr val="dk1"/>
                </a:solidFill>
              </a:rPr>
              <a:t>Ran initial tests on LLM model with 7 features and determined that there were some of the features which are not required as per Sepsis 2 definition.</a:t>
            </a:r>
            <a:endParaRPr>
              <a:solidFill>
                <a:schemeClr val="dk1"/>
              </a:solidFill>
            </a:endParaRPr>
          </a:p>
          <a:p>
            <a:pPr indent="-310832" lvl="0" marL="457200" rtl="0" algn="l">
              <a:spcBef>
                <a:spcPts val="0"/>
              </a:spcBef>
              <a:spcAft>
                <a:spcPts val="0"/>
              </a:spcAft>
              <a:buClr>
                <a:schemeClr val="dk1"/>
              </a:buClr>
              <a:buSzPct val="100000"/>
              <a:buChar char="●"/>
            </a:pPr>
            <a:r>
              <a:rPr lang="en">
                <a:solidFill>
                  <a:schemeClr val="dk1"/>
                </a:solidFill>
              </a:rPr>
              <a:t>Further refined DataFrames, dropping extra columns and targeting features: Heart Rate, Respiratory Rate, Body Temperature, and White Blood Cells.</a:t>
            </a:r>
            <a:endParaRPr>
              <a:solidFill>
                <a:schemeClr val="dk1"/>
              </a:solidFill>
            </a:endParaRPr>
          </a:p>
          <a:p>
            <a:pPr indent="-310832" lvl="0" marL="457200" rtl="0" algn="l">
              <a:spcBef>
                <a:spcPts val="0"/>
              </a:spcBef>
              <a:spcAft>
                <a:spcPts val="0"/>
              </a:spcAft>
              <a:buClr>
                <a:schemeClr val="dk1"/>
              </a:buClr>
              <a:buSzPct val="100000"/>
              <a:buChar char="●"/>
            </a:pPr>
            <a:r>
              <a:rPr lang="en">
                <a:solidFill>
                  <a:schemeClr val="dk1"/>
                </a:solidFill>
              </a:rPr>
              <a:t>R</a:t>
            </a:r>
            <a:r>
              <a:rPr lang="en">
                <a:solidFill>
                  <a:schemeClr val="dk1"/>
                </a:solidFill>
              </a:rPr>
              <a:t>emoved any patients that had missing values in any of the target feature data to prevent unknown LLM behavior</a:t>
            </a:r>
            <a:endParaRPr>
              <a:solidFill>
                <a:schemeClr val="dk1"/>
              </a:solidFill>
            </a:endParaRPr>
          </a:p>
          <a:p>
            <a:pPr indent="-310832" lvl="0" marL="457200" rtl="0" algn="l">
              <a:spcBef>
                <a:spcPts val="0"/>
              </a:spcBef>
              <a:spcAft>
                <a:spcPts val="0"/>
              </a:spcAft>
              <a:buClr>
                <a:schemeClr val="dk1"/>
              </a:buClr>
              <a:buSzPct val="100000"/>
              <a:buChar char="●"/>
            </a:pPr>
            <a:r>
              <a:rPr lang="en">
                <a:solidFill>
                  <a:schemeClr val="dk1"/>
                </a:solidFill>
              </a:rPr>
              <a:t>Performed the data cleaning on both sepsis positive and sepsis negative datasets.</a:t>
            </a:r>
            <a:endParaRPr>
              <a:solidFill>
                <a:schemeClr val="dk1"/>
              </a:solidFill>
            </a:endParaRPr>
          </a:p>
          <a:p>
            <a:pPr indent="-310832" lvl="0" marL="457200" rtl="0" algn="l">
              <a:spcBef>
                <a:spcPts val="0"/>
              </a:spcBef>
              <a:spcAft>
                <a:spcPts val="0"/>
              </a:spcAft>
              <a:buClr>
                <a:schemeClr val="dk1"/>
              </a:buClr>
              <a:buSzPct val="100000"/>
              <a:buChar char="●"/>
            </a:pPr>
            <a:r>
              <a:rPr lang="en">
                <a:solidFill>
                  <a:schemeClr val="dk1"/>
                </a:solidFill>
              </a:rPr>
              <a:t>Considered only the feature values that were recorded within 24 hours of admission.</a:t>
            </a:r>
            <a:endParaRPr>
              <a:solidFill>
                <a:schemeClr val="dk1"/>
              </a:solidFill>
            </a:endParaRPr>
          </a:p>
          <a:p>
            <a:pPr indent="-310832" lvl="0" marL="457200" rtl="0" algn="l">
              <a:spcBef>
                <a:spcPts val="0"/>
              </a:spcBef>
              <a:spcAft>
                <a:spcPts val="0"/>
              </a:spcAft>
              <a:buClr>
                <a:schemeClr val="dk1"/>
              </a:buClr>
              <a:buSzPct val="100000"/>
              <a:buChar char="●"/>
            </a:pPr>
            <a:r>
              <a:rPr lang="en">
                <a:solidFill>
                  <a:schemeClr val="dk1"/>
                </a:solidFill>
              </a:rPr>
              <a:t>Confirmed positive patients had appropriate icd9 codes during stay; negative patients never had icd9 codes indicating sepsis during their stay.</a:t>
            </a:r>
            <a:endParaRPr>
              <a:solidFill>
                <a:schemeClr val="dk1"/>
              </a:solidFill>
            </a:endParaRPr>
          </a:p>
        </p:txBody>
      </p:sp>
      <p:pic>
        <p:nvPicPr>
          <p:cNvPr id="76" name="Google Shape;76;p16"/>
          <p:cNvPicPr preferRelativeResize="0"/>
          <p:nvPr/>
        </p:nvPicPr>
        <p:blipFill>
          <a:blip r:embed="rId3">
            <a:alphaModFix/>
          </a:blip>
          <a:stretch>
            <a:fillRect/>
          </a:stretch>
        </p:blipFill>
        <p:spPr>
          <a:xfrm>
            <a:off x="5063925" y="3205150"/>
            <a:ext cx="4080076" cy="1363725"/>
          </a:xfrm>
          <a:prstGeom prst="rect">
            <a:avLst/>
          </a:prstGeom>
          <a:noFill/>
          <a:ln>
            <a:noFill/>
          </a:ln>
        </p:spPr>
      </p:pic>
      <p:pic>
        <p:nvPicPr>
          <p:cNvPr id="77" name="Google Shape;77;p16"/>
          <p:cNvPicPr preferRelativeResize="0"/>
          <p:nvPr/>
        </p:nvPicPr>
        <p:blipFill>
          <a:blip r:embed="rId4">
            <a:alphaModFix/>
          </a:blip>
          <a:stretch>
            <a:fillRect/>
          </a:stretch>
        </p:blipFill>
        <p:spPr>
          <a:xfrm>
            <a:off x="6074075" y="445025"/>
            <a:ext cx="2381041" cy="2571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 Serialization</a:t>
            </a:r>
            <a:endParaRPr/>
          </a:p>
        </p:txBody>
      </p:sp>
      <p:sp>
        <p:nvSpPr>
          <p:cNvPr id="83" name="Google Shape;83;p17"/>
          <p:cNvSpPr txBox="1"/>
          <p:nvPr>
            <p:ph idx="1" type="body"/>
          </p:nvPr>
        </p:nvSpPr>
        <p:spPr>
          <a:xfrm>
            <a:off x="311700" y="1152475"/>
            <a:ext cx="3563400" cy="3486300"/>
          </a:xfrm>
          <a:prstGeom prst="rect">
            <a:avLst/>
          </a:prstGeom>
        </p:spPr>
        <p:txBody>
          <a:bodyPr anchorCtr="0" anchor="t" bIns="91425" lIns="91425" spcFirstLastPara="1" rIns="91425" wrap="square" tIns="91425">
            <a:normAutofit fontScale="92500"/>
          </a:bodyPr>
          <a:lstStyle/>
          <a:p>
            <a:pPr indent="-310832" lvl="0" marL="457200" rtl="0" algn="l">
              <a:spcBef>
                <a:spcPts val="0"/>
              </a:spcBef>
              <a:spcAft>
                <a:spcPts val="0"/>
              </a:spcAft>
              <a:buClr>
                <a:schemeClr val="dk1"/>
              </a:buClr>
              <a:buSzPct val="100000"/>
              <a:buChar char="●"/>
            </a:pPr>
            <a:r>
              <a:rPr lang="en">
                <a:solidFill>
                  <a:schemeClr val="dk1"/>
                </a:solidFill>
              </a:rPr>
              <a:t>Datasets were combined and an extra column was created to label if the patient was sepsis positive or not.</a:t>
            </a:r>
            <a:endParaRPr>
              <a:solidFill>
                <a:schemeClr val="dk1"/>
              </a:solidFill>
            </a:endParaRPr>
          </a:p>
          <a:p>
            <a:pPr indent="-310832" lvl="0" marL="457200" rtl="0" algn="l">
              <a:spcBef>
                <a:spcPts val="0"/>
              </a:spcBef>
              <a:spcAft>
                <a:spcPts val="0"/>
              </a:spcAft>
              <a:buClr>
                <a:schemeClr val="dk1"/>
              </a:buClr>
              <a:buSzPct val="100000"/>
              <a:buChar char="●"/>
            </a:pPr>
            <a:r>
              <a:rPr lang="en">
                <a:solidFill>
                  <a:schemeClr val="dk1"/>
                </a:solidFill>
              </a:rPr>
              <a:t>Train, validate, and test sets were derived from complete data set. 70% for training, 15% for validation, 15% for testing.</a:t>
            </a:r>
            <a:endParaRPr>
              <a:solidFill>
                <a:schemeClr val="dk1"/>
              </a:solidFill>
            </a:endParaRPr>
          </a:p>
          <a:p>
            <a:pPr indent="-310832" lvl="0" marL="457200" rtl="0" algn="l">
              <a:spcBef>
                <a:spcPts val="0"/>
              </a:spcBef>
              <a:spcAft>
                <a:spcPts val="0"/>
              </a:spcAft>
              <a:buClr>
                <a:schemeClr val="dk1"/>
              </a:buClr>
              <a:buSzPct val="100000"/>
              <a:buChar char="●"/>
            </a:pPr>
            <a:r>
              <a:rPr lang="en">
                <a:solidFill>
                  <a:schemeClr val="dk1"/>
                </a:solidFill>
              </a:rPr>
              <a:t>Specific prompt was used on all algorithms for consistency</a:t>
            </a:r>
            <a:endParaRPr>
              <a:solidFill>
                <a:schemeClr val="dk1"/>
              </a:solidFill>
            </a:endParaRPr>
          </a:p>
          <a:p>
            <a:pPr indent="0" lvl="0" marL="457200" rtl="0" algn="l">
              <a:lnSpc>
                <a:spcPct val="135714"/>
              </a:lnSpc>
              <a:spcBef>
                <a:spcPts val="1200"/>
              </a:spcBef>
              <a:spcAft>
                <a:spcPts val="0"/>
              </a:spcAft>
              <a:buNone/>
            </a:pPr>
            <a:r>
              <a:rPr lang="en" sz="950">
                <a:solidFill>
                  <a:schemeClr val="dk1"/>
                </a:solidFill>
                <a:highlight>
                  <a:schemeClr val="accent6"/>
                </a:highlight>
                <a:latin typeface="Courier New"/>
                <a:ea typeface="Courier New"/>
                <a:cs typeface="Courier New"/>
                <a:sym typeface="Courier New"/>
              </a:rPr>
              <a:t>Does this patient most likely have sepsis? Reply only with a Yes or </a:t>
            </a:r>
            <a:r>
              <a:rPr lang="en" sz="950">
                <a:solidFill>
                  <a:schemeClr val="dk1"/>
                </a:solidFill>
                <a:highlight>
                  <a:schemeClr val="accent6"/>
                </a:highlight>
                <a:latin typeface="Courier New"/>
                <a:ea typeface="Courier New"/>
                <a:cs typeface="Courier New"/>
                <a:sym typeface="Courier New"/>
              </a:rPr>
              <a:t>No as your answer. </a:t>
            </a:r>
            <a:endParaRPr sz="950">
              <a:solidFill>
                <a:schemeClr val="dk1"/>
              </a:solidFill>
              <a:highlight>
                <a:schemeClr val="accent6"/>
              </a:highlight>
              <a:latin typeface="Courier New"/>
              <a:ea typeface="Courier New"/>
              <a:cs typeface="Courier New"/>
              <a:sym typeface="Courier New"/>
            </a:endParaRPr>
          </a:p>
          <a:p>
            <a:pPr indent="-310832" lvl="0" marL="457200" rtl="0" algn="l">
              <a:lnSpc>
                <a:spcPct val="135714"/>
              </a:lnSpc>
              <a:spcBef>
                <a:spcPts val="0"/>
              </a:spcBef>
              <a:spcAft>
                <a:spcPts val="0"/>
              </a:spcAft>
              <a:buClr>
                <a:schemeClr val="dk1"/>
              </a:buClr>
              <a:buSzPct val="100000"/>
              <a:buChar char="●"/>
            </a:pPr>
            <a:r>
              <a:rPr lang="en">
                <a:solidFill>
                  <a:schemeClr val="dk1"/>
                </a:solidFill>
              </a:rPr>
              <a:t>Prompts were </a:t>
            </a:r>
            <a:r>
              <a:rPr lang="en" sz="1400">
                <a:solidFill>
                  <a:schemeClr val="dk1"/>
                </a:solidFill>
              </a:rPr>
              <a:t>serialized into message</a:t>
            </a:r>
            <a:r>
              <a:rPr lang="en">
                <a:solidFill>
                  <a:schemeClr val="dk1"/>
                </a:solidFill>
              </a:rPr>
              <a:t> formats</a:t>
            </a:r>
            <a:r>
              <a:rPr lang="en" sz="1400">
                <a:solidFill>
                  <a:schemeClr val="dk1"/>
                </a:solidFill>
              </a:rPr>
              <a:t> </a:t>
            </a:r>
            <a:r>
              <a:rPr lang="en">
                <a:solidFill>
                  <a:schemeClr val="dk1"/>
                </a:solidFill>
              </a:rPr>
              <a:t>as required for</a:t>
            </a:r>
            <a:r>
              <a:rPr lang="en" sz="1400">
                <a:solidFill>
                  <a:schemeClr val="dk1"/>
                </a:solidFill>
              </a:rPr>
              <a:t> </a:t>
            </a:r>
            <a:r>
              <a:rPr lang="en">
                <a:solidFill>
                  <a:schemeClr val="dk1"/>
                </a:solidFill>
              </a:rPr>
              <a:t>Fine tuned LLM and text-embeddings-ada models.</a:t>
            </a:r>
            <a:endParaRPr>
              <a:solidFill>
                <a:schemeClr val="dk1"/>
              </a:solidFill>
            </a:endParaRPr>
          </a:p>
        </p:txBody>
      </p:sp>
      <p:pic>
        <p:nvPicPr>
          <p:cNvPr id="84" name="Google Shape;84;p17"/>
          <p:cNvPicPr preferRelativeResize="0"/>
          <p:nvPr/>
        </p:nvPicPr>
        <p:blipFill>
          <a:blip r:embed="rId3">
            <a:alphaModFix/>
          </a:blip>
          <a:stretch>
            <a:fillRect/>
          </a:stretch>
        </p:blipFill>
        <p:spPr>
          <a:xfrm>
            <a:off x="3875100" y="1170125"/>
            <a:ext cx="5116499" cy="34862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268300" y="119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 Fine tuned LLM model</a:t>
            </a:r>
            <a:endParaRPr/>
          </a:p>
        </p:txBody>
      </p:sp>
      <p:sp>
        <p:nvSpPr>
          <p:cNvPr id="90" name="Google Shape;90;p18"/>
          <p:cNvSpPr txBox="1"/>
          <p:nvPr>
            <p:ph idx="1" type="body"/>
          </p:nvPr>
        </p:nvSpPr>
        <p:spPr>
          <a:xfrm>
            <a:off x="87450" y="101502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
                <a:solidFill>
                  <a:schemeClr val="dk1"/>
                </a:solidFill>
              </a:rPr>
              <a:t>Training </a:t>
            </a:r>
            <a:r>
              <a:rPr lang="en">
                <a:solidFill>
                  <a:schemeClr val="dk1"/>
                </a:solidFill>
              </a:rPr>
              <a:t>and validation data </a:t>
            </a:r>
            <a:r>
              <a:rPr lang="en">
                <a:solidFill>
                  <a:schemeClr val="dk1"/>
                </a:solidFill>
              </a:rPr>
              <a:t>sets were supplied to train the gpt-35-turbo-0613 model</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Hyperparameters were set for the fine tuning process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Fined tuned is applied on test and validation datasets to predict the sepsis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Observed b</a:t>
            </a:r>
            <a:r>
              <a:rPr lang="en">
                <a:solidFill>
                  <a:schemeClr val="dk1"/>
                </a:solidFill>
              </a:rPr>
              <a:t>oth AUROC and AUPRC percentages are higher on the test dataset.</a:t>
            </a:r>
            <a:endParaRPr>
              <a:solidFill>
                <a:schemeClr val="dk1"/>
              </a:solidFill>
            </a:endParaRPr>
          </a:p>
        </p:txBody>
      </p:sp>
      <p:pic>
        <p:nvPicPr>
          <p:cNvPr id="91" name="Google Shape;91;p18"/>
          <p:cNvPicPr preferRelativeResize="0"/>
          <p:nvPr/>
        </p:nvPicPr>
        <p:blipFill>
          <a:blip r:embed="rId3">
            <a:alphaModFix/>
          </a:blip>
          <a:stretch>
            <a:fillRect/>
          </a:stretch>
        </p:blipFill>
        <p:spPr>
          <a:xfrm>
            <a:off x="4190950" y="739700"/>
            <a:ext cx="4670950" cy="2081625"/>
          </a:xfrm>
          <a:prstGeom prst="rect">
            <a:avLst/>
          </a:prstGeom>
          <a:noFill/>
          <a:ln>
            <a:noFill/>
          </a:ln>
        </p:spPr>
      </p:pic>
      <p:pic>
        <p:nvPicPr>
          <p:cNvPr id="92" name="Google Shape;92;p18"/>
          <p:cNvPicPr preferRelativeResize="0"/>
          <p:nvPr/>
        </p:nvPicPr>
        <p:blipFill>
          <a:blip r:embed="rId4">
            <a:alphaModFix/>
          </a:blip>
          <a:stretch>
            <a:fillRect/>
          </a:stretch>
        </p:blipFill>
        <p:spPr>
          <a:xfrm>
            <a:off x="6433850" y="2868825"/>
            <a:ext cx="2536525" cy="2158925"/>
          </a:xfrm>
          <a:prstGeom prst="rect">
            <a:avLst/>
          </a:prstGeom>
          <a:noFill/>
          <a:ln>
            <a:noFill/>
          </a:ln>
        </p:spPr>
      </p:pic>
      <p:pic>
        <p:nvPicPr>
          <p:cNvPr id="93" name="Google Shape;93;p18"/>
          <p:cNvPicPr preferRelativeResize="0"/>
          <p:nvPr/>
        </p:nvPicPr>
        <p:blipFill>
          <a:blip r:embed="rId5">
            <a:alphaModFix/>
          </a:blip>
          <a:stretch>
            <a:fillRect/>
          </a:stretch>
        </p:blipFill>
        <p:spPr>
          <a:xfrm>
            <a:off x="3863025" y="2868825"/>
            <a:ext cx="2570826" cy="2202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232125" y="184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 ML models on text-embeddings-ada model</a:t>
            </a:r>
            <a:endParaRPr/>
          </a:p>
        </p:txBody>
      </p:sp>
      <p:sp>
        <p:nvSpPr>
          <p:cNvPr id="99" name="Google Shape;99;p19"/>
          <p:cNvSpPr txBox="1"/>
          <p:nvPr>
            <p:ph idx="1" type="body"/>
          </p:nvPr>
        </p:nvSpPr>
        <p:spPr>
          <a:xfrm>
            <a:off x="138075" y="925975"/>
            <a:ext cx="4209600" cy="36357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Clr>
                <a:schemeClr val="dk1"/>
              </a:buClr>
              <a:buSzPts val="1400"/>
              <a:buChar char="●"/>
            </a:pPr>
            <a:r>
              <a:rPr lang="en">
                <a:solidFill>
                  <a:schemeClr val="dk1"/>
                </a:solidFill>
              </a:rPr>
              <a:t>Sepsis detection prompts corresponding to t</a:t>
            </a:r>
            <a:r>
              <a:rPr lang="en">
                <a:solidFill>
                  <a:schemeClr val="dk1"/>
                </a:solidFill>
              </a:rPr>
              <a:t>raining, test and validate dataset </a:t>
            </a:r>
            <a:r>
              <a:rPr lang="en">
                <a:solidFill>
                  <a:schemeClr val="dk1"/>
                </a:solidFill>
              </a:rPr>
              <a:t>were sent to text-embeddings-ada-002 model.</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Built a Logistic Regression classification model on the training embeddings received from LLM model.</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Validate and test dataset embeddings applied on the classification model to predict the sepsis.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Later various other ML algorithms: Decision Tree Classifier, RandomForest, SVC, XGBoost were applied on </a:t>
            </a:r>
            <a:r>
              <a:rPr lang="en">
                <a:solidFill>
                  <a:schemeClr val="dk1"/>
                </a:solidFill>
              </a:rPr>
              <a:t>training data set embeddings to</a:t>
            </a:r>
            <a:r>
              <a:rPr lang="en">
                <a:solidFill>
                  <a:schemeClr val="dk1"/>
                </a:solidFill>
              </a:rPr>
              <a:t> check for a better model performance.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Logistic regressions and RandomForest performed best out of the ML classifiers attempted.</a:t>
            </a:r>
            <a:endParaRPr>
              <a:solidFill>
                <a:schemeClr val="dk1"/>
              </a:solidFill>
            </a:endParaRPr>
          </a:p>
        </p:txBody>
      </p:sp>
      <p:pic>
        <p:nvPicPr>
          <p:cNvPr id="100" name="Google Shape;100;p19"/>
          <p:cNvPicPr preferRelativeResize="0"/>
          <p:nvPr/>
        </p:nvPicPr>
        <p:blipFill>
          <a:blip r:embed="rId3">
            <a:alphaModFix/>
          </a:blip>
          <a:stretch>
            <a:fillRect/>
          </a:stretch>
        </p:blipFill>
        <p:spPr>
          <a:xfrm>
            <a:off x="5218175" y="757300"/>
            <a:ext cx="3108375" cy="1178950"/>
          </a:xfrm>
          <a:prstGeom prst="rect">
            <a:avLst/>
          </a:prstGeom>
          <a:noFill/>
          <a:ln>
            <a:noFill/>
          </a:ln>
        </p:spPr>
      </p:pic>
      <p:pic>
        <p:nvPicPr>
          <p:cNvPr id="101" name="Google Shape;101;p19"/>
          <p:cNvPicPr preferRelativeResize="0"/>
          <p:nvPr/>
        </p:nvPicPr>
        <p:blipFill>
          <a:blip r:embed="rId4">
            <a:alphaModFix/>
          </a:blip>
          <a:stretch>
            <a:fillRect/>
          </a:stretch>
        </p:blipFill>
        <p:spPr>
          <a:xfrm>
            <a:off x="5145972" y="1982275"/>
            <a:ext cx="3571525" cy="1178950"/>
          </a:xfrm>
          <a:prstGeom prst="rect">
            <a:avLst/>
          </a:prstGeom>
          <a:noFill/>
          <a:ln>
            <a:noFill/>
          </a:ln>
        </p:spPr>
      </p:pic>
      <p:pic>
        <p:nvPicPr>
          <p:cNvPr id="102" name="Google Shape;102;p19"/>
          <p:cNvPicPr preferRelativeResize="0"/>
          <p:nvPr/>
        </p:nvPicPr>
        <p:blipFill>
          <a:blip r:embed="rId5">
            <a:alphaModFix/>
          </a:blip>
          <a:stretch>
            <a:fillRect/>
          </a:stretch>
        </p:blipFill>
        <p:spPr>
          <a:xfrm>
            <a:off x="4221575" y="3407300"/>
            <a:ext cx="2664051" cy="1115875"/>
          </a:xfrm>
          <a:prstGeom prst="rect">
            <a:avLst/>
          </a:prstGeom>
          <a:noFill/>
          <a:ln>
            <a:noFill/>
          </a:ln>
        </p:spPr>
      </p:pic>
      <p:pic>
        <p:nvPicPr>
          <p:cNvPr id="103" name="Google Shape;103;p19"/>
          <p:cNvPicPr preferRelativeResize="0"/>
          <p:nvPr/>
        </p:nvPicPr>
        <p:blipFill>
          <a:blip r:embed="rId6">
            <a:alphaModFix/>
          </a:blip>
          <a:stretch>
            <a:fillRect/>
          </a:stretch>
        </p:blipFill>
        <p:spPr>
          <a:xfrm>
            <a:off x="6694390" y="3407300"/>
            <a:ext cx="2449611" cy="1115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09" name="Google Shape;109;p20"/>
          <p:cNvSpPr txBox="1"/>
          <p:nvPr>
            <p:ph idx="1" type="body"/>
          </p:nvPr>
        </p:nvSpPr>
        <p:spPr>
          <a:xfrm>
            <a:off x="311700" y="1152475"/>
            <a:ext cx="2865000" cy="3654000"/>
          </a:xfrm>
          <a:prstGeom prst="rect">
            <a:avLst/>
          </a:prstGeom>
        </p:spPr>
        <p:txBody>
          <a:bodyPr anchorCtr="0" anchor="t" bIns="91425" lIns="91425" spcFirstLastPara="1" rIns="91425" wrap="square" tIns="91425">
            <a:normAutofit fontScale="85000" lnSpcReduction="10000"/>
          </a:bodyPr>
          <a:lstStyle/>
          <a:p>
            <a:pPr indent="-304165" lvl="0" marL="457200" rtl="0" algn="l">
              <a:spcBef>
                <a:spcPts val="0"/>
              </a:spcBef>
              <a:spcAft>
                <a:spcPts val="0"/>
              </a:spcAft>
              <a:buClr>
                <a:schemeClr val="dk1"/>
              </a:buClr>
              <a:buSzPct val="100000"/>
              <a:buChar char="●"/>
            </a:pPr>
            <a:r>
              <a:rPr lang="en">
                <a:solidFill>
                  <a:schemeClr val="dk1"/>
                </a:solidFill>
              </a:rPr>
              <a:t>From reviewing the results we can determine that the fine tuned SepsisGPT model performed the best among test dataset scores for AUROC, and the logistic regression algorithm performed the best for AUPRC scores on the test dataset</a:t>
            </a:r>
            <a:endParaRPr>
              <a:solidFill>
                <a:schemeClr val="dk1"/>
              </a:solidFill>
            </a:endParaRPr>
          </a:p>
          <a:p>
            <a:pPr indent="-304165" lvl="0" marL="457200" rtl="0" algn="l">
              <a:spcBef>
                <a:spcPts val="0"/>
              </a:spcBef>
              <a:spcAft>
                <a:spcPts val="0"/>
              </a:spcAft>
              <a:buClr>
                <a:schemeClr val="dk1"/>
              </a:buClr>
              <a:buSzPct val="100000"/>
              <a:buChar char="●"/>
            </a:pPr>
            <a:r>
              <a:rPr lang="en">
                <a:solidFill>
                  <a:schemeClr val="dk1"/>
                </a:solidFill>
              </a:rPr>
              <a:t>SepsisGPT seemed to have the least consistent performance based on validation compared to test values. </a:t>
            </a:r>
            <a:endParaRPr>
              <a:solidFill>
                <a:schemeClr val="dk1"/>
              </a:solidFill>
            </a:endParaRPr>
          </a:p>
          <a:p>
            <a:pPr indent="-304165" lvl="0" marL="457200" rtl="0" algn="l">
              <a:spcBef>
                <a:spcPts val="0"/>
              </a:spcBef>
              <a:spcAft>
                <a:spcPts val="0"/>
              </a:spcAft>
              <a:buClr>
                <a:schemeClr val="dk1"/>
              </a:buClr>
              <a:buSzPct val="100000"/>
              <a:buChar char="●"/>
            </a:pPr>
            <a:r>
              <a:rPr lang="en">
                <a:solidFill>
                  <a:schemeClr val="dk1"/>
                </a:solidFill>
              </a:rPr>
              <a:t>While all models seemed to underperform the nurse’s screening tool, the SepsisGPT did achieve comparable positive predictive value results. </a:t>
            </a:r>
            <a:endParaRPr>
              <a:solidFill>
                <a:schemeClr val="dk1"/>
              </a:solidFill>
            </a:endParaRPr>
          </a:p>
        </p:txBody>
      </p:sp>
      <p:pic>
        <p:nvPicPr>
          <p:cNvPr id="110" name="Google Shape;110;p20"/>
          <p:cNvPicPr preferRelativeResize="0"/>
          <p:nvPr/>
        </p:nvPicPr>
        <p:blipFill>
          <a:blip r:embed="rId3">
            <a:alphaModFix/>
          </a:blip>
          <a:stretch>
            <a:fillRect/>
          </a:stretch>
        </p:blipFill>
        <p:spPr>
          <a:xfrm>
            <a:off x="3104450" y="1170125"/>
            <a:ext cx="5827875" cy="3482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Directions</a:t>
            </a:r>
            <a:endParaRPr/>
          </a:p>
        </p:txBody>
      </p:sp>
      <p:sp>
        <p:nvSpPr>
          <p:cNvPr id="116" name="Google Shape;116;p21"/>
          <p:cNvSpPr txBox="1"/>
          <p:nvPr>
            <p:ph idx="1" type="body"/>
          </p:nvPr>
        </p:nvSpPr>
        <p:spPr>
          <a:xfrm>
            <a:off x="311700" y="1170125"/>
            <a:ext cx="3999900" cy="3416400"/>
          </a:xfrm>
          <a:prstGeom prst="rect">
            <a:avLst/>
          </a:prstGeom>
        </p:spPr>
        <p:txBody>
          <a:bodyPr anchorCtr="0" anchor="t" bIns="91425" lIns="91425" spcFirstLastPara="1" rIns="91425" wrap="square" tIns="91425">
            <a:normAutofit/>
          </a:bodyPr>
          <a:lstStyle/>
          <a:p>
            <a:pPr indent="-301625" lvl="0" marL="457200" rtl="0" algn="l">
              <a:spcBef>
                <a:spcPts val="0"/>
              </a:spcBef>
              <a:spcAft>
                <a:spcPts val="0"/>
              </a:spcAft>
              <a:buClr>
                <a:schemeClr val="dk1"/>
              </a:buClr>
              <a:buSzPts val="1150"/>
              <a:buChar char="●"/>
            </a:pPr>
            <a:r>
              <a:rPr lang="en" sz="1150">
                <a:solidFill>
                  <a:schemeClr val="dk1"/>
                </a:solidFill>
              </a:rPr>
              <a:t>Get baseline feature values for each patient at a healthy state to contrast for abnormalities in target features data.  </a:t>
            </a:r>
            <a:endParaRPr sz="1150">
              <a:solidFill>
                <a:schemeClr val="dk1"/>
              </a:solidFill>
            </a:endParaRPr>
          </a:p>
          <a:p>
            <a:pPr indent="-301625" lvl="0" marL="457200" rtl="0" algn="l">
              <a:spcBef>
                <a:spcPts val="0"/>
              </a:spcBef>
              <a:spcAft>
                <a:spcPts val="0"/>
              </a:spcAft>
              <a:buClr>
                <a:schemeClr val="dk1"/>
              </a:buClr>
              <a:buSzPts val="1150"/>
              <a:buChar char="●"/>
            </a:pPr>
            <a:r>
              <a:rPr lang="en" sz="1150">
                <a:solidFill>
                  <a:schemeClr val="dk1"/>
                </a:solidFill>
              </a:rPr>
              <a:t>The outcomes may be different if we were able to use more features based on both the Sepsis-3 and Sepsis-2 definitions. </a:t>
            </a:r>
            <a:endParaRPr sz="1150">
              <a:solidFill>
                <a:schemeClr val="dk1"/>
              </a:solidFill>
            </a:endParaRPr>
          </a:p>
          <a:p>
            <a:pPr indent="-301625" lvl="0" marL="457200" rtl="0" algn="l">
              <a:spcBef>
                <a:spcPts val="0"/>
              </a:spcBef>
              <a:spcAft>
                <a:spcPts val="0"/>
              </a:spcAft>
              <a:buClr>
                <a:schemeClr val="dk1"/>
              </a:buClr>
              <a:buSzPts val="1150"/>
              <a:buChar char="●"/>
            </a:pPr>
            <a:r>
              <a:rPr lang="en" sz="1150">
                <a:solidFill>
                  <a:schemeClr val="dk1"/>
                </a:solidFill>
              </a:rPr>
              <a:t>Evaluate the model performance using data from patients of all ages</a:t>
            </a:r>
            <a:r>
              <a:rPr lang="en" sz="1150">
                <a:solidFill>
                  <a:schemeClr val="dk1"/>
                </a:solidFill>
                <a:highlight>
                  <a:srgbClr val="FFFFFF"/>
                </a:highlight>
              </a:rPr>
              <a:t>.</a:t>
            </a:r>
            <a:endParaRPr sz="1150">
              <a:solidFill>
                <a:schemeClr val="dk1"/>
              </a:solidFill>
              <a:highlight>
                <a:srgbClr val="FFFFFF"/>
              </a:highlight>
            </a:endParaRPr>
          </a:p>
          <a:p>
            <a:pPr indent="-301625" lvl="0" marL="457200" rtl="0" algn="l">
              <a:spcBef>
                <a:spcPts val="0"/>
              </a:spcBef>
              <a:spcAft>
                <a:spcPts val="0"/>
              </a:spcAft>
              <a:buClr>
                <a:schemeClr val="dk1"/>
              </a:buClr>
              <a:buSzPts val="1150"/>
              <a:buChar char="●"/>
            </a:pPr>
            <a:r>
              <a:rPr lang="en" sz="1150">
                <a:solidFill>
                  <a:schemeClr val="dk1"/>
                </a:solidFill>
                <a:highlight>
                  <a:srgbClr val="FFFFFF"/>
                </a:highlight>
              </a:rPr>
              <a:t>Fine tune SepsisGPT experimenting with various hyperparameter values: lower learning rate, more epochs, etc. </a:t>
            </a:r>
            <a:endParaRPr sz="1150">
              <a:solidFill>
                <a:schemeClr val="dk1"/>
              </a:solidFill>
              <a:highlight>
                <a:srgbClr val="FFFFFF"/>
              </a:highlight>
            </a:endParaRPr>
          </a:p>
          <a:p>
            <a:pPr indent="-301625" lvl="0" marL="457200" rtl="0" algn="l">
              <a:spcBef>
                <a:spcPts val="0"/>
              </a:spcBef>
              <a:spcAft>
                <a:spcPts val="0"/>
              </a:spcAft>
              <a:buClr>
                <a:schemeClr val="dk1"/>
              </a:buClr>
              <a:buSzPts val="1150"/>
              <a:buFont typeface="Roboto"/>
              <a:buChar char="●"/>
            </a:pPr>
            <a:r>
              <a:rPr lang="en" sz="1150">
                <a:solidFill>
                  <a:schemeClr val="dk1"/>
                </a:solidFill>
                <a:highlight>
                  <a:srgbClr val="FFFFFF"/>
                </a:highlight>
              </a:rPr>
              <a:t>Design the LLM model to predict the Sepsis disease progression based on the temporal data.</a:t>
            </a:r>
            <a:endParaRPr sz="1150">
              <a:solidFill>
                <a:schemeClr val="dk1"/>
              </a:solidFill>
              <a:highlight>
                <a:srgbClr val="FFFFFF"/>
              </a:highlight>
            </a:endParaRPr>
          </a:p>
        </p:txBody>
      </p:sp>
      <p:pic>
        <p:nvPicPr>
          <p:cNvPr id="117" name="Google Shape;117;p21"/>
          <p:cNvPicPr preferRelativeResize="0"/>
          <p:nvPr/>
        </p:nvPicPr>
        <p:blipFill>
          <a:blip r:embed="rId3">
            <a:alphaModFix/>
          </a:blip>
          <a:stretch>
            <a:fillRect/>
          </a:stretch>
        </p:blipFill>
        <p:spPr>
          <a:xfrm>
            <a:off x="4464000" y="1170125"/>
            <a:ext cx="4527600" cy="3395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