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60" r:id="rId2"/>
  </p:sldIdLst>
  <p:sldSz cx="38404800" cy="329184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12744" userDrawn="1">
          <p15:clr>
            <a:srgbClr val="A4A3A4"/>
          </p15:clr>
        </p15:guide>
        <p15:guide id="3" orient="horz" pos="5688" userDrawn="1">
          <p15:clr>
            <a:srgbClr val="A4A3A4"/>
          </p15:clr>
        </p15:guide>
        <p15:guide id="4" orient="horz" pos="14976" userDrawn="1">
          <p15:clr>
            <a:srgbClr val="A4A3A4"/>
          </p15:clr>
        </p15:guide>
        <p15:guide id="5" pos="18144" userDrawn="1">
          <p15:clr>
            <a:srgbClr val="A4A3A4"/>
          </p15:clr>
        </p15:guide>
        <p15:guide id="6" pos="5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Nielson" initials="AN" lastIdx="1" clrIdx="0">
    <p:extLst>
      <p:ext uri="{19B8F6BF-5375-455C-9EA6-DF929625EA0E}">
        <p15:presenceInfo xmlns:p15="http://schemas.microsoft.com/office/powerpoint/2012/main" xmlns="" userId="9ed6640c410e2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92365"/>
    <a:srgbClr val="813EB4"/>
    <a:srgbClr val="83629B"/>
    <a:srgbClr val="4A2366"/>
    <a:srgbClr val="4B2266"/>
    <a:srgbClr val="CC99FF"/>
    <a:srgbClr val="C77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4660"/>
  </p:normalViewPr>
  <p:slideViewPr>
    <p:cSldViewPr>
      <p:cViewPr>
        <p:scale>
          <a:sx n="33" d="100"/>
          <a:sy n="33" d="100"/>
        </p:scale>
        <p:origin x="-1242" y="1866"/>
      </p:cViewPr>
      <p:guideLst>
        <p:guide orient="horz" pos="10368"/>
        <p:guide orient="horz" pos="5688"/>
        <p:guide orient="horz" pos="14976"/>
        <p:guide pos="12744"/>
        <p:guide pos="18144"/>
        <p:guide pos="5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7043200" cy="117043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68763" cy="35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27" tIns="93327" rIns="93327" bIns="93327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318125" y="0"/>
            <a:ext cx="4068763" cy="35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27" tIns="93327" rIns="93327" bIns="93327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141663" y="533400"/>
            <a:ext cx="3105150" cy="2662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8213" y="3373358"/>
            <a:ext cx="7512050" cy="31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27" tIns="93327" rIns="93327" bIns="93327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746716"/>
            <a:ext cx="4068763" cy="35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27" tIns="93327" rIns="93327" bIns="93327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318125" y="6746716"/>
            <a:ext cx="4068763" cy="35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8" tIns="45706" rIns="91438" bIns="45706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200"/>
              </a:p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089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318125" y="6746716"/>
            <a:ext cx="4068763" cy="35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8" tIns="45706" rIns="91438" bIns="45706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200"/>
              </a:pPr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141663" y="533400"/>
            <a:ext cx="3105150" cy="2662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38213" y="3373358"/>
            <a:ext cx="7512050" cy="31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8" tIns="45706" rIns="91438" bIns="45706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Add parameters for high and low ferritin in the table.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Number of participants in for high and low ferritin groups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Units for figures and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257410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70163-63C6-460F-A4FF-518D5320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5387342"/>
            <a:ext cx="28803600" cy="114604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2FEE97-5DE6-4E12-A2A0-0E443C80A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A5E43D-6FAF-4B87-AC66-FFDBDC5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C2E94F-693A-45B3-A9EE-DF67CCDB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8B88C4-47D9-4132-A559-56FCE044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7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3C2F-6C76-4EDC-A960-9BC26F1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DFADA2-051F-4D4F-9FD8-3C5A81BA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09830E-627B-446A-9824-5C5EEEBA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F94619-3FA1-45D0-A28E-036902BD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B30C7F-01FE-4F98-B724-A71E2C59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26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F3AECF-671E-4966-876B-394F4D08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483435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3D5D2C-896E-472B-8D69-C3E62C4CA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40330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83409-6B54-48F2-AE8F-8F37B077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BAE9B7-0E29-4650-9B2C-99DFB185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B89CB-4258-4E96-B96D-37C8C429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78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880123" y="2917825"/>
            <a:ext cx="32644558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9723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880123" y="9486900"/>
            <a:ext cx="16265129" cy="19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28585" algn="l" rtl="0">
              <a:lnSpc>
                <a:spcPct val="100000"/>
              </a:lnSpc>
              <a:spcBef>
                <a:spcPts val="2835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Times New Roman"/>
              <a:buChar char="•"/>
              <a:defRPr sz="1417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1028636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599"/>
              <a:buFont typeface="Times New Roman"/>
              <a:buChar char="–"/>
              <a:defRPr sz="1259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04811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Clr>
                <a:schemeClr val="dk1"/>
              </a:buClr>
              <a:buSzPts val="10649"/>
              <a:buFont typeface="Times New Roman"/>
              <a:buChar char="•"/>
              <a:defRPr sz="106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–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19259550" y="9486900"/>
            <a:ext cx="16265129" cy="98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28585" algn="l" rtl="0">
              <a:lnSpc>
                <a:spcPct val="100000"/>
              </a:lnSpc>
              <a:spcBef>
                <a:spcPts val="2835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Times New Roman"/>
              <a:buChar char="•"/>
              <a:defRPr sz="1417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1028636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599"/>
              <a:buFont typeface="Times New Roman"/>
              <a:buChar char="–"/>
              <a:defRPr sz="1259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04811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Clr>
                <a:schemeClr val="dk1"/>
              </a:buClr>
              <a:buSzPts val="10649"/>
              <a:buFont typeface="Times New Roman"/>
              <a:buChar char="•"/>
              <a:defRPr sz="106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–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19259550" y="19450050"/>
            <a:ext cx="16265129" cy="98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28585" algn="l" rtl="0">
              <a:lnSpc>
                <a:spcPct val="100000"/>
              </a:lnSpc>
              <a:spcBef>
                <a:spcPts val="2835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Times New Roman"/>
              <a:buChar char="•"/>
              <a:defRPr sz="1417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1028636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599"/>
              <a:buFont typeface="Times New Roman"/>
              <a:buChar char="–"/>
              <a:defRPr sz="1259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04811" algn="l" rtl="0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Clr>
                <a:schemeClr val="dk1"/>
              </a:buClr>
              <a:buSzPts val="10649"/>
              <a:buFont typeface="Times New Roman"/>
              <a:buChar char="•"/>
              <a:defRPr sz="106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–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804798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Clr>
                <a:schemeClr val="dk1"/>
              </a:buClr>
              <a:buSzPts val="9074"/>
              <a:buFont typeface="Times New Roman"/>
              <a:buChar char="»"/>
              <a:defRPr sz="90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880123" y="30006925"/>
            <a:ext cx="80010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3121880" y="30006925"/>
            <a:ext cx="12161043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7523678" y="30006925"/>
            <a:ext cx="80010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835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456DF-7522-479C-9295-EA6923B6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7CDC7-C80D-4C4A-89B2-B443E7DA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DA7473-98A7-483C-A953-B8906B29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A0D7BE-BAF5-4B55-AB91-B7D8F484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B2A57D-EF34-493C-AF86-FB46DE80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7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17AF7-D536-412C-B949-104516D4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328" y="8206745"/>
            <a:ext cx="33124140" cy="1369313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5ADAF9-501A-45B2-907E-B492BDFF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0328" y="22029425"/>
            <a:ext cx="33124140" cy="72008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144D56-08C2-4978-877E-36AC745E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0FACC2-E9C1-41F7-8912-540861D7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2CA0-2E44-44D7-AC19-2D600736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20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EDD1A-E17E-43AD-A466-0C9FA2F6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B31D0-C006-46D3-8D1D-E1DE6E2F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D2D4EF-C9C5-4BA9-9D2D-4DC9CE8BF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761353-8A10-47B5-9C62-C7EDC98F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4B52CC-A322-4223-9137-196606B5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96772-5D09-4149-A11F-AF85C5E0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75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C18F3-5C0C-4A42-BD96-28A24267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2" y="1752603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D3C1F1-618A-47D3-8557-7E928612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5334" y="8069582"/>
            <a:ext cx="16247029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409F00-72F9-4E58-87A7-C6DDF7B0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5334" y="12024360"/>
            <a:ext cx="16247029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433C44-E284-4BE1-8819-95649EB30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442430" y="8069582"/>
            <a:ext cx="16327042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B6E5DB-87BD-4562-AB8D-4E2D0603B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442430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A4BE5E-C635-4D7C-B933-5B81A757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47AA603-B032-4AB7-8882-1F88934E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C71C3A-C65D-4C17-B78B-7287F968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97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C72C1-2630-43B4-B1D3-4DF1881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7F4A67-A32A-4FD2-B683-D9F6A8DF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9C9070-33DE-45DF-898A-EEC21B30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AFCA4D-72CA-4CB9-921A-B0D62A59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54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4FB76F-6864-48F5-9008-3B62AAE2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167D72-1969-43AB-B07A-F4FD20C8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D70A89-A530-43BF-9651-9C29180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06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B939B-E91E-48AB-935B-82959F5E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060609-CCD5-4096-8F3D-692BDABA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BA6BA2-8C29-481B-800A-EA6E3629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8338EB-2118-43AD-B375-EED1E925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F83478-092A-4B8E-BAA8-D0101DE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4C5BAC-DE33-47EA-A0BA-DF6DDDB8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5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64EB2-AAA1-4435-BECD-70AC509F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7D27ED-388F-4B0B-8FFD-44B61AB11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0896C2-A3BE-43A5-9B34-87488439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E2D497-0F54-4ADA-A1D6-83664689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C7F6-B1DD-42B7-B96B-CB6270EFB5EE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A84F2A-9CC9-496B-95C2-360EB0D6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171668-F05C-4F54-B48E-C82F4EE7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6F9D-4A4F-4ADE-99DB-2F85DD1A07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5795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FD7468-B8AB-4FDC-B358-B655AC8D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330" y="1752603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CCF2F8-0BEC-453F-AFED-035E300B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5AD018-6240-4A5B-8EB4-C863DAE15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033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C7F6-B1DD-42B7-B96B-CB6270EFB5EE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DEBD2F-28A7-4242-A51C-20D8B4934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21590" y="30510482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B3F74-CE85-48D9-8858-6D810B94B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2339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6F9D-4A4F-4ADE-99DB-2F85DD1A07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82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-48126" y="1"/>
            <a:ext cx="38496375" cy="4384547"/>
          </a:xfrm>
          <a:prstGeom prst="rect">
            <a:avLst/>
          </a:prstGeom>
          <a:solidFill>
            <a:srgbClr val="4923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880123" y="2188372"/>
            <a:ext cx="32644558" cy="272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71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71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97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695754" y="2588607"/>
            <a:ext cx="25006788" cy="129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lvl="0" algn="ctr">
              <a:buClr>
                <a:schemeClr val="lt1"/>
              </a:buClr>
              <a:buSzPts val="4382"/>
            </a:pPr>
            <a:r>
              <a:rPr lang="en-US" sz="4000" i="0" u="none" strike="noStrike" cap="none" dirty="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Nicholas Smith, Jaden Jackson, </a:t>
            </a:r>
            <a:r>
              <a:rPr lang="en-US" sz="4000" i="0" u="none" strike="noStrike" cap="none" dirty="0" err="1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Weilun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Mai</a:t>
            </a:r>
            <a:endParaRPr sz="400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Weber State University, Ogden</a:t>
            </a:r>
            <a:endParaRPr sz="4000" b="0" i="1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-9666814" y="5880698"/>
            <a:ext cx="9014339" cy="34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5D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928384" y="370097"/>
            <a:ext cx="24987625" cy="19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lvl="0" algn="ctr">
              <a:buClr>
                <a:schemeClr val="lt1"/>
              </a:buClr>
              <a:buSzPts val="6000"/>
            </a:pPr>
            <a:r>
              <a:rPr lang="en-US" sz="7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Models for Call Volume and Agent Handling Time in a Call Center to Predict Required Staffing Levels</a:t>
            </a:r>
            <a:endParaRPr sz="28700" b="0" i="0" u="none" strike="noStrike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188098" y="13727790"/>
            <a:ext cx="926685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2564"/>
          <a:stretch/>
        </p:blipFill>
        <p:spPr>
          <a:xfrm>
            <a:off x="177888" y="0"/>
            <a:ext cx="64293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t="2564"/>
          <a:stretch/>
        </p:blipFill>
        <p:spPr>
          <a:xfrm>
            <a:off x="31742372" y="0"/>
            <a:ext cx="6433361" cy="4343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-48126" y="4457700"/>
            <a:ext cx="9759054" cy="685800"/>
          </a:xfrm>
          <a:prstGeom prst="rect">
            <a:avLst/>
          </a:prstGeom>
          <a:solidFill>
            <a:srgbClr val="4B226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2E3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>
                <a:solidFill>
                  <a:srgbClr val="E6E2E3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4419948" y="3158416"/>
            <a:ext cx="2234002" cy="15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105"/>
          <p:cNvSpPr txBox="1"/>
          <p:nvPr/>
        </p:nvSpPr>
        <p:spPr>
          <a:xfrm>
            <a:off x="9829800" y="4458168"/>
            <a:ext cx="18653760" cy="685800"/>
          </a:xfrm>
          <a:prstGeom prst="rect">
            <a:avLst/>
          </a:prstGeom>
          <a:solidFill>
            <a:srgbClr val="4B226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2E3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 smtClean="0">
                <a:solidFill>
                  <a:srgbClr val="E6E2E3"/>
                </a:solidFill>
                <a:latin typeface="Verdana"/>
                <a:ea typeface="Verdana"/>
                <a:cs typeface="Verdana"/>
                <a:sym typeface="Verdana"/>
              </a:rPr>
              <a:t>Data &amp;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105"/>
          <p:cNvSpPr txBox="1"/>
          <p:nvPr/>
        </p:nvSpPr>
        <p:spPr>
          <a:xfrm>
            <a:off x="28610561" y="4457700"/>
            <a:ext cx="9756648" cy="685800"/>
          </a:xfrm>
          <a:prstGeom prst="rect">
            <a:avLst/>
          </a:prstGeom>
          <a:solidFill>
            <a:srgbClr val="4B226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E6E2E3"/>
              </a:buClr>
              <a:buSzPts val="3600"/>
            </a:pPr>
            <a:r>
              <a:rPr lang="en-US" sz="3600" b="1" dirty="0" smtClean="0">
                <a:solidFill>
                  <a:srgbClr val="E6E2E3"/>
                </a:solidFill>
                <a:latin typeface="Verdana"/>
                <a:ea typeface="Verdana"/>
                <a:cs typeface="Verdana"/>
                <a:sym typeface="Verdana"/>
              </a:rPr>
              <a:t>Discussion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0EE7B77-8AA9-4369-BB31-37A95AAD15AE}"/>
              </a:ext>
            </a:extLst>
          </p:cNvPr>
          <p:cNvSpPr txBox="1"/>
          <p:nvPr/>
        </p:nvSpPr>
        <p:spPr>
          <a:xfrm>
            <a:off x="19316700" y="124587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average agent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time does not appear to significantly vary throughout the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week.  Agents only  answer calls on weekdays. 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944100" y="13944600"/>
            <a:ext cx="18288000" cy="0"/>
          </a:xfrm>
          <a:prstGeom prst="line">
            <a:avLst/>
          </a:prstGeom>
          <a:ln w="57150">
            <a:solidFill>
              <a:srgbClr val="492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233" y="5474609"/>
            <a:ext cx="900685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Clearview Live is a company based in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Roy,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Utah, that creates analytics and dashboard software.   The software collects and analyzes data from existing company enterprise wide software such 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Enterprise Resource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relationship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 center phone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data, etc.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is to provide data in a digested form to allow businesses to improve their efficiency and customer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satisfaction.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provided WSU with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months of raw data from 2018 for a call center with the request that models be developed for call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volume (CVM)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agent handling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(HTM). 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models would be used to assist in determining required staffing levels for the call center.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Shape 105"/>
          <p:cNvSpPr txBox="1"/>
          <p:nvPr/>
        </p:nvSpPr>
        <p:spPr>
          <a:xfrm>
            <a:off x="-43554" y="12344400"/>
            <a:ext cx="9759054" cy="685800"/>
          </a:xfrm>
          <a:prstGeom prst="rect">
            <a:avLst/>
          </a:prstGeom>
          <a:solidFill>
            <a:srgbClr val="4B226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2E3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 smtClean="0">
                <a:solidFill>
                  <a:srgbClr val="E6E2E3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5746" y="13375303"/>
            <a:ext cx="9006854" cy="1788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with any large data set, the raw data provided were “messy” and needed to be “scrubbed” before analysis. 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scrubbed data set the following approach was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taken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calls per 30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 intervals throughout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 was calculated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zone is assumed to be MST.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 handle time is defined here as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seconds agent was actively on line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Calls not connected to the agent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(i.e.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zero seconds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length)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 included in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CVM, but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in the HTM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work was carried out using the open source software ‘R’ and associated libraries.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scrubbed data were split into a training (70%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data) and a testing data set.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subsets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backward selection was applied to all variables and interactions in order to determine the predictors to use in the models.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trade off of the model complexity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adjusted R squared was made to select the preferred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the model complexity improves the interpretability and eliminate unnecessary risk of “over fitting”.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squares regression was used to model both the CVM and the HTM.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models were then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predict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values in the testing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set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calculate test error.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2B92DE9-BCDC-48F6-B1EE-1C9EA2C6DEA4}"/>
              </a:ext>
            </a:extLst>
          </p:cNvPr>
          <p:cNvSpPr txBox="1"/>
          <p:nvPr/>
        </p:nvSpPr>
        <p:spPr>
          <a:xfrm>
            <a:off x="9829800" y="12687300"/>
            <a:ext cx="90297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Monday and Tuesday appear to have a slightly higher call volume, but all other days of the week are essentially equivalent.</a:t>
            </a:r>
            <a:endParaRPr lang="en-US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9202400" y="4914903"/>
            <a:ext cx="0" cy="27431997"/>
          </a:xfrm>
          <a:prstGeom prst="line">
            <a:avLst/>
          </a:prstGeom>
          <a:ln w="57150">
            <a:solidFill>
              <a:srgbClr val="492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718000" y="19055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14173200"/>
            <a:ext cx="7993040" cy="723135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2B92DE9-BCDC-48F6-B1EE-1C9EA2C6DEA4}"/>
              </a:ext>
            </a:extLst>
          </p:cNvPr>
          <p:cNvSpPr txBox="1"/>
          <p:nvPr/>
        </p:nvSpPr>
        <p:spPr>
          <a:xfrm>
            <a:off x="9715500" y="21488400"/>
            <a:ext cx="9372600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ramp up in the call volume at the start of the day between 7:00am and noon, and a decrease at the end of the day (making a parabolic shape). </a:t>
            </a:r>
            <a:endParaRPr lang="en-US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2B92DE9-BCDC-48F6-B1EE-1C9EA2C6DEA4}"/>
              </a:ext>
            </a:extLst>
          </p:cNvPr>
          <p:cNvSpPr txBox="1"/>
          <p:nvPr/>
        </p:nvSpPr>
        <p:spPr>
          <a:xfrm>
            <a:off x="19431000" y="21488400"/>
            <a:ext cx="9363456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time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slightly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faster at the beginning of the day but is essentially constant throughout the day until near the close of business </a:t>
            </a:r>
            <a:endParaRPr lang="en-US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Shape 105"/>
          <p:cNvSpPr txBox="1"/>
          <p:nvPr/>
        </p:nvSpPr>
        <p:spPr>
          <a:xfrm>
            <a:off x="28648152" y="13258800"/>
            <a:ext cx="9756648" cy="685800"/>
          </a:xfrm>
          <a:prstGeom prst="rect">
            <a:avLst/>
          </a:prstGeom>
          <a:solidFill>
            <a:srgbClr val="4B226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E6E2E3"/>
              </a:buClr>
              <a:buSzPts val="3600"/>
            </a:pPr>
            <a:r>
              <a:rPr lang="en-US" sz="3600" b="1" dirty="0" smtClean="0">
                <a:solidFill>
                  <a:srgbClr val="E6E2E3"/>
                </a:solidFill>
                <a:latin typeface="Verdana"/>
                <a:ea typeface="Verdana"/>
                <a:cs typeface="Verdana"/>
                <a:sym typeface="Verdana"/>
              </a:rPr>
              <a:t>Conclusions and Future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03600" y="14401800"/>
            <a:ext cx="9006854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have been created for both Call Volume (CVM) and Agent Handling Time (HTM).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information is still needed, such as the exact company needs, nature of the calls, agents schedules (including break times and lunch time),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there outlier data points in the call volume? Can this be explained and discarded?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does average handle time ramp up the first two hours?  Are the nature of the calls different throughout the day, or does the mindset of the agent change?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typical shift 5-8’s with two breaks and an half hour lunch? 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Perhaps the two peaks in the HTM could be leveled out if there two large breaks instead of 2 small breaks and a lunch.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practice, to calculate a needed staffing level other factors such as queue time, service level (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 % of calls should be answered within a certain amount of time, historical levels of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sickness/absenteeism, etc.)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addition, data on the end customer satisfaction could be obtained and that used as a response variable to assist in determining the number of agents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HR practices allow, agent identifiers could be collected and best practices from the most effective agents identified and leveraged to others.</a:t>
            </a:r>
          </a:p>
        </p:txBody>
      </p:sp>
      <p:pic>
        <p:nvPicPr>
          <p:cNvPr id="45" name="Picture 44" descr="backward CVM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0" y="22174200"/>
            <a:ext cx="5889015" cy="6629400"/>
          </a:xfrm>
          <a:prstGeom prst="rect">
            <a:avLst/>
          </a:prstGeom>
        </p:spPr>
      </p:pic>
      <p:pic>
        <p:nvPicPr>
          <p:cNvPr id="46" name="Picture 45" descr="boxplot calls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099" y="5372100"/>
            <a:ext cx="8801101" cy="7200900"/>
          </a:xfrm>
          <a:prstGeom prst="rect">
            <a:avLst/>
          </a:prstGeom>
        </p:spPr>
      </p:pic>
      <p:pic>
        <p:nvPicPr>
          <p:cNvPr id="49" name="Picture 48" descr="handle time by day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5300" y="5486400"/>
            <a:ext cx="8458200" cy="674370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9944100" y="23202900"/>
            <a:ext cx="18288000" cy="0"/>
          </a:xfrm>
          <a:prstGeom prst="line">
            <a:avLst/>
          </a:prstGeom>
          <a:ln w="57150">
            <a:solidFill>
              <a:srgbClr val="492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the handle time data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73900" y="14516100"/>
            <a:ext cx="8446630" cy="6972300"/>
          </a:xfrm>
          <a:prstGeom prst="rect">
            <a:avLst/>
          </a:prstGeom>
        </p:spPr>
      </p:pic>
      <p:pic>
        <p:nvPicPr>
          <p:cNvPr id="61" name="Picture 60" descr="call volume model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7000" y="23317200"/>
            <a:ext cx="8343900" cy="6972301"/>
          </a:xfrm>
          <a:prstGeom prst="rect">
            <a:avLst/>
          </a:prstGeom>
        </p:spPr>
      </p:pic>
      <p:pic>
        <p:nvPicPr>
          <p:cNvPr id="64" name="Picture 63" descr="HTM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73900" y="23431500"/>
            <a:ext cx="8115300" cy="62865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2B92DE9-BCDC-48F6-B1EE-1C9EA2C6DEA4}"/>
              </a:ext>
            </a:extLst>
          </p:cNvPr>
          <p:cNvSpPr txBox="1"/>
          <p:nvPr/>
        </p:nvSpPr>
        <p:spPr>
          <a:xfrm>
            <a:off x="9772650" y="30432375"/>
            <a:ext cx="9258300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four statistically significant groups of call  volume data.  End of week is comprised of Wednesday, Thursday, and Friday.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2B92DE9-BCDC-48F6-B1EE-1C9EA2C6DEA4}"/>
              </a:ext>
            </a:extLst>
          </p:cNvPr>
          <p:cNvSpPr txBox="1"/>
          <p:nvPr/>
        </p:nvSpPr>
        <p:spPr>
          <a:xfrm>
            <a:off x="19402425" y="30260925"/>
            <a:ext cx="92583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HTM included a “dummy” variable that fit least squares to “The Grind” separately to “Crunch Time”.  The two groups of agent handle times can be shown to be statistically different. </a:t>
            </a:r>
            <a:endParaRPr lang="en-US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89300" y="5829300"/>
            <a:ext cx="9006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test error (RMSE) for the CVM was estimated to be ~45, which means that on average the predicted call volume for a given 30 minute interval will only be 45 calls off.  Therefore, if we predict 500 calls, then the actual call volum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might be something like 545 calls or 455 calls.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689300" y="8686800"/>
            <a:ext cx="9006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test error (RMSE) for the HTM was estimated to be ~45 seconds (coincidentally), which means that on average the predicted average handle time for a given 30 minute interval will be 45 seconds off.  However, this is only when test validation set included data points from “The Grind” (the model has a test erro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of ~166 seconds when we include test data from “Crunch Time” because the variance is so high in this region.) </a:t>
            </a:r>
          </a:p>
        </p:txBody>
      </p:sp>
    </p:spTree>
    <p:extLst>
      <p:ext uri="{BB962C8B-B14F-4D97-AF65-F5344CB8AC3E}">
        <p14:creationId xmlns:p14="http://schemas.microsoft.com/office/powerpoint/2010/main" xmlns="" val="235005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6468</TotalTime>
  <Words>980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David Aguilar-Alvarez</dc:creator>
  <cp:lastModifiedBy>nsmith</cp:lastModifiedBy>
  <cp:revision>171</cp:revision>
  <cp:lastPrinted>2019-11-21T23:22:50Z</cp:lastPrinted>
  <dcterms:modified xsi:type="dcterms:W3CDTF">2019-11-22T16:32:37Z</dcterms:modified>
</cp:coreProperties>
</file>