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8"/>
  </p:notesMasterIdLst>
  <p:sldIdLst>
    <p:sldId id="266" r:id="rId3"/>
    <p:sldId id="326" r:id="rId4"/>
    <p:sldId id="307" r:id="rId5"/>
    <p:sldId id="299" r:id="rId6"/>
    <p:sldId id="268" r:id="rId7"/>
    <p:sldId id="274" r:id="rId8"/>
    <p:sldId id="269" r:id="rId9"/>
    <p:sldId id="276" r:id="rId10"/>
    <p:sldId id="271" r:id="rId11"/>
    <p:sldId id="280" r:id="rId12"/>
    <p:sldId id="281" r:id="rId13"/>
    <p:sldId id="282" r:id="rId14"/>
    <p:sldId id="313" r:id="rId15"/>
    <p:sldId id="333" r:id="rId16"/>
    <p:sldId id="283" r:id="rId17"/>
    <p:sldId id="277" r:id="rId18"/>
    <p:sldId id="278" r:id="rId19"/>
    <p:sldId id="284" r:id="rId20"/>
    <p:sldId id="289" r:id="rId21"/>
    <p:sldId id="285" r:id="rId22"/>
    <p:sldId id="286" r:id="rId23"/>
    <p:sldId id="287" r:id="rId24"/>
    <p:sldId id="288" r:id="rId25"/>
    <p:sldId id="291" r:id="rId26"/>
    <p:sldId id="292" r:id="rId27"/>
    <p:sldId id="293" r:id="rId28"/>
    <p:sldId id="294" r:id="rId29"/>
    <p:sldId id="295" r:id="rId30"/>
    <p:sldId id="296" r:id="rId31"/>
    <p:sldId id="297" r:id="rId32"/>
    <p:sldId id="298" r:id="rId33"/>
    <p:sldId id="318" r:id="rId34"/>
    <p:sldId id="319" r:id="rId35"/>
    <p:sldId id="320" r:id="rId36"/>
    <p:sldId id="328" r:id="rId37"/>
    <p:sldId id="312" r:id="rId38"/>
    <p:sldId id="321" r:id="rId39"/>
    <p:sldId id="322" r:id="rId40"/>
    <p:sldId id="323" r:id="rId41"/>
    <p:sldId id="324" r:id="rId42"/>
    <p:sldId id="325" r:id="rId43"/>
    <p:sldId id="309" r:id="rId44"/>
    <p:sldId id="331" r:id="rId45"/>
    <p:sldId id="330" r:id="rId46"/>
    <p:sldId id="33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96517" autoAdjust="0"/>
  </p:normalViewPr>
  <p:slideViewPr>
    <p:cSldViewPr snapToGrid="0">
      <p:cViewPr varScale="1">
        <p:scale>
          <a:sx n="72" d="100"/>
          <a:sy n="72" d="100"/>
        </p:scale>
        <p:origin x="66" y="198"/>
      </p:cViewPr>
      <p:guideLst/>
    </p:cSldViewPr>
  </p:slideViewPr>
  <p:outlineViewPr>
    <p:cViewPr>
      <p:scale>
        <a:sx n="33" d="100"/>
        <a:sy n="33" d="100"/>
      </p:scale>
      <p:origin x="0" y="-12648"/>
    </p:cViewPr>
  </p:outlineViewPr>
  <p:notesTextViewPr>
    <p:cViewPr>
      <p:scale>
        <a:sx n="1" d="1"/>
        <a:sy n="1" d="1"/>
      </p:scale>
      <p:origin x="0" y="0"/>
    </p:cViewPr>
  </p:notesTextViewPr>
  <p:sorterViewPr>
    <p:cViewPr>
      <p:scale>
        <a:sx n="100" d="100"/>
        <a:sy n="100" d="100"/>
      </p:scale>
      <p:origin x="0" y="-87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92708-7BAE-492D-8863-8CF2201C8440}"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6EE0E-D222-45B1-908F-6CA84D5DCC60}" type="slidenum">
              <a:rPr lang="en-US" smtClean="0"/>
              <a:t>‹#›</a:t>
            </a:fld>
            <a:endParaRPr lang="en-US"/>
          </a:p>
        </p:txBody>
      </p:sp>
    </p:spTree>
    <p:extLst>
      <p:ext uri="{BB962C8B-B14F-4D97-AF65-F5344CB8AC3E}">
        <p14:creationId xmlns:p14="http://schemas.microsoft.com/office/powerpoint/2010/main" val="264064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3F8F07-F938-48A4-AECA-E58EA13755D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15185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sz="36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sz="1800" b="1">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endParaRPr lang="en-US" dirty="0"/>
          </a:p>
        </p:txBody>
      </p:sp>
    </p:spTree>
    <p:extLst>
      <p:ext uri="{BB962C8B-B14F-4D97-AF65-F5344CB8AC3E}">
        <p14:creationId xmlns:p14="http://schemas.microsoft.com/office/powerpoint/2010/main" val="332594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4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4"/>
            <a:ext cx="2741084" cy="3976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4"/>
            <a:ext cx="8026400" cy="3976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45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11718" y="1728789"/>
            <a:ext cx="10928349" cy="1089025"/>
          </a:xfrm>
        </p:spPr>
        <p:txBody>
          <a:bodyPr/>
          <a:lstStyle/>
          <a:p>
            <a:r>
              <a:rPr lang="en-US"/>
              <a:t>Click to edit Master title style</a:t>
            </a:r>
          </a:p>
        </p:txBody>
      </p:sp>
    </p:spTree>
    <p:extLst>
      <p:ext uri="{BB962C8B-B14F-4D97-AF65-F5344CB8AC3E}">
        <p14:creationId xmlns:p14="http://schemas.microsoft.com/office/powerpoint/2010/main" val="209769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03803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1"/>
            <a:ext cx="8906933" cy="688975"/>
          </a:xfrm>
          <a:prstGeom prst="rect">
            <a:avLst/>
          </a:prstGeom>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4159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7159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06194" y="111387"/>
            <a:ext cx="8906933" cy="6889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54568" y="1209676"/>
            <a:ext cx="5439833" cy="497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209676"/>
            <a:ext cx="5439833" cy="4975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023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03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06194" y="111387"/>
            <a:ext cx="8906933" cy="6889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00003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36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962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029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9235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06194" y="111387"/>
            <a:ext cx="8906933" cy="68897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2531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718" y="152400"/>
            <a:ext cx="2770716" cy="60325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54567" y="152400"/>
            <a:ext cx="8108951" cy="6032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894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32000" y="152401"/>
            <a:ext cx="8906933" cy="688975"/>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554567" y="1209676"/>
            <a:ext cx="11082867" cy="4975225"/>
          </a:xfrm>
        </p:spPr>
        <p:txBody>
          <a:bodyPr/>
          <a:lstStyle/>
          <a:p>
            <a:endParaRPr lang="en-US"/>
          </a:p>
        </p:txBody>
      </p:sp>
    </p:spTree>
    <p:extLst>
      <p:ext uri="{BB962C8B-B14F-4D97-AF65-F5344CB8AC3E}">
        <p14:creationId xmlns:p14="http://schemas.microsoft.com/office/powerpoint/2010/main" val="234849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452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4"/>
            <a:ext cx="5382684"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4"/>
            <a:ext cx="5384800" cy="397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087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40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230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49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95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589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
            <a:ext cx="12192000" cy="6896099"/>
          </a:xfrm>
          <a:prstGeom prst="rect">
            <a:avLst/>
          </a:prstGeom>
        </p:spPr>
      </p:pic>
      <p:sp>
        <p:nvSpPr>
          <p:cNvPr id="2" name="AutoShape 2"/>
          <p:cNvSpPr>
            <a:spLocks noChangeArrowheads="1"/>
          </p:cNvSpPr>
          <p:nvPr/>
        </p:nvSpPr>
        <p:spPr bwMode="auto">
          <a:xfrm>
            <a:off x="-14817" y="6484938"/>
            <a:ext cx="12206817" cy="304800"/>
          </a:xfrm>
          <a:custGeom>
            <a:avLst/>
            <a:gdLst>
              <a:gd name="G0" fmla="*/ 25431 1 2"/>
              <a:gd name="G1" fmla="*/ 847 1 2"/>
              <a:gd name="G2" fmla="+- 847 0 0"/>
              <a:gd name="G3" fmla="+- 25431 0 0"/>
            </a:gdLst>
            <a:ahLst/>
            <a:cxnLst>
              <a:cxn ang="0">
                <a:pos x="r" y="vc"/>
              </a:cxn>
              <a:cxn ang="5400000">
                <a:pos x="hc" y="b"/>
              </a:cxn>
              <a:cxn ang="10800000">
                <a:pos x="l" y="vc"/>
              </a:cxn>
              <a:cxn ang="16200000">
                <a:pos x="hc" y="t"/>
              </a:cxn>
            </a:cxnLst>
            <a:rect l="0" t="0" r="0" b="0"/>
            <a:pathLst>
              <a:path>
                <a:moveTo>
                  <a:pt x="0" y="0"/>
                </a:moveTo>
                <a:lnTo>
                  <a:pt x="25431" y="0"/>
                </a:lnTo>
                <a:lnTo>
                  <a:pt x="25431" y="847"/>
                </a:lnTo>
                <a:lnTo>
                  <a:pt x="0" y="847"/>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cap="flat">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5pPr>
            <a:lvl6pPr marL="25146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6pPr>
            <a:lvl7pPr marL="29718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7pPr>
            <a:lvl8pPr marL="34290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8pPr>
            <a:lvl9pPr marL="38862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itchFamily="34" charset="0"/>
                <a:ea typeface="DejaVu Sans" charset="0"/>
                <a:cs typeface="DejaVu Sans" charset="0"/>
              </a:defRPr>
            </a:lvl9pPr>
          </a:lstStyle>
          <a:p>
            <a:pPr algn="r">
              <a:lnSpc>
                <a:spcPct val="100000"/>
              </a:lnSpc>
              <a:defRPr/>
            </a:pPr>
            <a:fld id="{00A7DD5A-4C91-4CB8-84C7-D2586033CE3C}" type="slidenum">
              <a:rPr lang="en-US" altLang="en-US" sz="1000" b="1" smtClean="0">
                <a:solidFill>
                  <a:srgbClr val="FFFFFF"/>
                </a:solidFill>
                <a:ea typeface="MS PGothic" pitchFamily="34" charset="-128"/>
              </a:rPr>
              <a:pPr algn="r">
                <a:lnSpc>
                  <a:spcPct val="100000"/>
                </a:lnSpc>
                <a:defRPr/>
              </a:pPr>
              <a:t>‹#›</a:t>
            </a:fld>
            <a:endParaRPr lang="en-US" altLang="en-US" sz="1000" b="1">
              <a:solidFill>
                <a:srgbClr val="FFFFFF"/>
              </a:solidFill>
              <a:ea typeface="MS PGothic" pitchFamily="34" charset="-128"/>
            </a:endParaRPr>
          </a:p>
        </p:txBody>
      </p:sp>
      <p:sp>
        <p:nvSpPr>
          <p:cNvPr id="1029" name="Line 4"/>
          <p:cNvSpPr>
            <a:spLocks noChangeShapeType="1"/>
          </p:cNvSpPr>
          <p:nvPr/>
        </p:nvSpPr>
        <p:spPr bwMode="auto">
          <a:xfrm>
            <a:off x="-14817" y="6637339"/>
            <a:ext cx="12206817" cy="1587"/>
          </a:xfrm>
          <a:prstGeom prst="line">
            <a:avLst/>
          </a:prstGeom>
          <a:noFill/>
          <a:ln w="9360">
            <a:solidFill>
              <a:srgbClr val="000000"/>
            </a:solidFill>
            <a:round/>
            <a:headEnd/>
            <a:tailEnd/>
          </a:ln>
          <a:effectLst>
            <a:outerShdw dist="17819" dir="2700000" algn="ctr" rotWithShape="0">
              <a:srgbClr val="000000">
                <a:alpha val="75014"/>
              </a:srgbClr>
            </a:outerShdw>
          </a:effectLst>
          <a:extLst>
            <a:ext uri="{909E8E84-426E-40DD-AFC4-6F175D3DCCD1}">
              <a14:hiddenFill xmlns:a14="http://schemas.microsoft.com/office/drawing/2010/main">
                <a:noFill/>
              </a14:hiddenFill>
            </a:ext>
          </a:extLst>
        </p:spPr>
        <p:txBody>
          <a:bodyPr/>
          <a:lstStyle/>
          <a:p>
            <a:endParaRPr lang="en-US" sz="1800"/>
          </a:p>
        </p:txBody>
      </p:sp>
      <p:sp>
        <p:nvSpPr>
          <p:cNvPr id="3" name="AutoShape 5"/>
          <p:cNvSpPr>
            <a:spLocks noChangeArrowheads="1"/>
          </p:cNvSpPr>
          <p:nvPr/>
        </p:nvSpPr>
        <p:spPr bwMode="auto">
          <a:xfrm>
            <a:off x="11360151" y="6623050"/>
            <a:ext cx="1166283" cy="273050"/>
          </a:xfrm>
          <a:custGeom>
            <a:avLst/>
            <a:gdLst>
              <a:gd name="G0" fmla="*/ 2430 1 2"/>
              <a:gd name="G1" fmla="*/ 759 1 2"/>
              <a:gd name="G2" fmla="+- 759 0 0"/>
              <a:gd name="G3" fmla="+- 2430 0 0"/>
            </a:gdLst>
            <a:ahLst/>
            <a:cxnLst>
              <a:cxn ang="0">
                <a:pos x="r" y="vc"/>
              </a:cxn>
              <a:cxn ang="5400000">
                <a:pos x="hc" y="b"/>
              </a:cxn>
              <a:cxn ang="10800000">
                <a:pos x="l" y="vc"/>
              </a:cxn>
              <a:cxn ang="16200000">
                <a:pos x="hc" y="t"/>
              </a:cxn>
            </a:cxnLst>
            <a:rect l="0" t="0" r="0" b="0"/>
            <a:pathLst>
              <a:path>
                <a:moveTo>
                  <a:pt x="0" y="0"/>
                </a:moveTo>
                <a:lnTo>
                  <a:pt x="2430" y="0"/>
                </a:lnTo>
                <a:lnTo>
                  <a:pt x="2430" y="759"/>
                </a:lnTo>
                <a:lnTo>
                  <a:pt x="0" y="75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457200" algn="l"/>
              </a:tabLst>
              <a:defRPr>
                <a:solidFill>
                  <a:srgbClr val="000000"/>
                </a:solidFill>
                <a:latin typeface="Arial" pitchFamily="34" charset="0"/>
                <a:ea typeface="DejaVu Sans" charset="0"/>
                <a:cs typeface="DejaVu Sans" charset="0"/>
              </a:defRPr>
            </a:lvl1pPr>
            <a:lvl2pPr>
              <a:tabLst>
                <a:tab pos="457200" algn="l"/>
              </a:tabLst>
              <a:defRPr>
                <a:solidFill>
                  <a:srgbClr val="000000"/>
                </a:solidFill>
                <a:latin typeface="Arial" pitchFamily="34" charset="0"/>
                <a:ea typeface="DejaVu Sans" charset="0"/>
                <a:cs typeface="DejaVu Sans" charset="0"/>
              </a:defRPr>
            </a:lvl2pPr>
            <a:lvl3pPr>
              <a:tabLst>
                <a:tab pos="457200" algn="l"/>
              </a:tabLst>
              <a:defRPr>
                <a:solidFill>
                  <a:srgbClr val="000000"/>
                </a:solidFill>
                <a:latin typeface="Arial" pitchFamily="34" charset="0"/>
                <a:ea typeface="DejaVu Sans" charset="0"/>
                <a:cs typeface="DejaVu Sans" charset="0"/>
              </a:defRPr>
            </a:lvl3pPr>
            <a:lvl4pPr>
              <a:tabLst>
                <a:tab pos="457200" algn="l"/>
              </a:tabLst>
              <a:defRPr>
                <a:solidFill>
                  <a:srgbClr val="000000"/>
                </a:solidFill>
                <a:latin typeface="Arial" pitchFamily="34" charset="0"/>
                <a:ea typeface="DejaVu Sans" charset="0"/>
                <a:cs typeface="DejaVu Sans" charset="0"/>
              </a:defRPr>
            </a:lvl4pPr>
            <a:lvl5pPr>
              <a:tabLst>
                <a:tab pos="457200" algn="l"/>
              </a:tabLst>
              <a:defRPr>
                <a:solidFill>
                  <a:srgbClr val="000000"/>
                </a:solidFill>
                <a:latin typeface="Arial" pitchFamily="34" charset="0"/>
                <a:ea typeface="DejaVu Sans" charset="0"/>
                <a:cs typeface="DejaVu Sans" charset="0"/>
              </a:defRPr>
            </a:lvl5pPr>
            <a:lvl6pPr marL="25146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Lst>
              <a:defRPr>
                <a:solidFill>
                  <a:srgbClr val="000000"/>
                </a:solidFill>
                <a:latin typeface="Arial" pitchFamily="34" charset="0"/>
                <a:ea typeface="DejaVu Sans" charset="0"/>
                <a:cs typeface="DejaVu Sans" charset="0"/>
              </a:defRPr>
            </a:lvl6pPr>
            <a:lvl7pPr marL="29718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Lst>
              <a:defRPr>
                <a:solidFill>
                  <a:srgbClr val="000000"/>
                </a:solidFill>
                <a:latin typeface="Arial" pitchFamily="34" charset="0"/>
                <a:ea typeface="DejaVu Sans" charset="0"/>
                <a:cs typeface="DejaVu Sans" charset="0"/>
              </a:defRPr>
            </a:lvl7pPr>
            <a:lvl8pPr marL="34290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Lst>
              <a:defRPr>
                <a:solidFill>
                  <a:srgbClr val="000000"/>
                </a:solidFill>
                <a:latin typeface="Arial" pitchFamily="34" charset="0"/>
                <a:ea typeface="DejaVu Sans" charset="0"/>
                <a:cs typeface="DejaVu Sans" charset="0"/>
              </a:defRPr>
            </a:lvl8pPr>
            <a:lvl9pPr marL="38862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Lst>
              <a:defRPr>
                <a:solidFill>
                  <a:srgbClr val="000000"/>
                </a:solidFill>
                <a:latin typeface="Arial" pitchFamily="34" charset="0"/>
                <a:ea typeface="DejaVu Sans" charset="0"/>
                <a:cs typeface="DejaVu Sans" charset="0"/>
              </a:defRPr>
            </a:lvl9pPr>
          </a:lstStyle>
          <a:p>
            <a:pPr>
              <a:lnSpc>
                <a:spcPct val="100000"/>
              </a:lnSpc>
              <a:defRPr/>
            </a:pPr>
            <a:fld id="{7DD15553-8755-44EC-ACF7-3C36FA2B0C13}" type="slidenum">
              <a:rPr lang="en-US" altLang="en-US" sz="1200" smtClean="0">
                <a:ea typeface="ヒラギノ角ゴ Pro W3"/>
                <a:cs typeface="ヒラギノ角ゴ Pro W3"/>
              </a:rPr>
              <a:pPr>
                <a:lnSpc>
                  <a:spcPct val="100000"/>
                </a:lnSpc>
                <a:defRPr/>
              </a:pPr>
              <a:t>‹#›</a:t>
            </a:fld>
            <a:endParaRPr lang="en-US" altLang="en-US" sz="1200">
              <a:ea typeface="ヒラギノ角ゴ Pro W3"/>
              <a:cs typeface="ヒラギノ角ゴ Pro W3"/>
            </a:endParaRPr>
          </a:p>
        </p:txBody>
      </p:sp>
      <p:sp>
        <p:nvSpPr>
          <p:cNvPr id="1032" name="Line 7"/>
          <p:cNvSpPr>
            <a:spLocks noChangeShapeType="1"/>
          </p:cNvSpPr>
          <p:nvPr/>
        </p:nvSpPr>
        <p:spPr bwMode="auto">
          <a:xfrm>
            <a:off x="0" y="1603375"/>
            <a:ext cx="77216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3" name="Line 8"/>
          <p:cNvSpPr>
            <a:spLocks noChangeShapeType="1"/>
          </p:cNvSpPr>
          <p:nvPr/>
        </p:nvSpPr>
        <p:spPr bwMode="auto">
          <a:xfrm>
            <a:off x="0" y="1835150"/>
            <a:ext cx="74168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4" name="Line 9"/>
          <p:cNvSpPr>
            <a:spLocks noChangeShapeType="1"/>
          </p:cNvSpPr>
          <p:nvPr/>
        </p:nvSpPr>
        <p:spPr bwMode="auto">
          <a:xfrm>
            <a:off x="0" y="2062164"/>
            <a:ext cx="72136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5" name="Line 10"/>
          <p:cNvSpPr>
            <a:spLocks noChangeShapeType="1"/>
          </p:cNvSpPr>
          <p:nvPr/>
        </p:nvSpPr>
        <p:spPr bwMode="auto">
          <a:xfrm>
            <a:off x="0" y="1371600"/>
            <a:ext cx="80264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6" name="Line 11"/>
          <p:cNvSpPr>
            <a:spLocks noChangeShapeType="1"/>
          </p:cNvSpPr>
          <p:nvPr/>
        </p:nvSpPr>
        <p:spPr bwMode="auto">
          <a:xfrm flipV="1">
            <a:off x="5492751" y="6170614"/>
            <a:ext cx="2116" cy="6889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7" name="Line 12"/>
          <p:cNvSpPr>
            <a:spLocks noChangeShapeType="1"/>
          </p:cNvSpPr>
          <p:nvPr/>
        </p:nvSpPr>
        <p:spPr bwMode="auto">
          <a:xfrm flipV="1">
            <a:off x="5192185" y="6018214"/>
            <a:ext cx="2116" cy="8413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8" name="Line 13"/>
          <p:cNvSpPr>
            <a:spLocks noChangeShapeType="1"/>
          </p:cNvSpPr>
          <p:nvPr/>
        </p:nvSpPr>
        <p:spPr bwMode="auto">
          <a:xfrm flipV="1">
            <a:off x="4277785" y="5256214"/>
            <a:ext cx="2116" cy="16033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39" name="Line 14"/>
          <p:cNvSpPr>
            <a:spLocks noChangeShapeType="1"/>
          </p:cNvSpPr>
          <p:nvPr/>
        </p:nvSpPr>
        <p:spPr bwMode="auto">
          <a:xfrm flipV="1">
            <a:off x="4586818" y="5637214"/>
            <a:ext cx="2116" cy="12223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0" name="Line 15"/>
          <p:cNvSpPr>
            <a:spLocks noChangeShapeType="1"/>
          </p:cNvSpPr>
          <p:nvPr/>
        </p:nvSpPr>
        <p:spPr bwMode="auto">
          <a:xfrm flipV="1">
            <a:off x="4891618" y="5865814"/>
            <a:ext cx="2116" cy="9937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1" name="Line 16"/>
          <p:cNvSpPr>
            <a:spLocks noChangeShapeType="1"/>
          </p:cNvSpPr>
          <p:nvPr/>
        </p:nvSpPr>
        <p:spPr bwMode="auto">
          <a:xfrm flipV="1">
            <a:off x="3968751" y="4875214"/>
            <a:ext cx="2116" cy="19843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3" name="Line 18"/>
          <p:cNvSpPr>
            <a:spLocks noChangeShapeType="1"/>
          </p:cNvSpPr>
          <p:nvPr/>
        </p:nvSpPr>
        <p:spPr bwMode="auto">
          <a:xfrm flipV="1">
            <a:off x="5791200" y="6323014"/>
            <a:ext cx="2117" cy="53657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4" name="Line 19"/>
          <p:cNvSpPr>
            <a:spLocks noChangeShapeType="1"/>
          </p:cNvSpPr>
          <p:nvPr/>
        </p:nvSpPr>
        <p:spPr bwMode="auto">
          <a:xfrm>
            <a:off x="0" y="2284414"/>
            <a:ext cx="67056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5" name="Line 20"/>
          <p:cNvSpPr>
            <a:spLocks noChangeShapeType="1"/>
          </p:cNvSpPr>
          <p:nvPr/>
        </p:nvSpPr>
        <p:spPr bwMode="auto">
          <a:xfrm>
            <a:off x="0" y="2516189"/>
            <a:ext cx="55880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6" name="Line 21"/>
          <p:cNvSpPr>
            <a:spLocks noChangeShapeType="1"/>
          </p:cNvSpPr>
          <p:nvPr/>
        </p:nvSpPr>
        <p:spPr bwMode="auto">
          <a:xfrm>
            <a:off x="0" y="2743200"/>
            <a:ext cx="52832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7" name="Line 22"/>
          <p:cNvSpPr>
            <a:spLocks noChangeShapeType="1"/>
          </p:cNvSpPr>
          <p:nvPr/>
        </p:nvSpPr>
        <p:spPr bwMode="auto">
          <a:xfrm>
            <a:off x="0" y="2974975"/>
            <a:ext cx="49784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8" name="Line 23"/>
          <p:cNvSpPr>
            <a:spLocks noChangeShapeType="1"/>
          </p:cNvSpPr>
          <p:nvPr/>
        </p:nvSpPr>
        <p:spPr bwMode="auto">
          <a:xfrm>
            <a:off x="0" y="3206750"/>
            <a:ext cx="46736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49" name="Line 24"/>
          <p:cNvSpPr>
            <a:spLocks noChangeShapeType="1"/>
          </p:cNvSpPr>
          <p:nvPr/>
        </p:nvSpPr>
        <p:spPr bwMode="auto">
          <a:xfrm>
            <a:off x="0" y="3433764"/>
            <a:ext cx="43688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0" name="Line 25"/>
          <p:cNvSpPr>
            <a:spLocks noChangeShapeType="1"/>
          </p:cNvSpPr>
          <p:nvPr/>
        </p:nvSpPr>
        <p:spPr bwMode="auto">
          <a:xfrm>
            <a:off x="0" y="3656013"/>
            <a:ext cx="40640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1" name="Line 26"/>
          <p:cNvSpPr>
            <a:spLocks noChangeShapeType="1"/>
          </p:cNvSpPr>
          <p:nvPr/>
        </p:nvSpPr>
        <p:spPr bwMode="auto">
          <a:xfrm>
            <a:off x="0" y="3887789"/>
            <a:ext cx="38608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2" name="Line 27"/>
          <p:cNvSpPr>
            <a:spLocks noChangeShapeType="1"/>
          </p:cNvSpPr>
          <p:nvPr/>
        </p:nvSpPr>
        <p:spPr bwMode="auto">
          <a:xfrm>
            <a:off x="0" y="4114800"/>
            <a:ext cx="36576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3" name="Line 28"/>
          <p:cNvSpPr>
            <a:spLocks noChangeShapeType="1"/>
          </p:cNvSpPr>
          <p:nvPr/>
        </p:nvSpPr>
        <p:spPr bwMode="auto">
          <a:xfrm>
            <a:off x="0" y="4344989"/>
            <a:ext cx="36576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4" name="Line 29"/>
          <p:cNvSpPr>
            <a:spLocks noChangeShapeType="1"/>
          </p:cNvSpPr>
          <p:nvPr/>
        </p:nvSpPr>
        <p:spPr bwMode="auto">
          <a:xfrm>
            <a:off x="0" y="4576764"/>
            <a:ext cx="38608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5" name="Line 30"/>
          <p:cNvSpPr>
            <a:spLocks noChangeShapeType="1"/>
          </p:cNvSpPr>
          <p:nvPr/>
        </p:nvSpPr>
        <p:spPr bwMode="auto">
          <a:xfrm>
            <a:off x="0" y="4803775"/>
            <a:ext cx="40640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6" name="Line 31"/>
          <p:cNvSpPr>
            <a:spLocks noChangeShapeType="1"/>
          </p:cNvSpPr>
          <p:nvPr/>
        </p:nvSpPr>
        <p:spPr bwMode="auto">
          <a:xfrm>
            <a:off x="0" y="5026025"/>
            <a:ext cx="40640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7" name="Line 32"/>
          <p:cNvSpPr>
            <a:spLocks noChangeShapeType="1"/>
          </p:cNvSpPr>
          <p:nvPr/>
        </p:nvSpPr>
        <p:spPr bwMode="auto">
          <a:xfrm>
            <a:off x="0" y="5257800"/>
            <a:ext cx="44704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8" name="Line 33"/>
          <p:cNvSpPr>
            <a:spLocks noChangeShapeType="1"/>
          </p:cNvSpPr>
          <p:nvPr/>
        </p:nvSpPr>
        <p:spPr bwMode="auto">
          <a:xfrm>
            <a:off x="0" y="5484814"/>
            <a:ext cx="44704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59" name="Line 34"/>
          <p:cNvSpPr>
            <a:spLocks noChangeShapeType="1"/>
          </p:cNvSpPr>
          <p:nvPr/>
        </p:nvSpPr>
        <p:spPr bwMode="auto">
          <a:xfrm>
            <a:off x="0" y="5716589"/>
            <a:ext cx="47752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60" name="Line 35"/>
          <p:cNvSpPr>
            <a:spLocks noChangeShapeType="1"/>
          </p:cNvSpPr>
          <p:nvPr/>
        </p:nvSpPr>
        <p:spPr bwMode="auto">
          <a:xfrm>
            <a:off x="0" y="5948364"/>
            <a:ext cx="5080000" cy="158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61" name="Line 36"/>
          <p:cNvSpPr>
            <a:spLocks noChangeShapeType="1"/>
          </p:cNvSpPr>
          <p:nvPr/>
        </p:nvSpPr>
        <p:spPr bwMode="auto">
          <a:xfrm>
            <a:off x="0" y="6175375"/>
            <a:ext cx="55880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62" name="Line 37"/>
          <p:cNvSpPr>
            <a:spLocks noChangeShapeType="1"/>
          </p:cNvSpPr>
          <p:nvPr/>
        </p:nvSpPr>
        <p:spPr bwMode="auto">
          <a:xfrm>
            <a:off x="0" y="6397625"/>
            <a:ext cx="58928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63" name="Line 38"/>
          <p:cNvSpPr>
            <a:spLocks noChangeShapeType="1"/>
          </p:cNvSpPr>
          <p:nvPr/>
        </p:nvSpPr>
        <p:spPr bwMode="auto">
          <a:xfrm>
            <a:off x="0" y="6629400"/>
            <a:ext cx="61976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grpSp>
        <p:nvGrpSpPr>
          <p:cNvPr id="1064" name="Group 39"/>
          <p:cNvGrpSpPr>
            <a:grpSpLocks/>
          </p:cNvGrpSpPr>
          <p:nvPr/>
        </p:nvGrpSpPr>
        <p:grpSpPr bwMode="auto">
          <a:xfrm>
            <a:off x="315385" y="1065214"/>
            <a:ext cx="7605183" cy="5794375"/>
            <a:chOff x="149" y="671"/>
            <a:chExt cx="3593" cy="3650"/>
          </a:xfrm>
        </p:grpSpPr>
        <p:sp>
          <p:nvSpPr>
            <p:cNvPr id="1070" name="Line 40"/>
            <p:cNvSpPr>
              <a:spLocks noChangeShapeType="1"/>
            </p:cNvSpPr>
            <p:nvPr/>
          </p:nvSpPr>
          <p:spPr bwMode="auto">
            <a:xfrm flipV="1">
              <a:off x="149" y="670"/>
              <a:ext cx="0" cy="3649"/>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grpSp>
          <p:nvGrpSpPr>
            <p:cNvPr id="1071" name="Group 41"/>
            <p:cNvGrpSpPr>
              <a:grpSpLocks/>
            </p:cNvGrpSpPr>
            <p:nvPr/>
          </p:nvGrpSpPr>
          <p:grpSpPr bwMode="auto">
            <a:xfrm>
              <a:off x="270" y="671"/>
              <a:ext cx="3472" cy="3650"/>
              <a:chOff x="270" y="671"/>
              <a:chExt cx="3472" cy="3650"/>
            </a:xfrm>
          </p:grpSpPr>
          <p:sp>
            <p:nvSpPr>
              <p:cNvPr id="1072" name="Line 42"/>
              <p:cNvSpPr>
                <a:spLocks noChangeShapeType="1"/>
              </p:cNvSpPr>
              <p:nvPr/>
            </p:nvSpPr>
            <p:spPr bwMode="auto">
              <a:xfrm flipV="1">
                <a:off x="3173" y="672"/>
                <a:ext cx="0" cy="731"/>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3" name="Line 43"/>
              <p:cNvSpPr>
                <a:spLocks noChangeShapeType="1"/>
              </p:cNvSpPr>
              <p:nvPr/>
            </p:nvSpPr>
            <p:spPr bwMode="auto">
              <a:xfrm flipV="1">
                <a:off x="2890" y="670"/>
                <a:ext cx="0" cy="779"/>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4" name="Line 44"/>
              <p:cNvSpPr>
                <a:spLocks noChangeShapeType="1"/>
              </p:cNvSpPr>
              <p:nvPr/>
            </p:nvSpPr>
            <p:spPr bwMode="auto">
              <a:xfrm flipV="1">
                <a:off x="3030" y="671"/>
                <a:ext cx="0" cy="780"/>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5" name="Line 45"/>
              <p:cNvSpPr>
                <a:spLocks noChangeShapeType="1"/>
              </p:cNvSpPr>
              <p:nvPr/>
            </p:nvSpPr>
            <p:spPr bwMode="auto">
              <a:xfrm flipV="1">
                <a:off x="1420"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6" name="Line 46"/>
              <p:cNvSpPr>
                <a:spLocks noChangeShapeType="1"/>
              </p:cNvSpPr>
              <p:nvPr/>
            </p:nvSpPr>
            <p:spPr bwMode="auto">
              <a:xfrm flipV="1">
                <a:off x="1562"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7" name="Line 47"/>
              <p:cNvSpPr>
                <a:spLocks noChangeShapeType="1"/>
              </p:cNvSpPr>
              <p:nvPr/>
            </p:nvSpPr>
            <p:spPr bwMode="auto">
              <a:xfrm flipV="1">
                <a:off x="1704"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8" name="Line 48"/>
              <p:cNvSpPr>
                <a:spLocks noChangeShapeType="1"/>
              </p:cNvSpPr>
              <p:nvPr/>
            </p:nvSpPr>
            <p:spPr bwMode="auto">
              <a:xfrm flipV="1">
                <a:off x="1276"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79" name="Line 49"/>
              <p:cNvSpPr>
                <a:spLocks noChangeShapeType="1"/>
              </p:cNvSpPr>
              <p:nvPr/>
            </p:nvSpPr>
            <p:spPr bwMode="auto">
              <a:xfrm flipV="1">
                <a:off x="844"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0" name="Line 50"/>
              <p:cNvSpPr>
                <a:spLocks noChangeShapeType="1"/>
              </p:cNvSpPr>
              <p:nvPr/>
            </p:nvSpPr>
            <p:spPr bwMode="auto">
              <a:xfrm flipV="1">
                <a:off x="990"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1" name="Line 51"/>
              <p:cNvSpPr>
                <a:spLocks noChangeShapeType="1"/>
              </p:cNvSpPr>
              <p:nvPr/>
            </p:nvSpPr>
            <p:spPr bwMode="auto">
              <a:xfrm flipV="1">
                <a:off x="1132"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2" name="Line 52"/>
              <p:cNvSpPr>
                <a:spLocks noChangeShapeType="1"/>
              </p:cNvSpPr>
              <p:nvPr/>
            </p:nvSpPr>
            <p:spPr bwMode="auto">
              <a:xfrm flipV="1">
                <a:off x="698"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3" name="Line 53"/>
              <p:cNvSpPr>
                <a:spLocks noChangeShapeType="1"/>
              </p:cNvSpPr>
              <p:nvPr/>
            </p:nvSpPr>
            <p:spPr bwMode="auto">
              <a:xfrm flipV="1">
                <a:off x="270"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4" name="Line 54"/>
              <p:cNvSpPr>
                <a:spLocks noChangeShapeType="1"/>
              </p:cNvSpPr>
              <p:nvPr/>
            </p:nvSpPr>
            <p:spPr bwMode="auto">
              <a:xfrm flipV="1">
                <a:off x="412"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5" name="Line 55"/>
              <p:cNvSpPr>
                <a:spLocks noChangeShapeType="1"/>
              </p:cNvSpPr>
              <p:nvPr/>
            </p:nvSpPr>
            <p:spPr bwMode="auto">
              <a:xfrm flipV="1">
                <a:off x="554" y="670"/>
                <a:ext cx="0" cy="365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6" name="Line 56"/>
              <p:cNvSpPr>
                <a:spLocks noChangeShapeType="1"/>
              </p:cNvSpPr>
              <p:nvPr/>
            </p:nvSpPr>
            <p:spPr bwMode="auto">
              <a:xfrm flipV="1">
                <a:off x="2741" y="672"/>
                <a:ext cx="0" cy="82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7" name="Line 57"/>
              <p:cNvSpPr>
                <a:spLocks noChangeShapeType="1"/>
              </p:cNvSpPr>
              <p:nvPr/>
            </p:nvSpPr>
            <p:spPr bwMode="auto">
              <a:xfrm flipV="1">
                <a:off x="2592" y="671"/>
                <a:ext cx="0" cy="926"/>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8" name="Line 58"/>
              <p:cNvSpPr>
                <a:spLocks noChangeShapeType="1"/>
              </p:cNvSpPr>
              <p:nvPr/>
            </p:nvSpPr>
            <p:spPr bwMode="auto">
              <a:xfrm flipV="1">
                <a:off x="2448" y="671"/>
                <a:ext cx="0" cy="107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89" name="Line 59"/>
              <p:cNvSpPr>
                <a:spLocks noChangeShapeType="1"/>
              </p:cNvSpPr>
              <p:nvPr/>
            </p:nvSpPr>
            <p:spPr bwMode="auto">
              <a:xfrm flipV="1">
                <a:off x="2304" y="672"/>
                <a:ext cx="0" cy="1169"/>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0" name="Line 60"/>
              <p:cNvSpPr>
                <a:spLocks noChangeShapeType="1"/>
              </p:cNvSpPr>
              <p:nvPr/>
            </p:nvSpPr>
            <p:spPr bwMode="auto">
              <a:xfrm flipV="1">
                <a:off x="2160" y="672"/>
                <a:ext cx="0" cy="1364"/>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1" name="Line 61"/>
              <p:cNvSpPr>
                <a:spLocks noChangeShapeType="1"/>
              </p:cNvSpPr>
              <p:nvPr/>
            </p:nvSpPr>
            <p:spPr bwMode="auto">
              <a:xfrm flipV="1">
                <a:off x="2016" y="672"/>
                <a:ext cx="0" cy="1461"/>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5" name="Line 62"/>
              <p:cNvSpPr>
                <a:spLocks noChangeShapeType="1"/>
              </p:cNvSpPr>
              <p:nvPr/>
            </p:nvSpPr>
            <p:spPr bwMode="auto">
              <a:xfrm flipV="1">
                <a:off x="1872" y="672"/>
                <a:ext cx="0" cy="1607"/>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3" name="Line 63"/>
              <p:cNvSpPr>
                <a:spLocks noChangeShapeType="1"/>
              </p:cNvSpPr>
              <p:nvPr/>
            </p:nvSpPr>
            <p:spPr bwMode="auto">
              <a:xfrm flipV="1">
                <a:off x="3456" y="671"/>
                <a:ext cx="0" cy="53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4" name="Line 64"/>
              <p:cNvSpPr>
                <a:spLocks noChangeShapeType="1"/>
              </p:cNvSpPr>
              <p:nvPr/>
            </p:nvSpPr>
            <p:spPr bwMode="auto">
              <a:xfrm flipV="1">
                <a:off x="3312" y="672"/>
                <a:ext cx="0" cy="682"/>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5" name="Line 65"/>
              <p:cNvSpPr>
                <a:spLocks noChangeShapeType="1"/>
              </p:cNvSpPr>
              <p:nvPr/>
            </p:nvSpPr>
            <p:spPr bwMode="auto">
              <a:xfrm flipV="1">
                <a:off x="3599" y="671"/>
                <a:ext cx="0" cy="391"/>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6" name="Line 66"/>
              <p:cNvSpPr>
                <a:spLocks noChangeShapeType="1"/>
              </p:cNvSpPr>
              <p:nvPr/>
            </p:nvSpPr>
            <p:spPr bwMode="auto">
              <a:xfrm flipV="1">
                <a:off x="3743" y="671"/>
                <a:ext cx="0" cy="245"/>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grpSp>
      </p:grpSp>
      <p:sp>
        <p:nvSpPr>
          <p:cNvPr id="1065" name="Line 67"/>
          <p:cNvSpPr>
            <a:spLocks noChangeShapeType="1"/>
          </p:cNvSpPr>
          <p:nvPr/>
        </p:nvSpPr>
        <p:spPr bwMode="auto">
          <a:xfrm>
            <a:off x="0" y="1139825"/>
            <a:ext cx="8229600" cy="1588"/>
          </a:xfrm>
          <a:prstGeom prst="line">
            <a:avLst/>
          </a:prstGeom>
          <a:noFill/>
          <a:ln w="3240">
            <a:solidFill>
              <a:srgbClr val="FFFFFF">
                <a:alpha val="14902"/>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1092" name="AutoShape 68"/>
          <p:cNvSpPr>
            <a:spLocks noChangeArrowheads="1"/>
          </p:cNvSpPr>
          <p:nvPr/>
        </p:nvSpPr>
        <p:spPr bwMode="auto">
          <a:xfrm>
            <a:off x="2489200" y="391666"/>
            <a:ext cx="6705600" cy="212725"/>
          </a:xfrm>
          <a:custGeom>
            <a:avLst/>
            <a:gdLst>
              <a:gd name="G0" fmla="*/ 13970 1 2"/>
              <a:gd name="G1" fmla="*/ 590 1 2"/>
              <a:gd name="G2" fmla="+- 590 0 0"/>
              <a:gd name="G3" fmla="+- 13970 0 0"/>
            </a:gdLst>
            <a:ahLst/>
            <a:cxnLst>
              <a:cxn ang="0">
                <a:pos x="r" y="vc"/>
              </a:cxn>
              <a:cxn ang="5400000">
                <a:pos x="hc" y="b"/>
              </a:cxn>
              <a:cxn ang="10800000">
                <a:pos x="l" y="vc"/>
              </a:cxn>
              <a:cxn ang="16200000">
                <a:pos x="hc" y="t"/>
              </a:cxn>
            </a:cxnLst>
            <a:rect l="0" t="0" r="0" b="0"/>
            <a:pathLst>
              <a:path>
                <a:moveTo>
                  <a:pt x="0" y="0"/>
                </a:moveTo>
                <a:lnTo>
                  <a:pt x="13970" y="0"/>
                </a:lnTo>
                <a:lnTo>
                  <a:pt x="13970" y="590"/>
                </a:lnTo>
                <a:lnTo>
                  <a:pt x="0" y="59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5pPr>
            <a:lvl6pPr marL="25146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6pPr>
            <a:lvl7pPr marL="29718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7pPr>
            <a:lvl8pPr marL="34290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8pPr>
            <a:lvl9pPr marL="3886200" indent="-228600" defTabSz="457200" fontAlgn="base" hangingPunct="0">
              <a:lnSpc>
                <a:spcPct val="94000"/>
              </a:lnSpc>
              <a:spcBef>
                <a:spcPct val="0"/>
              </a:spcBef>
              <a:spcAft>
                <a:spcPct val="0"/>
              </a:spcAft>
              <a:buClr>
                <a:srgbClr val="000000"/>
              </a:buClr>
              <a:buSzPct val="100000"/>
              <a:buFont typeface="Times New Roman" pitchFamily="18"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itchFamily="34" charset="0"/>
                <a:ea typeface="DejaVu Sans" charset="0"/>
                <a:cs typeface="DejaVu Sans" charset="0"/>
              </a:defRPr>
            </a:lvl9pPr>
          </a:lstStyle>
          <a:p>
            <a:pPr>
              <a:lnSpc>
                <a:spcPct val="100000"/>
              </a:lnSpc>
              <a:spcBef>
                <a:spcPts val="400"/>
              </a:spcBef>
              <a:defRPr/>
            </a:pPr>
            <a:r>
              <a:rPr lang="en-US" altLang="en-US" sz="800" dirty="0">
                <a:solidFill>
                  <a:srgbClr val="FFFFFF"/>
                </a:solidFill>
                <a:ea typeface="ヒラギノ角ゴ Pro W3"/>
                <a:cs typeface="ヒラギノ角ゴ Pro W3"/>
              </a:rPr>
              <a:t>National Aeronautics and Space Administration</a:t>
            </a:r>
          </a:p>
        </p:txBody>
      </p:sp>
      <p:pic>
        <p:nvPicPr>
          <p:cNvPr id="1067" name="Picture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67" y="152401"/>
            <a:ext cx="956733" cy="593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68" name="Rectangle 70"/>
          <p:cNvSpPr>
            <a:spLocks noGrp="1" noChangeArrowheads="1"/>
          </p:cNvSpPr>
          <p:nvPr>
            <p:ph type="title"/>
          </p:nvPr>
        </p:nvSpPr>
        <p:spPr bwMode="auto">
          <a:xfrm>
            <a:off x="611718" y="1728789"/>
            <a:ext cx="10928349"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3465A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the title text formatClick to edit Master title style</a:t>
            </a:r>
          </a:p>
        </p:txBody>
      </p:sp>
      <p:sp>
        <p:nvSpPr>
          <p:cNvPr id="1069" name="Rectangle 71"/>
          <p:cNvSpPr>
            <a:spLocks noGrp="1" noChangeArrowheads="1"/>
          </p:cNvSpPr>
          <p:nvPr>
            <p:ph type="body" idx="1"/>
          </p:nvPr>
        </p:nvSpPr>
        <p:spPr bwMode="auto">
          <a:xfrm>
            <a:off x="609601" y="1604964"/>
            <a:ext cx="10970684" cy="397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07"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pic>
        <p:nvPicPr>
          <p:cNvPr id="4" name="Picture 3"/>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35618" y="147787"/>
            <a:ext cx="1008897" cy="555786"/>
          </a:xfrm>
          <a:prstGeom prst="rect">
            <a:avLst/>
          </a:prstGeom>
        </p:spPr>
      </p:pic>
    </p:spTree>
    <p:extLst>
      <p:ext uri="{BB962C8B-B14F-4D97-AF65-F5344CB8AC3E}">
        <p14:creationId xmlns:p14="http://schemas.microsoft.com/office/powerpoint/2010/main" val="63829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mj-lt"/>
          <a:ea typeface="+mj-ea"/>
          <a:cs typeface="+mj-cs"/>
        </a:defRPr>
      </a:lvl1pPr>
      <a:lvl2pPr algn="l" defTabSz="457200" rtl="0" eaLnBrk="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2pPr>
      <a:lvl3pPr algn="l" defTabSz="457200" rtl="0" eaLnBrk="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3pPr>
      <a:lvl4pPr algn="l" defTabSz="457200" rtl="0" eaLnBrk="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4pPr>
      <a:lvl5pPr algn="l" defTabSz="457200" rtl="0" eaLnBrk="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5pPr>
      <a:lvl6pPr marL="2514600" indent="-228600" algn="l" defTabSz="457200" rtl="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6pPr>
      <a:lvl7pPr marL="2971800" indent="-228600" algn="l" defTabSz="457200" rtl="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7pPr>
      <a:lvl8pPr marL="3429000" indent="-228600" algn="l" defTabSz="457200" rtl="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8pPr>
      <a:lvl9pPr marL="3886200" indent="-228600" algn="l" defTabSz="457200" rtl="0" fontAlgn="base" hangingPunct="0">
        <a:lnSpc>
          <a:spcPct val="94000"/>
        </a:lnSpc>
        <a:spcBef>
          <a:spcPct val="0"/>
        </a:spcBef>
        <a:spcAft>
          <a:spcPct val="0"/>
        </a:spcAft>
        <a:buClr>
          <a:srgbClr val="000000"/>
        </a:buClr>
        <a:buSzPct val="100000"/>
        <a:buFont typeface="Times New Roman" pitchFamily="18" charset="0"/>
        <a:defRPr sz="2400">
          <a:solidFill>
            <a:srgbClr val="000000"/>
          </a:solidFill>
          <a:latin typeface="Arial" pitchFamily="34" charset="0"/>
          <a:ea typeface="ヒラギノ角ゴ Pro W3"/>
          <a:cs typeface="ヒラギノ角ゴ Pro W3"/>
        </a:defRPr>
      </a:lvl9pPr>
    </p:titleStyle>
    <p:bodyStyle>
      <a:lvl1pPr marL="342900" indent="-342900" algn="l" defTabSz="457200" rtl="0" eaLnBrk="0" fontAlgn="base" hangingPunct="0">
        <a:lnSpc>
          <a:spcPct val="94000"/>
        </a:lnSpc>
        <a:spcBef>
          <a:spcPct val="0"/>
        </a:spcBef>
        <a:spcAft>
          <a:spcPts val="1425"/>
        </a:spcAft>
        <a:buClr>
          <a:srgbClr val="000000"/>
        </a:buClr>
        <a:buSzPct val="100000"/>
        <a:buFont typeface="Times New Roman" pitchFamily="18" charset="0"/>
        <a:defRPr>
          <a:solidFill>
            <a:srgbClr val="000000"/>
          </a:solidFill>
          <a:latin typeface="+mn-lt"/>
          <a:ea typeface="+mn-ea"/>
          <a:cs typeface="+mn-cs"/>
        </a:defRPr>
      </a:lvl1pPr>
      <a:lvl2pPr marL="742950" indent="-285750" algn="l" defTabSz="457200" rtl="0" eaLnBrk="0" fontAlgn="base" hangingPunct="0">
        <a:lnSpc>
          <a:spcPct val="94000"/>
        </a:lnSpc>
        <a:spcBef>
          <a:spcPct val="0"/>
        </a:spcBef>
        <a:spcAft>
          <a:spcPts val="1138"/>
        </a:spcAft>
        <a:buClr>
          <a:srgbClr val="000000"/>
        </a:buClr>
        <a:buSzPct val="100000"/>
        <a:buFont typeface="Times New Roman" pitchFamily="18" charset="0"/>
        <a:defRPr>
          <a:solidFill>
            <a:srgbClr val="000000"/>
          </a:solidFill>
          <a:latin typeface="+mn-lt"/>
          <a:ea typeface="+mj-ea"/>
          <a:cs typeface="+mj-cs"/>
        </a:defRPr>
      </a:lvl2pPr>
      <a:lvl3pPr marL="1143000" indent="-228600" algn="l" defTabSz="457200" rtl="0" eaLnBrk="0" fontAlgn="base" hangingPunct="0">
        <a:lnSpc>
          <a:spcPct val="94000"/>
        </a:lnSpc>
        <a:spcBef>
          <a:spcPct val="0"/>
        </a:spcBef>
        <a:spcAft>
          <a:spcPts val="850"/>
        </a:spcAft>
        <a:buClr>
          <a:srgbClr val="000000"/>
        </a:buClr>
        <a:buSzPct val="100000"/>
        <a:buFont typeface="Times New Roman" pitchFamily="18" charset="0"/>
        <a:defRPr>
          <a:solidFill>
            <a:srgbClr val="000000"/>
          </a:solidFill>
          <a:latin typeface="+mn-lt"/>
          <a:ea typeface="+mj-ea"/>
          <a:cs typeface="+mj-cs"/>
        </a:defRPr>
      </a:lvl3pPr>
      <a:lvl4pPr marL="1600200" indent="-228600" algn="l" defTabSz="457200" rtl="0" eaLnBrk="0" fontAlgn="base" hangingPunct="0">
        <a:lnSpc>
          <a:spcPct val="94000"/>
        </a:lnSpc>
        <a:spcBef>
          <a:spcPct val="0"/>
        </a:spcBef>
        <a:spcAft>
          <a:spcPts val="575"/>
        </a:spcAft>
        <a:buClr>
          <a:srgbClr val="000000"/>
        </a:buClr>
        <a:buSzPct val="100000"/>
        <a:buFont typeface="Times New Roman" pitchFamily="18" charset="0"/>
        <a:defRPr>
          <a:solidFill>
            <a:srgbClr val="000000"/>
          </a:solidFill>
          <a:latin typeface="+mn-lt"/>
          <a:ea typeface="+mj-ea"/>
          <a:cs typeface="+mj-cs"/>
        </a:defRPr>
      </a:lvl4pPr>
      <a:lvl5pPr marL="2057400" indent="-228600" algn="l" defTabSz="457200" rtl="0" eaLnBrk="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j-ea"/>
          <a:cs typeface="+mj-cs"/>
        </a:defRPr>
      </a:lvl5pPr>
      <a:lvl6pPr marL="2514600" indent="-228600" algn="l" defTabSz="457200"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j-ea"/>
          <a:cs typeface="+mj-cs"/>
        </a:defRPr>
      </a:lvl6pPr>
      <a:lvl7pPr marL="2971800" indent="-228600" algn="l" defTabSz="457200"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j-ea"/>
          <a:cs typeface="+mj-cs"/>
        </a:defRPr>
      </a:lvl7pPr>
      <a:lvl8pPr marL="3429000" indent="-228600" algn="l" defTabSz="457200"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j-ea"/>
          <a:cs typeface="+mj-cs"/>
        </a:defRPr>
      </a:lvl8pPr>
      <a:lvl9pPr marL="3886200" indent="-228600" algn="l" defTabSz="457200" rtl="0" fontAlgn="base" hangingPunct="0">
        <a:lnSpc>
          <a:spcPct val="94000"/>
        </a:lnSpc>
        <a:spcBef>
          <a:spcPct val="0"/>
        </a:spcBef>
        <a:spcAft>
          <a:spcPts val="288"/>
        </a:spcAft>
        <a:buClr>
          <a:srgbClr val="000000"/>
        </a:buClr>
        <a:buSzPct val="100000"/>
        <a:buFont typeface="Times New Roman" pitchFamily="18" charset="0"/>
        <a:defRPr sz="2000">
          <a:solidFill>
            <a:srgbClr val="000000"/>
          </a:solidFill>
          <a:latin typeface="+mn-lt"/>
          <a:ea typeface="+mj-ea"/>
          <a:cs typeface="+mj-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bwMode="auto">
          <a:xfrm>
            <a:off x="554567" y="1209676"/>
            <a:ext cx="11082867" cy="4975225"/>
          </a:xfrm>
          <a:prstGeom prst="rect">
            <a:avLst/>
          </a:prstGeom>
          <a:noFill/>
          <a:ln w="6350">
            <a:noFill/>
            <a:miter lim="800000"/>
            <a:headEnd/>
            <a:tailEnd/>
          </a:ln>
          <a:effectLst/>
        </p:spPr>
        <p:txBody>
          <a:bodyPr vert="horz" wrap="square" lIns="91429" tIns="45714" rIns="91429" bIns="4571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7572" name="Rectangle 4"/>
          <p:cNvSpPr>
            <a:spLocks noChangeArrowheads="1"/>
          </p:cNvSpPr>
          <p:nvPr/>
        </p:nvSpPr>
        <p:spPr bwMode="auto">
          <a:xfrm>
            <a:off x="10585635" y="6643689"/>
            <a:ext cx="1178506" cy="215431"/>
          </a:xfrm>
          <a:prstGeom prst="rect">
            <a:avLst/>
          </a:prstGeom>
          <a:noFill/>
          <a:ln w="9525">
            <a:noFill/>
            <a:miter lim="800000"/>
            <a:headEnd/>
            <a:tailEnd/>
          </a:ln>
          <a:effectLst/>
        </p:spPr>
        <p:txBody>
          <a:bodyPr wrap="none" lIns="91429" tIns="45714" rIns="91429" bIns="45714">
            <a:spAutoFit/>
          </a:bodyPr>
          <a:lstStyle/>
          <a:p>
            <a:pPr defTabSz="820738" eaLnBrk="0" hangingPunct="0"/>
            <a:r>
              <a:rPr lang="en-US" sz="800" b="1" dirty="0" err="1">
                <a:solidFill>
                  <a:schemeClr val="tx1"/>
                </a:solidFill>
                <a:latin typeface="Times New Roman" pitchFamily="18" charset="0"/>
              </a:rPr>
              <a:t>cFS</a:t>
            </a:r>
            <a:r>
              <a:rPr lang="en-US" sz="800" b="1" baseline="0" dirty="0">
                <a:solidFill>
                  <a:schemeClr val="tx1"/>
                </a:solidFill>
                <a:latin typeface="Times New Roman" pitchFamily="18" charset="0"/>
              </a:rPr>
              <a:t> Training</a:t>
            </a:r>
            <a:r>
              <a:rPr lang="en-US" sz="800" b="1" dirty="0">
                <a:solidFill>
                  <a:schemeClr val="tx1"/>
                </a:solidFill>
                <a:latin typeface="Times New Roman" pitchFamily="18" charset="0"/>
              </a:rPr>
              <a:t>- Page </a:t>
            </a:r>
            <a:fld id="{89396F49-57AA-4E55-853F-F70DCFE55282}" type="slidenum">
              <a:rPr lang="en-US" sz="800" b="1">
                <a:solidFill>
                  <a:schemeClr val="tx1"/>
                </a:solidFill>
                <a:latin typeface="Times New Roman" pitchFamily="18" charset="0"/>
              </a:rPr>
              <a:pPr defTabSz="820738" eaLnBrk="0" hangingPunct="0"/>
              <a:t>‹#›</a:t>
            </a:fld>
            <a:endParaRPr lang="en-US" sz="800" b="1" dirty="0">
              <a:solidFill>
                <a:schemeClr val="tx1"/>
              </a:solidFill>
              <a:latin typeface="Times New Roman" pitchFamily="18" charset="0"/>
            </a:endParaRPr>
          </a:p>
        </p:txBody>
      </p:sp>
      <p:sp>
        <p:nvSpPr>
          <p:cNvPr id="237574" name="Text Box 6"/>
          <p:cNvSpPr txBox="1">
            <a:spLocks noChangeArrowheads="1"/>
          </p:cNvSpPr>
          <p:nvPr/>
        </p:nvSpPr>
        <p:spPr bwMode="auto">
          <a:xfrm>
            <a:off x="266700" y="6461126"/>
            <a:ext cx="3177117" cy="396875"/>
          </a:xfrm>
          <a:prstGeom prst="rect">
            <a:avLst/>
          </a:prstGeom>
          <a:noFill/>
          <a:ln w="9525">
            <a:noFill/>
            <a:miter lim="800000"/>
            <a:headEnd/>
            <a:tailEnd/>
          </a:ln>
          <a:effectLst/>
        </p:spPr>
        <p:txBody>
          <a:bodyPr>
            <a:spAutoFit/>
          </a:bodyPr>
          <a:lstStyle/>
          <a:p>
            <a:pPr algn="l" eaLnBrk="0" hangingPunct="0"/>
            <a:endParaRPr lang="en-US" sz="1000">
              <a:latin typeface="Times New Roman" pitchFamily="18" charset="0"/>
            </a:endParaRPr>
          </a:p>
          <a:p>
            <a:pPr algn="l" eaLnBrk="0" hangingPunct="0"/>
            <a:endParaRPr lang="en-US" sz="1000">
              <a:latin typeface="Times New Roman" pitchFamily="18" charset="0"/>
            </a:endParaRPr>
          </a:p>
        </p:txBody>
      </p:sp>
      <p:pic>
        <p:nvPicPr>
          <p:cNvPr id="14"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817" y="1"/>
            <a:ext cx="12206817" cy="785813"/>
          </a:xfrm>
          <a:prstGeom prst="rect">
            <a:avLst/>
          </a:prstGeom>
          <a:noFill/>
          <a:ln w="9525">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1600" y="76201"/>
            <a:ext cx="956733" cy="593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1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871200" y="76200"/>
            <a:ext cx="1121861" cy="618016"/>
          </a:xfrm>
          <a:prstGeom prst="rect">
            <a:avLst/>
          </a:prstGeom>
        </p:spPr>
      </p:pic>
    </p:spTree>
    <p:extLst>
      <p:ext uri="{BB962C8B-B14F-4D97-AF65-F5344CB8AC3E}">
        <p14:creationId xmlns:p14="http://schemas.microsoft.com/office/powerpoint/2010/main" val="7503538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accent2"/>
          </a:solidFill>
          <a:latin typeface="Times New Roman" pitchFamily="18" charset="0"/>
        </a:defRPr>
      </a:lvl2pPr>
      <a:lvl3pPr algn="l" rtl="0" eaLnBrk="0" fontAlgn="base" hangingPunct="0">
        <a:spcBef>
          <a:spcPct val="0"/>
        </a:spcBef>
        <a:spcAft>
          <a:spcPct val="0"/>
        </a:spcAft>
        <a:defRPr sz="2800" b="1">
          <a:solidFill>
            <a:schemeClr val="accent2"/>
          </a:solidFill>
          <a:latin typeface="Times New Roman" pitchFamily="18" charset="0"/>
        </a:defRPr>
      </a:lvl3pPr>
      <a:lvl4pPr algn="l" rtl="0" eaLnBrk="0" fontAlgn="base" hangingPunct="0">
        <a:spcBef>
          <a:spcPct val="0"/>
        </a:spcBef>
        <a:spcAft>
          <a:spcPct val="0"/>
        </a:spcAft>
        <a:defRPr sz="2800" b="1">
          <a:solidFill>
            <a:schemeClr val="accent2"/>
          </a:solidFill>
          <a:latin typeface="Times New Roman" pitchFamily="18" charset="0"/>
        </a:defRPr>
      </a:lvl4pPr>
      <a:lvl5pPr algn="l" rtl="0" eaLnBrk="0" fontAlgn="base" hangingPunct="0">
        <a:spcBef>
          <a:spcPct val="0"/>
        </a:spcBef>
        <a:spcAft>
          <a:spcPct val="0"/>
        </a:spcAft>
        <a:defRPr sz="2800" b="1">
          <a:solidFill>
            <a:schemeClr val="accent2"/>
          </a:solidFill>
          <a:latin typeface="Times New Roman" pitchFamily="18" charset="0"/>
        </a:defRPr>
      </a:lvl5pPr>
      <a:lvl6pPr marL="457200" algn="l" rtl="0" eaLnBrk="0" fontAlgn="base" hangingPunct="0">
        <a:spcBef>
          <a:spcPct val="0"/>
        </a:spcBef>
        <a:spcAft>
          <a:spcPct val="0"/>
        </a:spcAft>
        <a:defRPr sz="2800" b="1">
          <a:solidFill>
            <a:schemeClr val="accent2"/>
          </a:solidFill>
          <a:latin typeface="Times New Roman" pitchFamily="18" charset="0"/>
        </a:defRPr>
      </a:lvl6pPr>
      <a:lvl7pPr marL="914400" algn="l" rtl="0" eaLnBrk="0" fontAlgn="base" hangingPunct="0">
        <a:spcBef>
          <a:spcPct val="0"/>
        </a:spcBef>
        <a:spcAft>
          <a:spcPct val="0"/>
        </a:spcAft>
        <a:defRPr sz="2800" b="1">
          <a:solidFill>
            <a:schemeClr val="accent2"/>
          </a:solidFill>
          <a:latin typeface="Times New Roman" pitchFamily="18" charset="0"/>
        </a:defRPr>
      </a:lvl7pPr>
      <a:lvl8pPr marL="1371600" algn="l" rtl="0" eaLnBrk="0" fontAlgn="base" hangingPunct="0">
        <a:spcBef>
          <a:spcPct val="0"/>
        </a:spcBef>
        <a:spcAft>
          <a:spcPct val="0"/>
        </a:spcAft>
        <a:defRPr sz="2800" b="1">
          <a:solidFill>
            <a:schemeClr val="accent2"/>
          </a:solidFill>
          <a:latin typeface="Times New Roman" pitchFamily="18" charset="0"/>
        </a:defRPr>
      </a:lvl8pPr>
      <a:lvl9pPr marL="1828800" algn="l" rtl="0" eaLnBrk="0" fontAlgn="base" hangingPunct="0">
        <a:spcBef>
          <a:spcPct val="0"/>
        </a:spcBef>
        <a:spcAft>
          <a:spcPct val="0"/>
        </a:spcAft>
        <a:defRPr sz="2800" b="1">
          <a:solidFill>
            <a:schemeClr val="accent2"/>
          </a:solidFill>
          <a:latin typeface="Times New Roman" pitchFamily="18" charset="0"/>
        </a:defRPr>
      </a:lvl9pPr>
    </p:titleStyle>
    <p:bodyStyle>
      <a:lvl1pPr marL="342900" indent="-342900" algn="l" rtl="0" eaLnBrk="0" fontAlgn="base" hangingPunct="0">
        <a:spcBef>
          <a:spcPct val="35000"/>
        </a:spcBef>
        <a:spcAft>
          <a:spcPct val="0"/>
        </a:spcAft>
        <a:buChar char="•"/>
        <a:defRPr sz="2000" b="1">
          <a:solidFill>
            <a:schemeClr val="tx1"/>
          </a:solidFill>
          <a:latin typeface="+mn-lt"/>
          <a:ea typeface="+mn-ea"/>
          <a:cs typeface="+mn-cs"/>
        </a:defRPr>
      </a:lvl1pPr>
      <a:lvl2pPr marL="730250" indent="-284163" algn="l" rtl="0" eaLnBrk="0" fontAlgn="base" hangingPunct="0">
        <a:spcBef>
          <a:spcPct val="35000"/>
        </a:spcBef>
        <a:spcAft>
          <a:spcPct val="0"/>
        </a:spcAft>
        <a:buChar char="–"/>
        <a:defRPr>
          <a:solidFill>
            <a:schemeClr val="tx1"/>
          </a:solidFill>
          <a:latin typeface="+mn-lt"/>
        </a:defRPr>
      </a:lvl2pPr>
      <a:lvl3pPr marL="1062038" indent="-228600" algn="l" rtl="0" eaLnBrk="0" fontAlgn="base" hangingPunct="0">
        <a:spcBef>
          <a:spcPct val="35000"/>
        </a:spcBef>
        <a:spcAft>
          <a:spcPct val="0"/>
        </a:spcAft>
        <a:buChar char="•"/>
        <a:defRPr sz="1600">
          <a:solidFill>
            <a:schemeClr val="tx1"/>
          </a:solidFill>
          <a:latin typeface="+mn-lt"/>
          <a:cs typeface="Arial" charset="0"/>
        </a:defRPr>
      </a:lvl3pPr>
      <a:lvl4pPr marL="1392238" indent="-228600" algn="l" rtl="0" eaLnBrk="0" fontAlgn="base" hangingPunct="0">
        <a:spcBef>
          <a:spcPct val="35000"/>
        </a:spcBef>
        <a:spcAft>
          <a:spcPct val="0"/>
        </a:spcAft>
        <a:buChar char="o"/>
        <a:defRPr sz="1400">
          <a:solidFill>
            <a:schemeClr val="tx1"/>
          </a:solidFill>
          <a:latin typeface="+mn-lt"/>
          <a:cs typeface="Arial" charset="0"/>
        </a:defRPr>
      </a:lvl4pPr>
      <a:lvl5pPr marL="1722438" indent="-228600" algn="l" rtl="0" eaLnBrk="0" fontAlgn="base" hangingPunct="0">
        <a:spcBef>
          <a:spcPct val="20000"/>
        </a:spcBef>
        <a:spcAft>
          <a:spcPct val="0"/>
        </a:spcAft>
        <a:buChar char="•"/>
        <a:defRPr sz="1400">
          <a:solidFill>
            <a:schemeClr val="tx1"/>
          </a:solidFill>
          <a:latin typeface="+mn-lt"/>
          <a:cs typeface="Arial" charset="0"/>
        </a:defRPr>
      </a:lvl5pPr>
      <a:lvl6pPr marL="2179638" indent="-228600" algn="l" rtl="0" eaLnBrk="0" fontAlgn="base" hangingPunct="0">
        <a:spcBef>
          <a:spcPct val="20000"/>
        </a:spcBef>
        <a:spcAft>
          <a:spcPct val="0"/>
        </a:spcAft>
        <a:buChar char="•"/>
        <a:defRPr sz="1400">
          <a:solidFill>
            <a:schemeClr val="tx1"/>
          </a:solidFill>
          <a:latin typeface="+mn-lt"/>
          <a:cs typeface="Arial" charset="0"/>
        </a:defRPr>
      </a:lvl6pPr>
      <a:lvl7pPr marL="2636838" indent="-228600" algn="l" rtl="0" eaLnBrk="0" fontAlgn="base" hangingPunct="0">
        <a:spcBef>
          <a:spcPct val="20000"/>
        </a:spcBef>
        <a:spcAft>
          <a:spcPct val="0"/>
        </a:spcAft>
        <a:buChar char="•"/>
        <a:defRPr sz="1400">
          <a:solidFill>
            <a:schemeClr val="tx1"/>
          </a:solidFill>
          <a:latin typeface="+mn-lt"/>
          <a:cs typeface="Arial" charset="0"/>
        </a:defRPr>
      </a:lvl7pPr>
      <a:lvl8pPr marL="3094038" indent="-228600" algn="l" rtl="0" eaLnBrk="0" fontAlgn="base" hangingPunct="0">
        <a:spcBef>
          <a:spcPct val="20000"/>
        </a:spcBef>
        <a:spcAft>
          <a:spcPct val="0"/>
        </a:spcAft>
        <a:buChar char="•"/>
        <a:defRPr sz="1400">
          <a:solidFill>
            <a:schemeClr val="tx1"/>
          </a:solidFill>
          <a:latin typeface="+mn-lt"/>
          <a:cs typeface="Arial" charset="0"/>
        </a:defRPr>
      </a:lvl8pPr>
      <a:lvl9pPr marL="3551238" indent="-228600" algn="l" rtl="0" eaLnBrk="0" fontAlgn="base" hangingPunct="0">
        <a:spcBef>
          <a:spcPct val="20000"/>
        </a:spcBef>
        <a:spcAft>
          <a:spcPct val="0"/>
        </a:spcAft>
        <a:buChar char="•"/>
        <a:defRPr sz="1400">
          <a:solidFill>
            <a:schemeClr val="tx1"/>
          </a:solidFill>
          <a:latin typeface="+mn-lt"/>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797176"/>
            <a:ext cx="7772400" cy="1470025"/>
          </a:xfrm>
        </p:spPr>
        <p:txBody>
          <a:bodyPr/>
          <a:lstStyle/>
          <a:p>
            <a:pPr algn="ctr"/>
            <a:r>
              <a:rPr lang="en-US" dirty="0"/>
              <a:t>Memory Manager (MM) 2.4.1</a:t>
            </a:r>
            <a:br>
              <a:rPr lang="en-US" dirty="0"/>
            </a:br>
            <a:br>
              <a:rPr lang="en-US" dirty="0"/>
            </a:br>
            <a:r>
              <a:rPr lang="en-US" dirty="0"/>
              <a:t>Tutorial with OCI examples</a:t>
            </a:r>
          </a:p>
        </p:txBody>
      </p:sp>
    </p:spTree>
    <p:extLst>
      <p:ext uri="{BB962C8B-B14F-4D97-AF65-F5344CB8AC3E}">
        <p14:creationId xmlns:p14="http://schemas.microsoft.com/office/powerpoint/2010/main" val="33174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 at power up</a:t>
            </a:r>
          </a:p>
        </p:txBody>
      </p:sp>
      <p:pic>
        <p:nvPicPr>
          <p:cNvPr id="3" name="Picture 2">
            <a:extLst>
              <a:ext uri="{FF2B5EF4-FFF2-40B4-BE49-F238E27FC236}">
                <a16:creationId xmlns:a16="http://schemas.microsoft.com/office/drawing/2014/main" id="{B8B8C17D-18C1-4A0C-A4F5-CFD14EBAEB45}"/>
              </a:ext>
            </a:extLst>
          </p:cNvPr>
          <p:cNvPicPr>
            <a:picLocks noChangeAspect="1"/>
          </p:cNvPicPr>
          <p:nvPr/>
        </p:nvPicPr>
        <p:blipFill>
          <a:blip r:embed="rId2"/>
          <a:stretch>
            <a:fillRect/>
          </a:stretch>
        </p:blipFill>
        <p:spPr>
          <a:xfrm>
            <a:off x="573015" y="3871427"/>
            <a:ext cx="4257675" cy="2990850"/>
          </a:xfrm>
          <a:prstGeom prst="rect">
            <a:avLst/>
          </a:prstGeom>
        </p:spPr>
      </p:pic>
      <p:sp>
        <p:nvSpPr>
          <p:cNvPr id="5" name="TextBox 4">
            <a:extLst>
              <a:ext uri="{FF2B5EF4-FFF2-40B4-BE49-F238E27FC236}">
                <a16:creationId xmlns:a16="http://schemas.microsoft.com/office/drawing/2014/main" id="{8CA9FA53-FE0F-4841-921D-5C0C5D76BC33}"/>
              </a:ext>
            </a:extLst>
          </p:cNvPr>
          <p:cNvSpPr txBox="1"/>
          <p:nvPr/>
        </p:nvSpPr>
        <p:spPr>
          <a:xfrm>
            <a:off x="6320117" y="2274838"/>
            <a:ext cx="4724435" cy="2308324"/>
          </a:xfrm>
          <a:prstGeom prst="rect">
            <a:avLst/>
          </a:prstGeom>
          <a:noFill/>
        </p:spPr>
        <p:txBody>
          <a:bodyPr wrap="none" rtlCol="0">
            <a:spAutoFit/>
          </a:bodyPr>
          <a:lstStyle/>
          <a:p>
            <a:r>
              <a:rPr lang="en-US" dirty="0"/>
              <a:t>This is how the operators will see your FSW.</a:t>
            </a:r>
          </a:p>
          <a:p>
            <a:endParaRPr lang="en-US" dirty="0"/>
          </a:p>
          <a:p>
            <a:r>
              <a:rPr lang="en-US" dirty="0"/>
              <a:t>Mnemonics.</a:t>
            </a:r>
          </a:p>
          <a:p>
            <a:r>
              <a:rPr lang="en-US" dirty="0"/>
              <a:t>How displayed on page.</a:t>
            </a:r>
          </a:p>
          <a:p>
            <a:r>
              <a:rPr lang="en-US" dirty="0"/>
              <a:t>     Discrete Conversions.</a:t>
            </a:r>
          </a:p>
          <a:p>
            <a:r>
              <a:rPr lang="en-US" dirty="0"/>
              <a:t>     Decimal verse Hex</a:t>
            </a:r>
          </a:p>
          <a:p>
            <a:r>
              <a:rPr lang="en-US" dirty="0"/>
              <a:t>Usage in STOL procs.</a:t>
            </a:r>
          </a:p>
          <a:p>
            <a:r>
              <a:rPr lang="en-US" dirty="0"/>
              <a:t>Etc.</a:t>
            </a:r>
          </a:p>
        </p:txBody>
      </p:sp>
    </p:spTree>
    <p:extLst>
      <p:ext uri="{BB962C8B-B14F-4D97-AF65-F5344CB8AC3E}">
        <p14:creationId xmlns:p14="http://schemas.microsoft.com/office/powerpoint/2010/main" val="140635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Peek Command</a:t>
            </a:r>
          </a:p>
        </p:txBody>
      </p:sp>
      <p:sp>
        <p:nvSpPr>
          <p:cNvPr id="3" name="Content Placeholder 2"/>
          <p:cNvSpPr>
            <a:spLocks noGrp="1"/>
          </p:cNvSpPr>
          <p:nvPr>
            <p:ph idx="1"/>
          </p:nvPr>
        </p:nvSpPr>
        <p:spPr/>
        <p:txBody>
          <a:bodyPr/>
          <a:lstStyle/>
          <a:p>
            <a:r>
              <a:rPr lang="en-US" sz="1800" b="0" dirty="0"/>
              <a:t>/</a:t>
            </a:r>
            <a:r>
              <a:rPr lang="en-US" sz="1800" b="0" dirty="0" err="1"/>
              <a:t>oci.fsw.mm.peek</a:t>
            </a:r>
            <a:r>
              <a:rPr lang="en-US" sz="1800" b="0" dirty="0"/>
              <a:t> </a:t>
            </a:r>
            <a:r>
              <a:rPr lang="en-US" sz="1800" b="0" dirty="0" err="1"/>
              <a:t>datasize</a:t>
            </a:r>
            <a:r>
              <a:rPr lang="en-US" sz="1800" b="0" dirty="0"/>
              <a:t>=32, </a:t>
            </a:r>
            <a:r>
              <a:rPr lang="en-US" sz="1800" b="0" dirty="0" err="1"/>
              <a:t>memtype</a:t>
            </a:r>
            <a:r>
              <a:rPr lang="en-US" sz="1800" b="0" dirty="0"/>
              <a:t>=ram, offset=0x4c, </a:t>
            </a:r>
            <a:r>
              <a:rPr lang="en-US" sz="1800" b="0" dirty="0" err="1"/>
              <a:t>symname</a:t>
            </a:r>
            <a:r>
              <a:rPr lang="en-US" sz="1800" b="0" dirty="0"/>
              <a:t>=</a:t>
            </a:r>
            <a:r>
              <a:rPr lang="en-US" sz="1800" b="0" dirty="0" err="1"/>
              <a:t>PS_WakeupProtocol</a:t>
            </a:r>
            <a:endParaRPr lang="en-US" sz="1800" b="0" dirty="0"/>
          </a:p>
          <a:p>
            <a:r>
              <a:rPr lang="en-US" sz="1800" b="0" dirty="0"/>
              <a:t>info MM            9: Peek Command: </a:t>
            </a:r>
            <a:r>
              <a:rPr lang="en-US" sz="1800" b="0" dirty="0" err="1"/>
              <a:t>Addr</a:t>
            </a:r>
            <a:r>
              <a:rPr lang="en-US" sz="1800" b="0" dirty="0"/>
              <a:t> = 0x405CBDDC Size = 32 bits Data = 0xC2276018</a:t>
            </a:r>
          </a:p>
          <a:p>
            <a:endParaRPr lang="en-US" sz="1800" dirty="0"/>
          </a:p>
          <a:p>
            <a:r>
              <a:rPr lang="en-US" sz="1800" b="0" dirty="0"/>
              <a:t>/</a:t>
            </a:r>
            <a:r>
              <a:rPr lang="en-US" sz="1800" b="0" dirty="0" err="1"/>
              <a:t>oci.fsw.mm.peek</a:t>
            </a:r>
            <a:r>
              <a:rPr lang="en-US" sz="1800" b="0" dirty="0"/>
              <a:t> </a:t>
            </a:r>
            <a:r>
              <a:rPr lang="en-US" sz="1800" b="0" dirty="0" err="1"/>
              <a:t>datasize</a:t>
            </a:r>
            <a:r>
              <a:rPr lang="en-US" sz="1800" b="0" dirty="0"/>
              <a:t>=32, </a:t>
            </a:r>
            <a:r>
              <a:rPr lang="en-US" sz="1800" b="0" dirty="0" err="1"/>
              <a:t>memtype</a:t>
            </a:r>
            <a:r>
              <a:rPr lang="en-US" sz="1800" b="0" dirty="0"/>
              <a:t>=ram, offset=0x40000000, </a:t>
            </a:r>
            <a:r>
              <a:rPr lang="en-US" sz="1800" b="0" dirty="0" err="1"/>
              <a:t>symname</a:t>
            </a:r>
            <a:r>
              <a:rPr lang="en-US" sz="1800" b="0" dirty="0"/>
              <a:t>=""</a:t>
            </a:r>
          </a:p>
          <a:p>
            <a:r>
              <a:rPr lang="en-US" sz="1800" b="0" dirty="0"/>
              <a:t>info MM            9: Peek Command: </a:t>
            </a:r>
            <a:r>
              <a:rPr lang="en-US" sz="1800" b="0" dirty="0" err="1"/>
              <a:t>Addr</a:t>
            </a:r>
            <a:r>
              <a:rPr lang="en-US" sz="1800" b="0" dirty="0"/>
              <a:t> = 0x40000000 Size = 32 bits Data = 0x00000000</a:t>
            </a:r>
          </a:p>
          <a:p>
            <a:endParaRPr lang="en-US" sz="1800" dirty="0"/>
          </a:p>
        </p:txBody>
      </p:sp>
      <p:pic>
        <p:nvPicPr>
          <p:cNvPr id="5" name="Picture 4">
            <a:extLst>
              <a:ext uri="{FF2B5EF4-FFF2-40B4-BE49-F238E27FC236}">
                <a16:creationId xmlns:a16="http://schemas.microsoft.com/office/drawing/2014/main" id="{468197EB-D8F8-4E09-BF49-95C0BD70D328}"/>
              </a:ext>
            </a:extLst>
          </p:cNvPr>
          <p:cNvPicPr>
            <a:picLocks noChangeAspect="1"/>
          </p:cNvPicPr>
          <p:nvPr/>
        </p:nvPicPr>
        <p:blipFill>
          <a:blip r:embed="rId2"/>
          <a:stretch>
            <a:fillRect/>
          </a:stretch>
        </p:blipFill>
        <p:spPr>
          <a:xfrm>
            <a:off x="554566" y="3876675"/>
            <a:ext cx="4257675" cy="2981325"/>
          </a:xfrm>
          <a:prstGeom prst="rect">
            <a:avLst/>
          </a:prstGeom>
        </p:spPr>
      </p:pic>
      <p:sp>
        <p:nvSpPr>
          <p:cNvPr id="8" name="TextBox 7">
            <a:extLst>
              <a:ext uri="{FF2B5EF4-FFF2-40B4-BE49-F238E27FC236}">
                <a16:creationId xmlns:a16="http://schemas.microsoft.com/office/drawing/2014/main" id="{D87BB15F-5BEB-451B-BAF0-F6C376E3197A}"/>
              </a:ext>
            </a:extLst>
          </p:cNvPr>
          <p:cNvSpPr txBox="1"/>
          <p:nvPr/>
        </p:nvSpPr>
        <p:spPr>
          <a:xfrm>
            <a:off x="6386728" y="5598121"/>
            <a:ext cx="5207516" cy="1200329"/>
          </a:xfrm>
          <a:prstGeom prst="rect">
            <a:avLst/>
          </a:prstGeom>
          <a:noFill/>
        </p:spPr>
        <p:txBody>
          <a:bodyPr wrap="none" rtlCol="0">
            <a:spAutoFit/>
          </a:bodyPr>
          <a:lstStyle/>
          <a:p>
            <a:r>
              <a:rPr lang="en-US" dirty="0"/>
              <a:t>Happen to know these are RAM memory types.</a:t>
            </a:r>
          </a:p>
          <a:p>
            <a:endParaRPr lang="en-US" dirty="0"/>
          </a:p>
          <a:p>
            <a:r>
              <a:rPr lang="en-US" dirty="0"/>
              <a:t>This odd </a:t>
            </a:r>
            <a:r>
              <a:rPr lang="en-US" dirty="0" err="1"/>
              <a:t>symname</a:t>
            </a:r>
            <a:r>
              <a:rPr lang="en-US" dirty="0"/>
              <a:t> and offset are used in an OCI</a:t>
            </a:r>
          </a:p>
          <a:p>
            <a:r>
              <a:rPr lang="en-US" dirty="0"/>
              <a:t>FDC test.</a:t>
            </a:r>
          </a:p>
        </p:txBody>
      </p:sp>
      <p:sp>
        <p:nvSpPr>
          <p:cNvPr id="12" name="TextBox 11">
            <a:extLst>
              <a:ext uri="{FF2B5EF4-FFF2-40B4-BE49-F238E27FC236}">
                <a16:creationId xmlns:a16="http://schemas.microsoft.com/office/drawing/2014/main" id="{0EDA9139-F14F-4757-B47F-7572E32C53AA}"/>
              </a:ext>
            </a:extLst>
          </p:cNvPr>
          <p:cNvSpPr txBox="1"/>
          <p:nvPr/>
        </p:nvSpPr>
        <p:spPr>
          <a:xfrm>
            <a:off x="6539215" y="3729006"/>
            <a:ext cx="4758675" cy="1200329"/>
          </a:xfrm>
          <a:prstGeom prst="rect">
            <a:avLst/>
          </a:prstGeom>
          <a:noFill/>
        </p:spPr>
        <p:txBody>
          <a:bodyPr wrap="none" rtlCol="0">
            <a:spAutoFit/>
          </a:bodyPr>
          <a:lstStyle/>
          <a:p>
            <a:r>
              <a:rPr lang="en-US" dirty="0">
                <a:solidFill>
                  <a:srgbClr val="FF0000"/>
                </a:solidFill>
              </a:rPr>
              <a:t>Offset is somewhat misleading.</a:t>
            </a:r>
          </a:p>
          <a:p>
            <a:r>
              <a:rPr lang="en-US" dirty="0">
                <a:solidFill>
                  <a:srgbClr val="FF0000"/>
                </a:solidFill>
              </a:rPr>
              <a:t>It’s either:</a:t>
            </a:r>
          </a:p>
          <a:p>
            <a:r>
              <a:rPr lang="en-US" dirty="0">
                <a:solidFill>
                  <a:srgbClr val="FF0000"/>
                </a:solidFill>
              </a:rPr>
              <a:t>    Offset from symbol, or</a:t>
            </a:r>
          </a:p>
          <a:p>
            <a:r>
              <a:rPr lang="en-US" dirty="0">
                <a:solidFill>
                  <a:srgbClr val="FF0000"/>
                </a:solidFill>
              </a:rPr>
              <a:t>    Effectively address if symbol is empty/null.</a:t>
            </a:r>
          </a:p>
        </p:txBody>
      </p:sp>
    </p:spTree>
    <p:extLst>
      <p:ext uri="{BB962C8B-B14F-4D97-AF65-F5344CB8AC3E}">
        <p14:creationId xmlns:p14="http://schemas.microsoft.com/office/powerpoint/2010/main" val="278821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Poke Command</a:t>
            </a:r>
          </a:p>
        </p:txBody>
      </p:sp>
      <p:sp>
        <p:nvSpPr>
          <p:cNvPr id="3" name="Content Placeholder 2"/>
          <p:cNvSpPr>
            <a:spLocks noGrp="1"/>
          </p:cNvSpPr>
          <p:nvPr>
            <p:ph idx="1"/>
          </p:nvPr>
        </p:nvSpPr>
        <p:spPr/>
        <p:txBody>
          <a:bodyPr/>
          <a:lstStyle/>
          <a:p>
            <a:r>
              <a:rPr lang="en-US" sz="1600" b="0" dirty="0"/>
              <a:t>/</a:t>
            </a:r>
            <a:r>
              <a:rPr lang="en-US" sz="1600" b="0" dirty="0" err="1"/>
              <a:t>oci.fsw.mm.poke</a:t>
            </a:r>
            <a:r>
              <a:rPr lang="en-US" sz="1600" b="0" dirty="0"/>
              <a:t> </a:t>
            </a:r>
            <a:r>
              <a:rPr lang="en-US" sz="1600" b="0" dirty="0" err="1"/>
              <a:t>datasize</a:t>
            </a:r>
            <a:r>
              <a:rPr lang="en-US" sz="1600" b="0" dirty="0"/>
              <a:t>=32, </a:t>
            </a:r>
            <a:r>
              <a:rPr lang="en-US" sz="1600" b="0" dirty="0" err="1"/>
              <a:t>memtype</a:t>
            </a:r>
            <a:r>
              <a:rPr lang="en-US" sz="1600" b="0" dirty="0"/>
              <a:t>=ram, data=0x01000000, offset=0x4c, </a:t>
            </a:r>
            <a:r>
              <a:rPr lang="en-US" sz="1600" b="0" dirty="0" err="1"/>
              <a:t>symname</a:t>
            </a:r>
            <a:r>
              <a:rPr lang="en-US" sz="1600" b="0" dirty="0"/>
              <a:t>=</a:t>
            </a:r>
            <a:r>
              <a:rPr lang="en-US" sz="1600" b="0" dirty="0" err="1"/>
              <a:t>PS_WakeupProtocol</a:t>
            </a:r>
            <a:endParaRPr lang="en-US" sz="1600" b="0" dirty="0"/>
          </a:p>
          <a:p>
            <a:endParaRPr lang="en-US" sz="1600" b="0" dirty="0"/>
          </a:p>
          <a:p>
            <a:r>
              <a:rPr lang="en-US" sz="1600" b="0" dirty="0"/>
              <a:t>info MM           12: Poke Command: </a:t>
            </a:r>
            <a:r>
              <a:rPr lang="en-US" sz="1600" b="0" dirty="0" err="1"/>
              <a:t>Addr</a:t>
            </a:r>
            <a:r>
              <a:rPr lang="en-US" sz="1600" b="0" dirty="0"/>
              <a:t> = 0x405CBDDC, Size = 32 bits, Data = 0x01000000</a:t>
            </a:r>
          </a:p>
          <a:p>
            <a:endParaRPr lang="en-US" sz="1600" b="0" dirty="0"/>
          </a:p>
        </p:txBody>
      </p:sp>
      <p:pic>
        <p:nvPicPr>
          <p:cNvPr id="5" name="Picture 4">
            <a:extLst>
              <a:ext uri="{FF2B5EF4-FFF2-40B4-BE49-F238E27FC236}">
                <a16:creationId xmlns:a16="http://schemas.microsoft.com/office/drawing/2014/main" id="{DEEF2803-2CEC-4048-9595-AD797ABA4070}"/>
              </a:ext>
            </a:extLst>
          </p:cNvPr>
          <p:cNvPicPr>
            <a:picLocks noChangeAspect="1"/>
          </p:cNvPicPr>
          <p:nvPr/>
        </p:nvPicPr>
        <p:blipFill>
          <a:blip r:embed="rId2"/>
          <a:stretch>
            <a:fillRect/>
          </a:stretch>
        </p:blipFill>
        <p:spPr>
          <a:xfrm>
            <a:off x="554566" y="3857625"/>
            <a:ext cx="4257675" cy="3000375"/>
          </a:xfrm>
          <a:prstGeom prst="rect">
            <a:avLst/>
          </a:prstGeom>
        </p:spPr>
      </p:pic>
      <p:sp>
        <p:nvSpPr>
          <p:cNvPr id="6" name="TextBox 5">
            <a:extLst>
              <a:ext uri="{FF2B5EF4-FFF2-40B4-BE49-F238E27FC236}">
                <a16:creationId xmlns:a16="http://schemas.microsoft.com/office/drawing/2014/main" id="{3DBCFA0B-01F1-4B5F-B12D-21740928105B}"/>
              </a:ext>
            </a:extLst>
          </p:cNvPr>
          <p:cNvSpPr txBox="1"/>
          <p:nvPr/>
        </p:nvSpPr>
        <p:spPr>
          <a:xfrm>
            <a:off x="6539215" y="3729006"/>
            <a:ext cx="4822795" cy="1200329"/>
          </a:xfrm>
          <a:prstGeom prst="rect">
            <a:avLst/>
          </a:prstGeom>
          <a:noFill/>
        </p:spPr>
        <p:txBody>
          <a:bodyPr wrap="none" rtlCol="0">
            <a:spAutoFit/>
          </a:bodyPr>
          <a:lstStyle/>
          <a:p>
            <a:r>
              <a:rPr lang="en-US" dirty="0"/>
              <a:t>Offset somewhat misleading.</a:t>
            </a:r>
          </a:p>
          <a:p>
            <a:r>
              <a:rPr lang="en-US" dirty="0"/>
              <a:t>It’s either:</a:t>
            </a:r>
          </a:p>
          <a:p>
            <a:r>
              <a:rPr lang="en-US" dirty="0"/>
              <a:t>    Offset from symbol, or</a:t>
            </a:r>
          </a:p>
          <a:p>
            <a:r>
              <a:rPr lang="en-US" dirty="0"/>
              <a:t>    Effectively address if symbol is empty/null.</a:t>
            </a:r>
          </a:p>
        </p:txBody>
      </p:sp>
      <p:sp>
        <p:nvSpPr>
          <p:cNvPr id="7" name="TextBox 6">
            <a:extLst>
              <a:ext uri="{FF2B5EF4-FFF2-40B4-BE49-F238E27FC236}">
                <a16:creationId xmlns:a16="http://schemas.microsoft.com/office/drawing/2014/main" id="{6BDDB1B9-7E3C-40B3-AF72-1538B7265A10}"/>
              </a:ext>
            </a:extLst>
          </p:cNvPr>
          <p:cNvSpPr txBox="1"/>
          <p:nvPr/>
        </p:nvSpPr>
        <p:spPr>
          <a:xfrm>
            <a:off x="6386728" y="5598121"/>
            <a:ext cx="5207516" cy="1200329"/>
          </a:xfrm>
          <a:prstGeom prst="rect">
            <a:avLst/>
          </a:prstGeom>
          <a:noFill/>
        </p:spPr>
        <p:txBody>
          <a:bodyPr wrap="none" rtlCol="0">
            <a:spAutoFit/>
          </a:bodyPr>
          <a:lstStyle/>
          <a:p>
            <a:r>
              <a:rPr lang="en-US" dirty="0"/>
              <a:t>I happen to know these are RAM memory types.</a:t>
            </a:r>
          </a:p>
          <a:p>
            <a:endParaRPr lang="en-US" dirty="0"/>
          </a:p>
          <a:p>
            <a:r>
              <a:rPr lang="en-US" dirty="0"/>
              <a:t>This odd </a:t>
            </a:r>
            <a:r>
              <a:rPr lang="en-US" dirty="0" err="1"/>
              <a:t>symname</a:t>
            </a:r>
            <a:r>
              <a:rPr lang="en-US" dirty="0"/>
              <a:t> and offset are used in an OCI</a:t>
            </a:r>
          </a:p>
          <a:p>
            <a:r>
              <a:rPr lang="en-US" dirty="0"/>
              <a:t>FDC test.</a:t>
            </a:r>
          </a:p>
        </p:txBody>
      </p:sp>
      <p:sp>
        <p:nvSpPr>
          <p:cNvPr id="4" name="TextBox 3">
            <a:extLst>
              <a:ext uri="{FF2B5EF4-FFF2-40B4-BE49-F238E27FC236}">
                <a16:creationId xmlns:a16="http://schemas.microsoft.com/office/drawing/2014/main" id="{B7BB8739-3790-463E-9F98-6C46A6BBCE81}"/>
              </a:ext>
            </a:extLst>
          </p:cNvPr>
          <p:cNvSpPr txBox="1"/>
          <p:nvPr/>
        </p:nvSpPr>
        <p:spPr>
          <a:xfrm>
            <a:off x="9330612" y="2845837"/>
            <a:ext cx="1838965" cy="369332"/>
          </a:xfrm>
          <a:prstGeom prst="rect">
            <a:avLst/>
          </a:prstGeom>
          <a:noFill/>
        </p:spPr>
        <p:txBody>
          <a:bodyPr wrap="none" rtlCol="0">
            <a:spAutoFit/>
          </a:bodyPr>
          <a:lstStyle/>
          <a:p>
            <a:r>
              <a:rPr lang="en-US" dirty="0"/>
              <a:t>OCI Sparc8 </a:t>
            </a:r>
            <a:r>
              <a:rPr lang="en-US" dirty="0" err="1"/>
              <a:t>nop</a:t>
            </a:r>
            <a:endParaRPr lang="en-US" dirty="0"/>
          </a:p>
        </p:txBody>
      </p:sp>
      <p:cxnSp>
        <p:nvCxnSpPr>
          <p:cNvPr id="9" name="Straight Arrow Connector 8">
            <a:extLst>
              <a:ext uri="{FF2B5EF4-FFF2-40B4-BE49-F238E27FC236}">
                <a16:creationId xmlns:a16="http://schemas.microsoft.com/office/drawing/2014/main" id="{2CDE2DFB-B245-4EDC-B07C-A43C6ABE3674}"/>
              </a:ext>
            </a:extLst>
          </p:cNvPr>
          <p:cNvCxnSpPr>
            <a:endCxn id="4" idx="1"/>
          </p:cNvCxnSpPr>
          <p:nvPr/>
        </p:nvCxnSpPr>
        <p:spPr bwMode="auto">
          <a:xfrm>
            <a:off x="6386728" y="1492898"/>
            <a:ext cx="2943884" cy="153760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4065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9CA9-F884-4DC6-970A-CFECF4987CD2}"/>
              </a:ext>
            </a:extLst>
          </p:cNvPr>
          <p:cNvSpPr>
            <a:spLocks noGrp="1"/>
          </p:cNvSpPr>
          <p:nvPr>
            <p:ph type="title"/>
          </p:nvPr>
        </p:nvSpPr>
        <p:spPr/>
        <p:txBody>
          <a:bodyPr/>
          <a:lstStyle/>
          <a:p>
            <a:r>
              <a:rPr lang="en-US" dirty="0"/>
              <a:t>Peek/Poke Command</a:t>
            </a:r>
          </a:p>
        </p:txBody>
      </p:sp>
      <p:sp>
        <p:nvSpPr>
          <p:cNvPr id="3" name="Content Placeholder 2">
            <a:extLst>
              <a:ext uri="{FF2B5EF4-FFF2-40B4-BE49-F238E27FC236}">
                <a16:creationId xmlns:a16="http://schemas.microsoft.com/office/drawing/2014/main" id="{EA1284FE-6B97-44FB-8AD2-DF6089BF1492}"/>
              </a:ext>
            </a:extLst>
          </p:cNvPr>
          <p:cNvSpPr>
            <a:spLocks noGrp="1"/>
          </p:cNvSpPr>
          <p:nvPr>
            <p:ph idx="1"/>
          </p:nvPr>
        </p:nvSpPr>
        <p:spPr/>
        <p:txBody>
          <a:bodyPr/>
          <a:lstStyle/>
          <a:p>
            <a:r>
              <a:rPr lang="en-US" sz="1600" b="0" dirty="0"/>
              <a:t>/</a:t>
            </a:r>
            <a:r>
              <a:rPr lang="en-US" sz="1600" b="0" dirty="0" err="1"/>
              <a:t>oci.fsw.mm.peek</a:t>
            </a:r>
            <a:r>
              <a:rPr lang="en-US" sz="1600" b="0" dirty="0"/>
              <a:t> </a:t>
            </a:r>
            <a:r>
              <a:rPr lang="en-US" sz="1600" b="0" dirty="0" err="1"/>
              <a:t>datasize</a:t>
            </a:r>
            <a:r>
              <a:rPr lang="en-US" sz="1600" b="0" dirty="0"/>
              <a:t>=32, </a:t>
            </a:r>
            <a:r>
              <a:rPr lang="en-US" sz="1600" b="0" dirty="0" err="1"/>
              <a:t>memtype</a:t>
            </a:r>
            <a:r>
              <a:rPr lang="en-US" sz="1600" b="0" dirty="0"/>
              <a:t>=ram, offset=0x4c, </a:t>
            </a:r>
            <a:r>
              <a:rPr lang="en-US" sz="1600" b="0" dirty="0" err="1"/>
              <a:t>symname</a:t>
            </a:r>
            <a:r>
              <a:rPr lang="en-US" sz="1600" b="0" dirty="0"/>
              <a:t>=</a:t>
            </a:r>
            <a:r>
              <a:rPr lang="en-US" sz="1600" b="0" dirty="0" err="1"/>
              <a:t>PS_WakeupProtocol</a:t>
            </a:r>
            <a:endParaRPr lang="en-US" sz="1600" b="0" dirty="0"/>
          </a:p>
          <a:p>
            <a:r>
              <a:rPr lang="en-US" sz="1600" b="0" dirty="0"/>
              <a:t>/</a:t>
            </a:r>
            <a:r>
              <a:rPr lang="en-US" sz="1600" b="0" dirty="0" err="1"/>
              <a:t>oci.fsw.mm.poke</a:t>
            </a:r>
            <a:r>
              <a:rPr lang="en-US" sz="1600" b="0" dirty="0"/>
              <a:t> </a:t>
            </a:r>
            <a:r>
              <a:rPr lang="en-US" sz="1600" b="0" dirty="0" err="1"/>
              <a:t>datasize</a:t>
            </a:r>
            <a:r>
              <a:rPr lang="en-US" sz="1600" b="0" dirty="0"/>
              <a:t>=32, </a:t>
            </a:r>
            <a:r>
              <a:rPr lang="en-US" sz="1600" b="0" dirty="0" err="1"/>
              <a:t>memtype</a:t>
            </a:r>
            <a:r>
              <a:rPr lang="en-US" sz="1600" b="0" dirty="0"/>
              <a:t>=ram, data=</a:t>
            </a:r>
            <a:r>
              <a:rPr lang="en-US" sz="1600" b="0" dirty="0" err="1">
                <a:solidFill>
                  <a:srgbClr val="7030A0"/>
                </a:solidFill>
              </a:rPr>
              <a:t>oci.fsw.mm.hk.DataValue</a:t>
            </a:r>
            <a:r>
              <a:rPr lang="en-US" sz="1600" b="0" dirty="0"/>
              <a:t>, offset=0x4c, </a:t>
            </a:r>
            <a:r>
              <a:rPr lang="en-US" sz="1600" b="0" dirty="0" err="1"/>
              <a:t>symname</a:t>
            </a:r>
            <a:r>
              <a:rPr lang="en-US" sz="1600" b="0" dirty="0"/>
              <a:t>=</a:t>
            </a:r>
            <a:r>
              <a:rPr lang="en-US" sz="1600" b="0" dirty="0" err="1"/>
              <a:t>PS_WakeupProtocol</a:t>
            </a:r>
            <a:endParaRPr lang="en-US" sz="1600" b="0" dirty="0"/>
          </a:p>
          <a:p>
            <a:endParaRPr lang="en-US" sz="1600" dirty="0"/>
          </a:p>
          <a:p>
            <a:r>
              <a:rPr lang="en-US" sz="1600" b="0" dirty="0"/>
              <a:t>info MM           12: Poke Command: </a:t>
            </a:r>
            <a:r>
              <a:rPr lang="en-US" sz="1600" b="0" dirty="0" err="1"/>
              <a:t>Addr</a:t>
            </a:r>
            <a:r>
              <a:rPr lang="en-US" sz="1600" b="0" dirty="0"/>
              <a:t> = 0x405CBDDC, Size = 32 bits, Data = 0x01000000</a:t>
            </a:r>
          </a:p>
          <a:p>
            <a:endParaRPr lang="en-US" sz="1600" dirty="0"/>
          </a:p>
          <a:p>
            <a:r>
              <a:rPr lang="en-US" sz="1600" b="0" dirty="0"/>
              <a:t>This trivial example writes back the value read.  The telemetry point can be used in any other command or telemetry check.</a:t>
            </a:r>
          </a:p>
        </p:txBody>
      </p:sp>
      <p:pic>
        <p:nvPicPr>
          <p:cNvPr id="4" name="Picture 3">
            <a:extLst>
              <a:ext uri="{FF2B5EF4-FFF2-40B4-BE49-F238E27FC236}">
                <a16:creationId xmlns:a16="http://schemas.microsoft.com/office/drawing/2014/main" id="{BD9BFD18-A1A2-48FF-9E4D-792B9B8B3884}"/>
              </a:ext>
            </a:extLst>
          </p:cNvPr>
          <p:cNvPicPr>
            <a:picLocks noChangeAspect="1"/>
          </p:cNvPicPr>
          <p:nvPr/>
        </p:nvPicPr>
        <p:blipFill>
          <a:blip r:embed="rId2"/>
          <a:stretch>
            <a:fillRect/>
          </a:stretch>
        </p:blipFill>
        <p:spPr>
          <a:xfrm>
            <a:off x="554566" y="3876675"/>
            <a:ext cx="4267200" cy="2981325"/>
          </a:xfrm>
          <a:prstGeom prst="rect">
            <a:avLst/>
          </a:prstGeom>
        </p:spPr>
      </p:pic>
      <p:sp>
        <p:nvSpPr>
          <p:cNvPr id="5" name="TextBox 4">
            <a:extLst>
              <a:ext uri="{FF2B5EF4-FFF2-40B4-BE49-F238E27FC236}">
                <a16:creationId xmlns:a16="http://schemas.microsoft.com/office/drawing/2014/main" id="{9CC85326-E2A6-4078-BE5F-D8EC86FFDEA0}"/>
              </a:ext>
            </a:extLst>
          </p:cNvPr>
          <p:cNvSpPr txBox="1"/>
          <p:nvPr/>
        </p:nvSpPr>
        <p:spPr>
          <a:xfrm>
            <a:off x="7370236" y="5182671"/>
            <a:ext cx="2758063" cy="369332"/>
          </a:xfrm>
          <a:prstGeom prst="rect">
            <a:avLst/>
          </a:prstGeom>
          <a:noFill/>
        </p:spPr>
        <p:txBody>
          <a:bodyPr wrap="none" rtlCol="0">
            <a:spAutoFit/>
          </a:bodyPr>
          <a:lstStyle/>
          <a:p>
            <a:r>
              <a:rPr lang="en-US" dirty="0" err="1">
                <a:solidFill>
                  <a:srgbClr val="7030A0"/>
                </a:solidFill>
              </a:rPr>
              <a:t>oci.fsw.mm.hk.DataValue</a:t>
            </a:r>
            <a:endParaRPr lang="en-US" dirty="0">
              <a:solidFill>
                <a:srgbClr val="7030A0"/>
              </a:solidFill>
            </a:endParaRPr>
          </a:p>
        </p:txBody>
      </p:sp>
      <p:cxnSp>
        <p:nvCxnSpPr>
          <p:cNvPr id="7" name="Straight Arrow Connector 6">
            <a:extLst>
              <a:ext uri="{FF2B5EF4-FFF2-40B4-BE49-F238E27FC236}">
                <a16:creationId xmlns:a16="http://schemas.microsoft.com/office/drawing/2014/main" id="{BA727FC0-17EF-424D-A81F-569862CC705E}"/>
              </a:ext>
            </a:extLst>
          </p:cNvPr>
          <p:cNvCxnSpPr>
            <a:cxnSpLocks/>
            <a:endCxn id="5" idx="1"/>
          </p:cNvCxnSpPr>
          <p:nvPr/>
        </p:nvCxnSpPr>
        <p:spPr bwMode="auto">
          <a:xfrm flipV="1">
            <a:off x="4693298" y="5367337"/>
            <a:ext cx="2676938" cy="996142"/>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78874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E839-BAD5-4CF1-9A97-333FE9B1F351}"/>
              </a:ext>
            </a:extLst>
          </p:cNvPr>
          <p:cNvSpPr>
            <a:spLocks noGrp="1"/>
          </p:cNvSpPr>
          <p:nvPr>
            <p:ph type="title"/>
          </p:nvPr>
        </p:nvSpPr>
        <p:spPr/>
        <p:txBody>
          <a:bodyPr/>
          <a:lstStyle/>
          <a:p>
            <a:r>
              <a:rPr lang="en-US" dirty="0"/>
              <a:t>Peek/Poke Gotcha Peek/Poke Alignment Constraint</a:t>
            </a:r>
          </a:p>
        </p:txBody>
      </p:sp>
      <p:sp>
        <p:nvSpPr>
          <p:cNvPr id="3" name="Content Placeholder 2">
            <a:extLst>
              <a:ext uri="{FF2B5EF4-FFF2-40B4-BE49-F238E27FC236}">
                <a16:creationId xmlns:a16="http://schemas.microsoft.com/office/drawing/2014/main" id="{7E623F05-33A0-480C-B321-BAD1928F7C14}"/>
              </a:ext>
            </a:extLst>
          </p:cNvPr>
          <p:cNvSpPr>
            <a:spLocks noGrp="1"/>
          </p:cNvSpPr>
          <p:nvPr>
            <p:ph idx="1"/>
          </p:nvPr>
        </p:nvSpPr>
        <p:spPr>
          <a:xfrm>
            <a:off x="554567" y="1209676"/>
            <a:ext cx="11082867" cy="5387067"/>
          </a:xfrm>
        </p:spPr>
        <p:txBody>
          <a:bodyPr/>
          <a:lstStyle/>
          <a:p>
            <a:r>
              <a:rPr lang="en-US" sz="1100" b="0" dirty="0" err="1"/>
              <a:t>Datasize</a:t>
            </a:r>
            <a:r>
              <a:rPr lang="en-US" sz="1100" b="0" dirty="0"/>
              <a:t> determines alignment.  Rejected if not aligned.</a:t>
            </a:r>
          </a:p>
          <a:p>
            <a:r>
              <a:rPr lang="en-US" sz="1100" b="0" dirty="0"/>
              <a:t>/</a:t>
            </a:r>
            <a:r>
              <a:rPr lang="en-US" sz="1100" b="0" dirty="0" err="1"/>
              <a:t>oci.fsw.mm.peek</a:t>
            </a:r>
            <a:r>
              <a:rPr lang="en-US" sz="1100" b="0" dirty="0"/>
              <a:t> </a:t>
            </a:r>
            <a:r>
              <a:rPr lang="en-US" sz="1100" b="0" dirty="0" err="1"/>
              <a:t>datasize</a:t>
            </a:r>
            <a:r>
              <a:rPr lang="en-US" sz="1100" b="0" dirty="0"/>
              <a:t>=</a:t>
            </a:r>
            <a:r>
              <a:rPr lang="en-US" sz="1100" b="0" dirty="0">
                <a:solidFill>
                  <a:srgbClr val="FF0000"/>
                </a:solidFill>
              </a:rPr>
              <a:t>32</a:t>
            </a:r>
            <a:r>
              <a:rPr lang="en-US" sz="1100" b="0" dirty="0"/>
              <a:t>, </a:t>
            </a:r>
            <a:r>
              <a:rPr lang="en-US" sz="1100" b="0" dirty="0" err="1"/>
              <a:t>memtype</a:t>
            </a:r>
            <a:r>
              <a:rPr lang="en-US" sz="1100" b="0" dirty="0"/>
              <a:t>=</a:t>
            </a:r>
            <a:r>
              <a:rPr lang="en-US" sz="1100" b="0" dirty="0" err="1"/>
              <a:t>eeprom</a:t>
            </a:r>
            <a:r>
              <a:rPr lang="en-US" sz="1100" b="0" dirty="0"/>
              <a:t>, offset=</a:t>
            </a:r>
            <a:r>
              <a:rPr lang="en-US" sz="1100" b="0" dirty="0">
                <a:solidFill>
                  <a:srgbClr val="FF0000"/>
                </a:solidFill>
              </a:rPr>
              <a:t>0x810000</a:t>
            </a:r>
            <a:r>
              <a:rPr lang="en-US" sz="1100" b="0" dirty="0"/>
              <a:t>, </a:t>
            </a:r>
            <a:r>
              <a:rPr lang="en-US" sz="1100" b="0" dirty="0" err="1"/>
              <a:t>symname</a:t>
            </a:r>
            <a:r>
              <a:rPr lang="en-US" sz="1100" b="0" dirty="0"/>
              <a:t>=""</a:t>
            </a:r>
          </a:p>
          <a:p>
            <a:r>
              <a:rPr lang="en-US" sz="1100" b="0" dirty="0"/>
              <a:t>info MM            9: Peek Command: </a:t>
            </a:r>
            <a:r>
              <a:rPr lang="en-US" sz="1100" b="0" dirty="0" err="1"/>
              <a:t>Addr</a:t>
            </a:r>
            <a:r>
              <a:rPr lang="en-US" sz="1100" b="0" dirty="0"/>
              <a:t> = 0x00810000 Size = 32 bits Data = 0x0000ED2A</a:t>
            </a:r>
          </a:p>
          <a:p>
            <a:r>
              <a:rPr lang="en-US" sz="1100" b="0" dirty="0"/>
              <a:t>/</a:t>
            </a:r>
            <a:r>
              <a:rPr lang="en-US" sz="1100" b="0" dirty="0" err="1"/>
              <a:t>oci.fsw.mm.peek</a:t>
            </a:r>
            <a:r>
              <a:rPr lang="en-US" sz="1100" b="0" dirty="0"/>
              <a:t> </a:t>
            </a:r>
            <a:r>
              <a:rPr lang="en-US" sz="1100" b="0" dirty="0" err="1"/>
              <a:t>datasize</a:t>
            </a:r>
            <a:r>
              <a:rPr lang="en-US" sz="1100" b="0" dirty="0"/>
              <a:t>=</a:t>
            </a:r>
            <a:r>
              <a:rPr lang="en-US" sz="1100" b="0" dirty="0">
                <a:solidFill>
                  <a:srgbClr val="FF0000"/>
                </a:solidFill>
              </a:rPr>
              <a:t>32</a:t>
            </a:r>
            <a:r>
              <a:rPr lang="en-US" sz="1100" b="0" dirty="0"/>
              <a:t>, </a:t>
            </a:r>
            <a:r>
              <a:rPr lang="en-US" sz="1100" b="0" dirty="0" err="1"/>
              <a:t>memtype</a:t>
            </a:r>
            <a:r>
              <a:rPr lang="en-US" sz="1100" b="0" dirty="0"/>
              <a:t>=</a:t>
            </a:r>
            <a:r>
              <a:rPr lang="en-US" sz="1100" b="0" dirty="0" err="1"/>
              <a:t>eeprom</a:t>
            </a:r>
            <a:r>
              <a:rPr lang="en-US" sz="1100" b="0" dirty="0"/>
              <a:t>, offset=</a:t>
            </a:r>
            <a:r>
              <a:rPr lang="en-US" sz="1100" b="0" dirty="0">
                <a:solidFill>
                  <a:srgbClr val="FF0000"/>
                </a:solidFill>
              </a:rPr>
              <a:t>0x810002</a:t>
            </a:r>
            <a:r>
              <a:rPr lang="en-US" sz="1100" b="0" dirty="0"/>
              <a:t>, </a:t>
            </a:r>
            <a:r>
              <a:rPr lang="en-US" sz="1100" b="0" dirty="0" err="1"/>
              <a:t>symname</a:t>
            </a:r>
            <a:r>
              <a:rPr lang="en-US" sz="1100" b="0" dirty="0"/>
              <a:t>=""                      Your processor might allow, but MM doesn’t</a:t>
            </a:r>
          </a:p>
          <a:p>
            <a:r>
              <a:rPr lang="en-US" sz="1100" b="0" dirty="0"/>
              <a:t>error MM           23: Data and address not 32 bit aligned: </a:t>
            </a:r>
            <a:r>
              <a:rPr lang="en-US" sz="1100" b="0" dirty="0" err="1"/>
              <a:t>Addr</a:t>
            </a:r>
            <a:r>
              <a:rPr lang="en-US" sz="1100" b="0" dirty="0"/>
              <a:t> = 0x00810002 Size = 4</a:t>
            </a:r>
          </a:p>
          <a:p>
            <a:r>
              <a:rPr lang="en-US" sz="1100" b="0" dirty="0"/>
              <a:t>/</a:t>
            </a:r>
            <a:r>
              <a:rPr lang="en-US" sz="1100" b="0" dirty="0" err="1"/>
              <a:t>oci.fsw.mm.peek</a:t>
            </a:r>
            <a:r>
              <a:rPr lang="en-US" sz="1100" b="0" dirty="0"/>
              <a:t> </a:t>
            </a:r>
            <a:r>
              <a:rPr lang="en-US" sz="1100" b="0" dirty="0" err="1"/>
              <a:t>datasize</a:t>
            </a:r>
            <a:r>
              <a:rPr lang="en-US" sz="1100" b="0" dirty="0"/>
              <a:t>=</a:t>
            </a:r>
            <a:r>
              <a:rPr lang="en-US" sz="1100" b="0" dirty="0">
                <a:solidFill>
                  <a:srgbClr val="FF0000"/>
                </a:solidFill>
              </a:rPr>
              <a:t>32</a:t>
            </a:r>
            <a:r>
              <a:rPr lang="en-US" sz="1100" b="0" dirty="0"/>
              <a:t>, </a:t>
            </a:r>
            <a:r>
              <a:rPr lang="en-US" sz="1100" b="0" dirty="0" err="1"/>
              <a:t>memtype</a:t>
            </a:r>
            <a:r>
              <a:rPr lang="en-US" sz="1100" b="0" dirty="0"/>
              <a:t>=</a:t>
            </a:r>
            <a:r>
              <a:rPr lang="en-US" sz="1100" b="0" dirty="0" err="1"/>
              <a:t>eeprom</a:t>
            </a:r>
            <a:r>
              <a:rPr lang="en-US" sz="1100" b="0" dirty="0"/>
              <a:t>, offset=</a:t>
            </a:r>
            <a:r>
              <a:rPr lang="en-US" sz="1100" b="0" dirty="0">
                <a:solidFill>
                  <a:srgbClr val="FF0000"/>
                </a:solidFill>
              </a:rPr>
              <a:t>0x810003</a:t>
            </a:r>
            <a:r>
              <a:rPr lang="en-US" sz="1100" b="0" dirty="0"/>
              <a:t>, </a:t>
            </a:r>
            <a:r>
              <a:rPr lang="en-US" sz="1100" b="0" dirty="0" err="1"/>
              <a:t>symname</a:t>
            </a:r>
            <a:r>
              <a:rPr lang="en-US" sz="1100" b="0" dirty="0"/>
              <a:t>=""</a:t>
            </a:r>
          </a:p>
          <a:p>
            <a:r>
              <a:rPr lang="en-US" sz="1100" b="0" dirty="0"/>
              <a:t>error MM           23: Data and address not 32 bit aligned: </a:t>
            </a:r>
            <a:r>
              <a:rPr lang="en-US" sz="1100" b="0" dirty="0" err="1"/>
              <a:t>Addr</a:t>
            </a:r>
            <a:r>
              <a:rPr lang="en-US" sz="1100" b="0" dirty="0"/>
              <a:t> = 0x00810003 Size = 4</a:t>
            </a:r>
          </a:p>
          <a:p>
            <a:endParaRPr lang="en-US" sz="1100" b="0" dirty="0"/>
          </a:p>
          <a:p>
            <a:r>
              <a:rPr lang="en-US" sz="1100" b="0" dirty="0"/>
              <a:t>Address is validated per memory type, valid RAM address using </a:t>
            </a:r>
            <a:r>
              <a:rPr lang="en-US" sz="1100" b="0" dirty="0" err="1"/>
              <a:t>eeprom</a:t>
            </a:r>
            <a:r>
              <a:rPr lang="en-US" sz="1100" b="0" dirty="0"/>
              <a:t> memory type.  Why can’t MM determine the memory type?</a:t>
            </a:r>
          </a:p>
          <a:p>
            <a:r>
              <a:rPr lang="en-US" sz="1100" b="0" dirty="0"/>
              <a:t>/</a:t>
            </a:r>
            <a:r>
              <a:rPr lang="en-US" sz="1100" b="0" dirty="0" err="1"/>
              <a:t>oci.fsw.mm.peek</a:t>
            </a:r>
            <a:r>
              <a:rPr lang="en-US" sz="1100" b="0" dirty="0"/>
              <a:t> </a:t>
            </a:r>
            <a:r>
              <a:rPr lang="en-US" sz="1100" b="0" dirty="0" err="1"/>
              <a:t>datasize</a:t>
            </a:r>
            <a:r>
              <a:rPr lang="en-US" sz="1100" b="0" dirty="0"/>
              <a:t>=32, </a:t>
            </a:r>
            <a:r>
              <a:rPr lang="en-US" sz="1100" b="0" dirty="0" err="1"/>
              <a:t>memtype</a:t>
            </a:r>
            <a:r>
              <a:rPr lang="en-US" sz="1100" b="0" dirty="0"/>
              <a:t>=</a:t>
            </a:r>
            <a:r>
              <a:rPr lang="en-US" sz="1100" b="0" dirty="0" err="1"/>
              <a:t>eeprom</a:t>
            </a:r>
            <a:r>
              <a:rPr lang="en-US" sz="1100" b="0" dirty="0"/>
              <a:t>, offset=0x40000000, </a:t>
            </a:r>
            <a:r>
              <a:rPr lang="en-US" sz="1100" b="0" dirty="0" err="1"/>
              <a:t>symname</a:t>
            </a:r>
            <a:r>
              <a:rPr lang="en-US" sz="1100" b="0" dirty="0"/>
              <a:t>=""</a:t>
            </a:r>
          </a:p>
          <a:p>
            <a:r>
              <a:rPr lang="en-US" sz="1100" b="0" dirty="0"/>
              <a:t>error MM           25: </a:t>
            </a:r>
            <a:r>
              <a:rPr lang="en-US" sz="1100" b="0" dirty="0" err="1"/>
              <a:t>CFE_PSP_MemValidateRange</a:t>
            </a:r>
            <a:r>
              <a:rPr lang="en-US" sz="1100" b="0" dirty="0"/>
              <a:t> error received: RC = 0xFFFFFFEB </a:t>
            </a:r>
            <a:r>
              <a:rPr lang="en-US" sz="1100" b="0" dirty="0" err="1"/>
              <a:t>Addr</a:t>
            </a:r>
            <a:r>
              <a:rPr lang="en-US" sz="1100" b="0" dirty="0"/>
              <a:t> = 0x40000000 Size = 4 </a:t>
            </a:r>
            <a:r>
              <a:rPr lang="en-US" sz="1100" b="0" dirty="0" err="1"/>
              <a:t>MemType</a:t>
            </a:r>
            <a:r>
              <a:rPr lang="en-US" sz="1100" b="0" dirty="0"/>
              <a:t> = 2</a:t>
            </a:r>
          </a:p>
          <a:p>
            <a:endParaRPr lang="en-US" sz="1100" b="0" dirty="0"/>
          </a:p>
          <a:p>
            <a:r>
              <a:rPr lang="en-US" sz="1100" b="0" dirty="0">
                <a:solidFill>
                  <a:srgbClr val="FF0000"/>
                </a:solidFill>
              </a:rPr>
              <a:t>So RAM using peek/poke does have alignment constraints!!!!!!</a:t>
            </a:r>
          </a:p>
          <a:p>
            <a:r>
              <a:rPr lang="en-US" sz="1100" b="0" dirty="0"/>
              <a:t>/</a:t>
            </a:r>
            <a:r>
              <a:rPr lang="en-US" sz="1100" b="0" dirty="0" err="1"/>
              <a:t>oci.fsw.mm.peek</a:t>
            </a:r>
            <a:r>
              <a:rPr lang="en-US" sz="1100" b="0" dirty="0"/>
              <a:t> </a:t>
            </a:r>
            <a:r>
              <a:rPr lang="en-US" sz="1100" b="0" dirty="0" err="1"/>
              <a:t>datasize</a:t>
            </a:r>
            <a:r>
              <a:rPr lang="en-US" sz="1100" b="0" dirty="0"/>
              <a:t>=32, </a:t>
            </a:r>
            <a:r>
              <a:rPr lang="en-US" sz="1100" b="0" dirty="0" err="1"/>
              <a:t>memtype</a:t>
            </a:r>
            <a:r>
              <a:rPr lang="en-US" sz="1100" b="0" dirty="0"/>
              <a:t>=ram, offset=0x40000000, </a:t>
            </a:r>
            <a:r>
              <a:rPr lang="en-US" sz="1100" b="0" dirty="0" err="1"/>
              <a:t>symname</a:t>
            </a:r>
            <a:r>
              <a:rPr lang="en-US" sz="1100" b="0" dirty="0"/>
              <a:t>=""</a:t>
            </a:r>
          </a:p>
          <a:p>
            <a:r>
              <a:rPr lang="en-US" sz="1100" b="0" dirty="0"/>
              <a:t>info MM            9: Peek Command: </a:t>
            </a:r>
            <a:r>
              <a:rPr lang="en-US" sz="1100" b="0" dirty="0" err="1"/>
              <a:t>Addr</a:t>
            </a:r>
            <a:r>
              <a:rPr lang="en-US" sz="1100" b="0" dirty="0"/>
              <a:t> = 0x40000000 Size = 32 bits Data = 0x00000000</a:t>
            </a:r>
          </a:p>
          <a:p>
            <a:r>
              <a:rPr lang="en-US" sz="1100" b="0" dirty="0"/>
              <a:t>/</a:t>
            </a:r>
            <a:r>
              <a:rPr lang="en-US" sz="1100" b="0" dirty="0" err="1"/>
              <a:t>oci.fsw.mm.peek</a:t>
            </a:r>
            <a:r>
              <a:rPr lang="en-US" sz="1100" b="0" dirty="0"/>
              <a:t> </a:t>
            </a:r>
            <a:r>
              <a:rPr lang="en-US" sz="1100" b="0" dirty="0" err="1"/>
              <a:t>datasize</a:t>
            </a:r>
            <a:r>
              <a:rPr lang="en-US" sz="1100" b="0" dirty="0"/>
              <a:t>=</a:t>
            </a:r>
            <a:r>
              <a:rPr lang="en-US" sz="1100" b="0" dirty="0">
                <a:solidFill>
                  <a:srgbClr val="FF0000"/>
                </a:solidFill>
              </a:rPr>
              <a:t>32</a:t>
            </a:r>
            <a:r>
              <a:rPr lang="en-US" sz="1100" b="0" dirty="0"/>
              <a:t>, </a:t>
            </a:r>
            <a:r>
              <a:rPr lang="en-US" sz="1100" b="0" dirty="0" err="1"/>
              <a:t>memtype</a:t>
            </a:r>
            <a:r>
              <a:rPr lang="en-US" sz="1100" b="0" dirty="0"/>
              <a:t>=ram, offset=</a:t>
            </a:r>
            <a:r>
              <a:rPr lang="en-US" sz="1100" b="0" dirty="0">
                <a:solidFill>
                  <a:srgbClr val="FF0000"/>
                </a:solidFill>
              </a:rPr>
              <a:t>0x40000002</a:t>
            </a:r>
            <a:r>
              <a:rPr lang="en-US" sz="1100" b="0" dirty="0"/>
              <a:t>, </a:t>
            </a:r>
            <a:r>
              <a:rPr lang="en-US" sz="1100" b="0" dirty="0" err="1"/>
              <a:t>symname</a:t>
            </a:r>
            <a:r>
              <a:rPr lang="en-US" sz="1100" b="0" dirty="0"/>
              <a:t>=""                                Your processor might allow, but MM doesn’t</a:t>
            </a:r>
          </a:p>
          <a:p>
            <a:r>
              <a:rPr lang="en-US" sz="1100" b="0" dirty="0"/>
              <a:t>error MM           23: Data and address not 32 bit aligned: </a:t>
            </a:r>
            <a:r>
              <a:rPr lang="en-US" sz="1100" b="0" dirty="0" err="1"/>
              <a:t>Addr</a:t>
            </a:r>
            <a:r>
              <a:rPr lang="en-US" sz="1100" b="0" dirty="0"/>
              <a:t> = 0x40000002 Size = 4</a:t>
            </a:r>
          </a:p>
          <a:p>
            <a:endParaRPr lang="en-US" sz="1100" b="0" dirty="0"/>
          </a:p>
          <a:p>
            <a:r>
              <a:rPr lang="en-US" sz="1100" b="0" dirty="0"/>
              <a:t>/</a:t>
            </a:r>
            <a:r>
              <a:rPr lang="en-US" sz="1100" b="0" dirty="0" err="1"/>
              <a:t>oci.fsw.mm.peek</a:t>
            </a:r>
            <a:r>
              <a:rPr lang="en-US" sz="1100" b="0" dirty="0"/>
              <a:t> </a:t>
            </a:r>
            <a:r>
              <a:rPr lang="en-US" sz="1100" b="0" dirty="0" err="1"/>
              <a:t>datasize</a:t>
            </a:r>
            <a:r>
              <a:rPr lang="en-US" sz="1100" b="0" dirty="0"/>
              <a:t>=16, </a:t>
            </a:r>
            <a:r>
              <a:rPr lang="en-US" sz="1100" b="0" dirty="0" err="1"/>
              <a:t>memtype</a:t>
            </a:r>
            <a:r>
              <a:rPr lang="en-US" sz="1100" b="0" dirty="0"/>
              <a:t>=ram, offset=0x40000002, </a:t>
            </a:r>
            <a:r>
              <a:rPr lang="en-US" sz="1100" b="0" dirty="0" err="1"/>
              <a:t>symname</a:t>
            </a:r>
            <a:r>
              <a:rPr lang="en-US" sz="1100" b="0" dirty="0"/>
              <a:t>=""</a:t>
            </a:r>
          </a:p>
          <a:p>
            <a:r>
              <a:rPr lang="en-US" sz="1100" b="0" dirty="0"/>
              <a:t>info MM            8: Peek Command: </a:t>
            </a:r>
            <a:r>
              <a:rPr lang="en-US" sz="1100" b="0" dirty="0" err="1"/>
              <a:t>Addr</a:t>
            </a:r>
            <a:r>
              <a:rPr lang="en-US" sz="1100" b="0" dirty="0"/>
              <a:t> = 0x40000002 Size = 16 bits Data = 0x0000</a:t>
            </a:r>
          </a:p>
          <a:p>
            <a:r>
              <a:rPr lang="en-US" sz="1100" b="0" dirty="0"/>
              <a:t>/</a:t>
            </a:r>
            <a:r>
              <a:rPr lang="en-US" sz="1100" b="0" dirty="0" err="1"/>
              <a:t>oci.fsw.mm.peek</a:t>
            </a:r>
            <a:r>
              <a:rPr lang="en-US" sz="1100" b="0" dirty="0"/>
              <a:t> </a:t>
            </a:r>
            <a:r>
              <a:rPr lang="en-US" sz="1100" b="0" dirty="0" err="1"/>
              <a:t>datasize</a:t>
            </a:r>
            <a:r>
              <a:rPr lang="en-US" sz="1100" b="0" dirty="0"/>
              <a:t>=16, </a:t>
            </a:r>
            <a:r>
              <a:rPr lang="en-US" sz="1100" b="0" dirty="0" err="1"/>
              <a:t>memtype</a:t>
            </a:r>
            <a:r>
              <a:rPr lang="en-US" sz="1100" b="0" dirty="0"/>
              <a:t>=ram, offset=0x40000004, </a:t>
            </a:r>
            <a:r>
              <a:rPr lang="en-US" sz="1100" b="0" dirty="0" err="1"/>
              <a:t>symname</a:t>
            </a:r>
            <a:r>
              <a:rPr lang="en-US" sz="1100" b="0" dirty="0"/>
              <a:t>=""</a:t>
            </a:r>
          </a:p>
          <a:p>
            <a:r>
              <a:rPr lang="en-US" sz="1100" b="0" dirty="0"/>
              <a:t>info MM            8: Peek Command: </a:t>
            </a:r>
            <a:r>
              <a:rPr lang="en-US" sz="1100" b="0" dirty="0" err="1"/>
              <a:t>Addr</a:t>
            </a:r>
            <a:r>
              <a:rPr lang="en-US" sz="1100" b="0" dirty="0"/>
              <a:t> = 0x40000004 Size = 16 bits Data = 0x0000</a:t>
            </a:r>
          </a:p>
          <a:p>
            <a:endParaRPr lang="en-US" sz="1100" b="0" dirty="0"/>
          </a:p>
          <a:p>
            <a:r>
              <a:rPr lang="en-US" sz="1100" b="0" dirty="0"/>
              <a:t>/</a:t>
            </a:r>
            <a:r>
              <a:rPr lang="en-US" sz="1100" b="0" dirty="0" err="1"/>
              <a:t>oci.fsw.mm.peek</a:t>
            </a:r>
            <a:r>
              <a:rPr lang="en-US" sz="1100" b="0" dirty="0"/>
              <a:t> </a:t>
            </a:r>
            <a:r>
              <a:rPr lang="en-US" sz="1100" b="0" dirty="0" err="1"/>
              <a:t>datasize</a:t>
            </a:r>
            <a:r>
              <a:rPr lang="en-US" sz="1100" b="0" dirty="0"/>
              <a:t>=16, </a:t>
            </a:r>
            <a:r>
              <a:rPr lang="en-US" sz="1100" b="0" dirty="0" err="1"/>
              <a:t>memtype</a:t>
            </a:r>
            <a:r>
              <a:rPr lang="en-US" sz="1100" b="0" dirty="0"/>
              <a:t>=ram, offset=0x40000005, </a:t>
            </a:r>
            <a:r>
              <a:rPr lang="en-US" sz="1100" b="0" dirty="0" err="1"/>
              <a:t>symname</a:t>
            </a:r>
            <a:r>
              <a:rPr lang="en-US" sz="1100" b="0" dirty="0"/>
              <a:t>=""                                Your processor might allow, but MM doesn’t </a:t>
            </a:r>
          </a:p>
          <a:p>
            <a:r>
              <a:rPr lang="en-US" sz="1100" b="0" dirty="0"/>
              <a:t>error MM           24: Data and address not 16 bit aligned: </a:t>
            </a:r>
            <a:r>
              <a:rPr lang="en-US" sz="1100" b="0" dirty="0" err="1"/>
              <a:t>Addr</a:t>
            </a:r>
            <a:r>
              <a:rPr lang="en-US" sz="1100" b="0" dirty="0"/>
              <a:t> = 0x40000005 Size = 2</a:t>
            </a:r>
          </a:p>
          <a:p>
            <a:endParaRPr lang="en-US" sz="1100" b="0" dirty="0"/>
          </a:p>
          <a:p>
            <a:endParaRPr lang="en-US" sz="1100" b="0" dirty="0"/>
          </a:p>
          <a:p>
            <a:endParaRPr lang="en-US" sz="1100" b="0" dirty="0"/>
          </a:p>
          <a:p>
            <a:endParaRPr lang="en-US" sz="1100" b="0" dirty="0"/>
          </a:p>
          <a:p>
            <a:endParaRPr lang="en-US" sz="1100" b="0" dirty="0"/>
          </a:p>
          <a:p>
            <a:endParaRPr lang="en-US" sz="1100" b="0" dirty="0"/>
          </a:p>
          <a:p>
            <a:endParaRPr lang="en-US" sz="1100" b="0" dirty="0"/>
          </a:p>
        </p:txBody>
      </p:sp>
      <p:sp>
        <p:nvSpPr>
          <p:cNvPr id="4" name="TextBox 3">
            <a:extLst>
              <a:ext uri="{FF2B5EF4-FFF2-40B4-BE49-F238E27FC236}">
                <a16:creationId xmlns:a16="http://schemas.microsoft.com/office/drawing/2014/main" id="{900AF7AD-6DF0-450F-A503-BCB2E7B37BCC}"/>
              </a:ext>
            </a:extLst>
          </p:cNvPr>
          <p:cNvSpPr txBox="1"/>
          <p:nvPr/>
        </p:nvSpPr>
        <p:spPr>
          <a:xfrm rot="2903748">
            <a:off x="9166800" y="2868981"/>
            <a:ext cx="2976136" cy="923330"/>
          </a:xfrm>
          <a:prstGeom prst="rect">
            <a:avLst/>
          </a:prstGeom>
          <a:noFill/>
        </p:spPr>
        <p:txBody>
          <a:bodyPr wrap="none" rtlCol="0">
            <a:spAutoFit/>
          </a:bodyPr>
          <a:lstStyle/>
          <a:p>
            <a:r>
              <a:rPr lang="en-US" dirty="0">
                <a:solidFill>
                  <a:srgbClr val="FF0000"/>
                </a:solidFill>
              </a:rPr>
              <a:t>Peek/Poke </a:t>
            </a:r>
            <a:r>
              <a:rPr lang="en-US" dirty="0" err="1">
                <a:solidFill>
                  <a:srgbClr val="FF0000"/>
                </a:solidFill>
              </a:rPr>
              <a:t>datasize</a:t>
            </a:r>
            <a:r>
              <a:rPr lang="en-US" dirty="0">
                <a:solidFill>
                  <a:srgbClr val="FF0000"/>
                </a:solidFill>
              </a:rPr>
              <a:t> in bits.</a:t>
            </a:r>
          </a:p>
          <a:p>
            <a:r>
              <a:rPr lang="en-US" dirty="0">
                <a:solidFill>
                  <a:srgbClr val="FF0000"/>
                </a:solidFill>
              </a:rPr>
              <a:t>Other commands it’s bytes.</a:t>
            </a:r>
          </a:p>
          <a:p>
            <a:r>
              <a:rPr lang="en-US" dirty="0">
                <a:solidFill>
                  <a:srgbClr val="FF0000"/>
                </a:solidFill>
              </a:rPr>
              <a:t>Bad sub mnemonic, </a:t>
            </a:r>
          </a:p>
        </p:txBody>
      </p:sp>
    </p:spTree>
    <p:extLst>
      <p:ext uri="{BB962C8B-B14F-4D97-AF65-F5344CB8AC3E}">
        <p14:creationId xmlns:p14="http://schemas.microsoft.com/office/powerpoint/2010/main" val="400622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Counters Command</a:t>
            </a:r>
          </a:p>
        </p:txBody>
      </p:sp>
      <p:sp>
        <p:nvSpPr>
          <p:cNvPr id="3" name="Content Placeholder 2"/>
          <p:cNvSpPr>
            <a:spLocks noGrp="1"/>
          </p:cNvSpPr>
          <p:nvPr>
            <p:ph idx="1"/>
          </p:nvPr>
        </p:nvSpPr>
        <p:spPr/>
        <p:txBody>
          <a:bodyPr/>
          <a:lstStyle/>
          <a:p>
            <a:r>
              <a:rPr lang="en-US" dirty="0"/>
              <a:t>/</a:t>
            </a:r>
            <a:r>
              <a:rPr lang="en-US" dirty="0" err="1"/>
              <a:t>oci.fsw.evs.AppEnableType</a:t>
            </a:r>
            <a:r>
              <a:rPr lang="en-US" dirty="0"/>
              <a:t> Application="MM", </a:t>
            </a:r>
            <a:r>
              <a:rPr lang="en-US" dirty="0" err="1"/>
              <a:t>EType</a:t>
            </a:r>
            <a:r>
              <a:rPr lang="en-US" dirty="0"/>
              <a:t>="debug" </a:t>
            </a:r>
          </a:p>
          <a:p>
            <a:r>
              <a:rPr lang="en-US" dirty="0"/>
              <a:t>/</a:t>
            </a:r>
            <a:r>
              <a:rPr lang="en-US" dirty="0" err="1"/>
              <a:t>oci.fsw.mm.resetcntrs</a:t>
            </a:r>
            <a:endParaRPr lang="en-US" dirty="0"/>
          </a:p>
          <a:p>
            <a:endParaRPr lang="en-US" dirty="0"/>
          </a:p>
          <a:p>
            <a:r>
              <a:rPr lang="en-US" dirty="0"/>
              <a:t>debug MM            3: Reset counters command received</a:t>
            </a:r>
          </a:p>
          <a:p>
            <a:endParaRPr lang="en-US" dirty="0"/>
          </a:p>
        </p:txBody>
      </p:sp>
      <p:pic>
        <p:nvPicPr>
          <p:cNvPr id="6" name="Picture 5">
            <a:extLst>
              <a:ext uri="{FF2B5EF4-FFF2-40B4-BE49-F238E27FC236}">
                <a16:creationId xmlns:a16="http://schemas.microsoft.com/office/drawing/2014/main" id="{275E1F11-848A-4926-8BC5-A6CF9ECE23D0}"/>
              </a:ext>
            </a:extLst>
          </p:cNvPr>
          <p:cNvPicPr>
            <a:picLocks noChangeAspect="1"/>
          </p:cNvPicPr>
          <p:nvPr/>
        </p:nvPicPr>
        <p:blipFill>
          <a:blip r:embed="rId2"/>
          <a:stretch>
            <a:fillRect/>
          </a:stretch>
        </p:blipFill>
        <p:spPr>
          <a:xfrm>
            <a:off x="554566" y="3895725"/>
            <a:ext cx="4267200" cy="2962275"/>
          </a:xfrm>
          <a:prstGeom prst="rect">
            <a:avLst/>
          </a:prstGeom>
        </p:spPr>
      </p:pic>
      <p:sp>
        <p:nvSpPr>
          <p:cNvPr id="7" name="TextBox 6">
            <a:extLst>
              <a:ext uri="{FF2B5EF4-FFF2-40B4-BE49-F238E27FC236}">
                <a16:creationId xmlns:a16="http://schemas.microsoft.com/office/drawing/2014/main" id="{D7B4D0B8-B352-465C-B5F1-86D138A21497}"/>
              </a:ext>
            </a:extLst>
          </p:cNvPr>
          <p:cNvSpPr txBox="1"/>
          <p:nvPr/>
        </p:nvSpPr>
        <p:spPr>
          <a:xfrm>
            <a:off x="5751998" y="4730531"/>
            <a:ext cx="4955203" cy="646331"/>
          </a:xfrm>
          <a:prstGeom prst="rect">
            <a:avLst/>
          </a:prstGeom>
          <a:noFill/>
        </p:spPr>
        <p:txBody>
          <a:bodyPr wrap="none" rtlCol="0">
            <a:spAutoFit/>
          </a:bodyPr>
          <a:lstStyle/>
          <a:p>
            <a:r>
              <a:rPr lang="en-US" dirty="0"/>
              <a:t>In this case clearing/setting all telemetry points</a:t>
            </a:r>
          </a:p>
          <a:p>
            <a:r>
              <a:rPr lang="en-US" dirty="0"/>
              <a:t>makes sense.  May not be true for all apps.</a:t>
            </a:r>
          </a:p>
        </p:txBody>
      </p:sp>
    </p:spTree>
    <p:extLst>
      <p:ext uri="{BB962C8B-B14F-4D97-AF65-F5344CB8AC3E}">
        <p14:creationId xmlns:p14="http://schemas.microsoft.com/office/powerpoint/2010/main" val="32874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No-Operation Command</a:t>
            </a:r>
          </a:p>
        </p:txBody>
      </p:sp>
      <p:sp>
        <p:nvSpPr>
          <p:cNvPr id="3" name="Content Placeholder 2"/>
          <p:cNvSpPr>
            <a:spLocks noGrp="1"/>
          </p:cNvSpPr>
          <p:nvPr>
            <p:ph idx="1"/>
          </p:nvPr>
        </p:nvSpPr>
        <p:spPr/>
        <p:txBody>
          <a:bodyPr/>
          <a:lstStyle/>
          <a:p>
            <a:r>
              <a:rPr lang="en-US" dirty="0"/>
              <a:t>/</a:t>
            </a:r>
            <a:r>
              <a:rPr lang="en-US" dirty="0" err="1"/>
              <a:t>oci.fsw.mm.noop</a:t>
            </a:r>
            <a:endParaRPr lang="en-US" dirty="0"/>
          </a:p>
          <a:p>
            <a:endParaRPr lang="en-US" dirty="0"/>
          </a:p>
          <a:p>
            <a:r>
              <a:rPr lang="en-US" dirty="0"/>
              <a:t>info MM            2: No-op command. Version 2.4.1.0</a:t>
            </a:r>
          </a:p>
        </p:txBody>
      </p:sp>
      <p:pic>
        <p:nvPicPr>
          <p:cNvPr id="5" name="Picture 4">
            <a:extLst>
              <a:ext uri="{FF2B5EF4-FFF2-40B4-BE49-F238E27FC236}">
                <a16:creationId xmlns:a16="http://schemas.microsoft.com/office/drawing/2014/main" id="{4FF9FA38-7545-46E5-8F68-E7498D1870EB}"/>
              </a:ext>
            </a:extLst>
          </p:cNvPr>
          <p:cNvPicPr>
            <a:picLocks noChangeAspect="1"/>
          </p:cNvPicPr>
          <p:nvPr/>
        </p:nvPicPr>
        <p:blipFill>
          <a:blip r:embed="rId2"/>
          <a:stretch>
            <a:fillRect/>
          </a:stretch>
        </p:blipFill>
        <p:spPr>
          <a:xfrm>
            <a:off x="554566" y="3876675"/>
            <a:ext cx="4295775" cy="2981325"/>
          </a:xfrm>
          <a:prstGeom prst="rect">
            <a:avLst/>
          </a:prstGeom>
        </p:spPr>
      </p:pic>
    </p:spTree>
    <p:extLst>
      <p:ext uri="{BB962C8B-B14F-4D97-AF65-F5344CB8AC3E}">
        <p14:creationId xmlns:p14="http://schemas.microsoft.com/office/powerpoint/2010/main" val="352270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Table Dump Command</a:t>
            </a:r>
          </a:p>
        </p:txBody>
      </p:sp>
      <p:sp>
        <p:nvSpPr>
          <p:cNvPr id="3" name="Content Placeholder 2"/>
          <p:cNvSpPr>
            <a:spLocks noGrp="1"/>
          </p:cNvSpPr>
          <p:nvPr>
            <p:ph idx="1"/>
          </p:nvPr>
        </p:nvSpPr>
        <p:spPr/>
        <p:txBody>
          <a:bodyPr/>
          <a:lstStyle/>
          <a:p>
            <a:r>
              <a:rPr lang="en-US" sz="1200" dirty="0"/>
              <a:t>/oci.fsw.mm.symtbl2file filename="/ram/symtable.dat"</a:t>
            </a:r>
          </a:p>
          <a:p>
            <a:endParaRPr lang="en-US" sz="1200" dirty="0"/>
          </a:p>
          <a:p>
            <a:r>
              <a:rPr lang="en-US" sz="800" dirty="0">
                <a:solidFill>
                  <a:srgbClr val="FF0000"/>
                </a:solidFill>
              </a:rPr>
              <a:t>error HS           61: CPU Hogging Detected</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Red    high violation </a:t>
            </a:r>
            <a:r>
              <a:rPr lang="en-US" sz="800" dirty="0" err="1">
                <a:solidFill>
                  <a:srgbClr val="FF0000"/>
                </a:solidFill>
              </a:rPr>
              <a:t>oci.fsw.sb.hk.MsgLimEC</a:t>
            </a:r>
            <a:r>
              <a:rPr lang="en-US" sz="800" dirty="0">
                <a:solidFill>
                  <a:srgbClr val="FF0000"/>
                </a:solidFill>
              </a:rPr>
              <a:t> raw = 2 range = 0 at 21-321-14:08:10.131149</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0xac7,pipe </a:t>
            </a:r>
            <a:r>
              <a:rPr lang="en-US" sz="800" dirty="0" err="1">
                <a:solidFill>
                  <a:srgbClr val="FF0000"/>
                </a:solidFill>
              </a:rPr>
              <a:t>TT_RTA_HAM_PIPE,sender</a:t>
            </a:r>
            <a:r>
              <a:rPr lang="en-US" sz="800" dirty="0">
                <a:solidFill>
                  <a:srgbClr val="FF0000"/>
                </a:solidFill>
              </a:rPr>
              <a:t> MC.MC_RTA_HAM_TASK</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err="1">
                <a:solidFill>
                  <a:srgbClr val="FF0000"/>
                </a:solidFill>
              </a:rPr>
              <a:t>tlmStatic</a:t>
            </a:r>
            <a:r>
              <a:rPr lang="en-US" sz="800" dirty="0">
                <a:solidFill>
                  <a:srgbClr val="FF0000"/>
                </a:solidFill>
              </a:rPr>
              <a:t>: Telemetry packet 'oci.fsw.mm.hk' has gone static.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0xad3,pipe </a:t>
            </a:r>
            <a:r>
              <a:rPr lang="en-US" sz="800" dirty="0" err="1">
                <a:solidFill>
                  <a:srgbClr val="FF0000"/>
                </a:solidFill>
              </a:rPr>
              <a:t>TT_CMD_PIPE,sender</a:t>
            </a:r>
            <a:r>
              <a:rPr lang="en-US" sz="800" dirty="0">
                <a:solidFill>
                  <a:srgbClr val="FF0000"/>
                </a:solidFill>
              </a:rPr>
              <a:t> SPWR.SPWR_RX_DAUC</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r>
              <a:rPr lang="en-US" sz="800" dirty="0">
                <a:solidFill>
                  <a:srgbClr val="FF0000"/>
                </a:solidFill>
              </a:rPr>
              <a:t>error CFE_SB       17: Msg Limit </a:t>
            </a:r>
            <a:r>
              <a:rPr lang="en-US" sz="800" dirty="0" err="1">
                <a:solidFill>
                  <a:srgbClr val="FF0000"/>
                </a:solidFill>
              </a:rPr>
              <a:t>Err,MsgId</a:t>
            </a:r>
            <a:r>
              <a:rPr lang="en-US" sz="800" dirty="0">
                <a:solidFill>
                  <a:srgbClr val="FF0000"/>
                </a:solidFill>
              </a:rPr>
              <a:t> 0x1a9c,pipe </a:t>
            </a:r>
            <a:r>
              <a:rPr lang="en-US" sz="800" dirty="0" err="1">
                <a:solidFill>
                  <a:srgbClr val="FF0000"/>
                </a:solidFill>
              </a:rPr>
              <a:t>MM_CMD_PIPE,sender</a:t>
            </a:r>
            <a:r>
              <a:rPr lang="en-US" sz="800" dirty="0">
                <a:solidFill>
                  <a:srgbClr val="FF0000"/>
                </a:solidFill>
              </a:rPr>
              <a:t> SCH</a:t>
            </a:r>
          </a:p>
          <a:p>
            <a:endParaRPr lang="en-US" sz="800" dirty="0"/>
          </a:p>
          <a:p>
            <a:r>
              <a:rPr lang="en-US" sz="800" dirty="0"/>
              <a:t>info MM           47: Symbol Table Dump to File Started: Name = '/ram/symtable.dat'</a:t>
            </a:r>
          </a:p>
          <a:p>
            <a:endParaRPr lang="en-US" sz="800" dirty="0">
              <a:solidFill>
                <a:srgbClr val="FF0000"/>
              </a:solidFill>
            </a:endParaRPr>
          </a:p>
          <a:p>
            <a:r>
              <a:rPr lang="en-US" sz="800" dirty="0">
                <a:solidFill>
                  <a:srgbClr val="FF0000"/>
                </a:solidFill>
              </a:rPr>
              <a:t>58 seconds to complete</a:t>
            </a:r>
          </a:p>
        </p:txBody>
      </p:sp>
      <p:sp>
        <p:nvSpPr>
          <p:cNvPr id="5" name="TextBox 4"/>
          <p:cNvSpPr txBox="1"/>
          <p:nvPr/>
        </p:nvSpPr>
        <p:spPr>
          <a:xfrm>
            <a:off x="554567" y="5178425"/>
            <a:ext cx="6417141" cy="1477328"/>
          </a:xfrm>
          <a:prstGeom prst="rect">
            <a:avLst/>
          </a:prstGeom>
          <a:noFill/>
        </p:spPr>
        <p:txBody>
          <a:bodyPr wrap="none" rtlCol="0">
            <a:spAutoFit/>
          </a:bodyPr>
          <a:lstStyle/>
          <a:p>
            <a:r>
              <a:rPr lang="en-US" dirty="0"/>
              <a:t>Hint: You need to dump the symbol table before you need it.</a:t>
            </a:r>
          </a:p>
          <a:p>
            <a:r>
              <a:rPr lang="en-US" dirty="0"/>
              <a:t>So, if you do something that changes the symbol addresses, </a:t>
            </a:r>
          </a:p>
          <a:p>
            <a:r>
              <a:rPr lang="en-US" dirty="0"/>
              <a:t>need to dump symbol table so you’ll have in case you need it.</a:t>
            </a:r>
          </a:p>
          <a:p>
            <a:endParaRPr lang="en-US" dirty="0"/>
          </a:p>
          <a:p>
            <a:r>
              <a:rPr lang="en-US" dirty="0"/>
              <a:t>Hint: RAM drive needs to be large enough to handle this file.</a:t>
            </a:r>
          </a:p>
        </p:txBody>
      </p:sp>
      <p:pic>
        <p:nvPicPr>
          <p:cNvPr id="6" name="Picture 5">
            <a:extLst>
              <a:ext uri="{FF2B5EF4-FFF2-40B4-BE49-F238E27FC236}">
                <a16:creationId xmlns:a16="http://schemas.microsoft.com/office/drawing/2014/main" id="{844D63CD-70D6-4437-9B20-E670D249F5DD}"/>
              </a:ext>
            </a:extLst>
          </p:cNvPr>
          <p:cNvPicPr>
            <a:picLocks noChangeAspect="1"/>
          </p:cNvPicPr>
          <p:nvPr/>
        </p:nvPicPr>
        <p:blipFill>
          <a:blip r:embed="rId2"/>
          <a:stretch>
            <a:fillRect/>
          </a:stretch>
        </p:blipFill>
        <p:spPr>
          <a:xfrm>
            <a:off x="7953375" y="3857625"/>
            <a:ext cx="4238625" cy="3000375"/>
          </a:xfrm>
          <a:prstGeom prst="rect">
            <a:avLst/>
          </a:prstGeom>
        </p:spPr>
      </p:pic>
      <p:sp>
        <p:nvSpPr>
          <p:cNvPr id="7" name="TextBox 6">
            <a:extLst>
              <a:ext uri="{FF2B5EF4-FFF2-40B4-BE49-F238E27FC236}">
                <a16:creationId xmlns:a16="http://schemas.microsoft.com/office/drawing/2014/main" id="{09D77317-0596-4713-BEE4-67A9B480B36F}"/>
              </a:ext>
            </a:extLst>
          </p:cNvPr>
          <p:cNvSpPr txBox="1"/>
          <p:nvPr/>
        </p:nvSpPr>
        <p:spPr>
          <a:xfrm rot="20095706">
            <a:off x="6450968" y="1791652"/>
            <a:ext cx="4621778" cy="646331"/>
          </a:xfrm>
          <a:prstGeom prst="rect">
            <a:avLst/>
          </a:prstGeom>
          <a:noFill/>
        </p:spPr>
        <p:txBody>
          <a:bodyPr wrap="none" rtlCol="0">
            <a:spAutoFit/>
          </a:bodyPr>
          <a:lstStyle/>
          <a:p>
            <a:r>
              <a:rPr lang="en-US" dirty="0"/>
              <a:t>When parsing exception and reset log, may</a:t>
            </a:r>
          </a:p>
          <a:p>
            <a:r>
              <a:rPr lang="en-US" dirty="0"/>
              <a:t>need addresses.</a:t>
            </a:r>
          </a:p>
        </p:txBody>
      </p:sp>
      <p:sp>
        <p:nvSpPr>
          <p:cNvPr id="8" name="TextBox 7">
            <a:extLst>
              <a:ext uri="{FF2B5EF4-FFF2-40B4-BE49-F238E27FC236}">
                <a16:creationId xmlns:a16="http://schemas.microsoft.com/office/drawing/2014/main" id="{E5EC0FC0-70A1-4863-B7E4-B0856C0044CD}"/>
              </a:ext>
            </a:extLst>
          </p:cNvPr>
          <p:cNvSpPr txBox="1"/>
          <p:nvPr/>
        </p:nvSpPr>
        <p:spPr>
          <a:xfrm rot="20385911">
            <a:off x="6206615" y="2908072"/>
            <a:ext cx="5442516" cy="369332"/>
          </a:xfrm>
          <a:prstGeom prst="rect">
            <a:avLst/>
          </a:prstGeom>
          <a:noFill/>
        </p:spPr>
        <p:txBody>
          <a:bodyPr wrap="none" rtlCol="0">
            <a:spAutoFit/>
          </a:bodyPr>
          <a:lstStyle/>
          <a:p>
            <a:r>
              <a:rPr lang="en-US" dirty="0">
                <a:solidFill>
                  <a:srgbClr val="FF0000"/>
                </a:solidFill>
              </a:rPr>
              <a:t>Perhaps a child task should execute this command.</a:t>
            </a:r>
          </a:p>
        </p:txBody>
      </p:sp>
    </p:spTree>
    <p:extLst>
      <p:ext uri="{BB962C8B-B14F-4D97-AF65-F5344CB8AC3E}">
        <p14:creationId xmlns:p14="http://schemas.microsoft.com/office/powerpoint/2010/main" val="32429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Downlink file…..</a:t>
            </a:r>
          </a:p>
        </p:txBody>
      </p:sp>
      <p:sp>
        <p:nvSpPr>
          <p:cNvPr id="3" name="Content Placeholder 2"/>
          <p:cNvSpPr>
            <a:spLocks noGrp="1"/>
          </p:cNvSpPr>
          <p:nvPr>
            <p:ph idx="1"/>
          </p:nvPr>
        </p:nvSpPr>
        <p:spPr/>
        <p:txBody>
          <a:bodyPr/>
          <a:lstStyle/>
          <a:p>
            <a:r>
              <a:rPr lang="en-US" sz="1400" dirty="0"/>
              <a:t>/</a:t>
            </a:r>
            <a:r>
              <a:rPr lang="en-US" sz="1400" dirty="0" err="1"/>
              <a:t>oci.fsw.cf.playbackfile</a:t>
            </a:r>
            <a:r>
              <a:rPr lang="en-US" sz="1400" dirty="0"/>
              <a:t> class=2, channel=chan_1, priority=1, preserve=</a:t>
            </a:r>
            <a:r>
              <a:rPr lang="en-US" sz="1400" dirty="0" err="1"/>
              <a:t>keep_file</a:t>
            </a:r>
            <a:r>
              <a:rPr lang="en-US" sz="1400" dirty="0"/>
              <a:t>, </a:t>
            </a:r>
            <a:r>
              <a:rPr lang="en-US" sz="1400" dirty="0" err="1"/>
              <a:t>srcfilename</a:t>
            </a:r>
            <a:r>
              <a:rPr lang="en-US" sz="1400" dirty="0"/>
              <a:t>="/ram/symtable.dat", </a:t>
            </a:r>
            <a:r>
              <a:rPr lang="en-US" sz="1400" dirty="0" err="1"/>
              <a:t>destfilename</a:t>
            </a:r>
            <a:r>
              <a:rPr lang="en-US" sz="1400" dirty="0"/>
              <a:t>="symtable.dat“</a:t>
            </a:r>
          </a:p>
          <a:p>
            <a:endParaRPr lang="en-US" sz="1400" dirty="0"/>
          </a:p>
          <a:p>
            <a:r>
              <a:rPr lang="en-US" sz="1050" dirty="0"/>
              <a:t>itos_</a:t>
            </a:r>
            <a:r>
              <a:rPr lang="en-US" sz="1050" dirty="0" err="1"/>
              <a:t>cfdp</a:t>
            </a:r>
            <a:r>
              <a:rPr lang="en-US" sz="1050" dirty="0"/>
              <a:t>__</a:t>
            </a:r>
            <a:r>
              <a:rPr lang="en-US" sz="1050" dirty="0" err="1"/>
              <a:t>cfdp</a:t>
            </a:r>
            <a:r>
              <a:rPr lang="en-US" sz="1050" dirty="0"/>
              <a:t>: (CFDP lib): :::</a:t>
            </a:r>
            <a:r>
              <a:rPr lang="en-US" sz="1050" dirty="0" err="1"/>
              <a:t>Machine_Allocated</a:t>
            </a:r>
            <a:r>
              <a:rPr lang="en-US" sz="1050" dirty="0"/>
              <a:t>  trans 2.1_2.</a:t>
            </a:r>
          </a:p>
          <a:p>
            <a:r>
              <a:rPr lang="en-US" sz="1050" dirty="0"/>
              <a:t>itos_</a:t>
            </a:r>
            <a:r>
              <a:rPr lang="en-US" sz="1050" dirty="0" err="1"/>
              <a:t>cfdp</a:t>
            </a:r>
            <a:r>
              <a:rPr lang="en-US" sz="1050" dirty="0"/>
              <a:t>__</a:t>
            </a:r>
            <a:r>
              <a:rPr lang="en-US" sz="1050" dirty="0" err="1"/>
              <a:t>cfdp</a:t>
            </a:r>
            <a:r>
              <a:rPr lang="en-US" sz="1050" dirty="0"/>
              <a:t>: (CFDP lib): :::</a:t>
            </a:r>
            <a:r>
              <a:rPr lang="en-US" sz="1050" dirty="0" err="1"/>
              <a:t>MD_Recv</a:t>
            </a:r>
            <a:r>
              <a:rPr lang="en-US" sz="1050" dirty="0"/>
              <a:t>  trans 2.1_2, class 2, receiving 'symtable.dat' (453832 bytes).</a:t>
            </a:r>
          </a:p>
          <a:p>
            <a:r>
              <a:rPr lang="en-US" sz="1050" dirty="0"/>
              <a:t>itos_</a:t>
            </a:r>
            <a:r>
              <a:rPr lang="en-US" sz="1050" dirty="0" err="1"/>
              <a:t>cfdp</a:t>
            </a:r>
            <a:r>
              <a:rPr lang="en-US" sz="1050" dirty="0"/>
              <a:t>__</a:t>
            </a:r>
            <a:r>
              <a:rPr lang="en-US" sz="1050" dirty="0" err="1"/>
              <a:t>cfdp</a:t>
            </a:r>
            <a:r>
              <a:rPr lang="en-US" sz="1050" dirty="0"/>
              <a:t>: (CFDP lib): :::</a:t>
            </a:r>
            <a:r>
              <a:rPr lang="en-US" sz="1050" dirty="0" err="1"/>
              <a:t>EOF_Recv</a:t>
            </a:r>
            <a:r>
              <a:rPr lang="en-US" sz="1050" dirty="0"/>
              <a:t>  trans 2.1_2.</a:t>
            </a:r>
          </a:p>
          <a:p>
            <a:r>
              <a:rPr lang="en-US" sz="1050" dirty="0"/>
              <a:t>echo_p1: 1a46c00000101a3908000313020100000002030106400d</a:t>
            </a:r>
          </a:p>
          <a:p>
            <a:r>
              <a:rPr lang="en-US" sz="1050" dirty="0"/>
              <a:t>echo_p1: 1a46c000000f1a610800021302010000000203010508</a:t>
            </a:r>
          </a:p>
          <a:p>
            <a:r>
              <a:rPr lang="en-US" sz="1050" dirty="0"/>
              <a:t>echo_p1: 1a46c000000f1a610800021302010000000203010508</a:t>
            </a:r>
          </a:p>
          <a:p>
            <a:r>
              <a:rPr lang="en-US" sz="1050" dirty="0"/>
              <a:t>info CF           21: Outgoing file successful 2.1_2,src /ram/symtable.dat</a:t>
            </a:r>
          </a:p>
          <a:p>
            <a:r>
              <a:rPr lang="en-US" sz="1050" dirty="0"/>
              <a:t>itos_</a:t>
            </a:r>
            <a:r>
              <a:rPr lang="en-US" sz="1050" dirty="0" err="1"/>
              <a:t>cfdp</a:t>
            </a:r>
            <a:r>
              <a:rPr lang="en-US" sz="1050" dirty="0"/>
              <a:t>__</a:t>
            </a:r>
            <a:r>
              <a:rPr lang="en-US" sz="1050" dirty="0" err="1"/>
              <a:t>cfdp</a:t>
            </a:r>
            <a:r>
              <a:rPr lang="en-US" sz="1050" dirty="0"/>
              <a:t>: (CFDP lib): :::</a:t>
            </a:r>
            <a:r>
              <a:rPr lang="en-US" sz="1050" dirty="0" err="1"/>
              <a:t>Trans_Finished</a:t>
            </a:r>
            <a:r>
              <a:rPr lang="en-US" sz="1050" dirty="0"/>
              <a:t>  trans 2.1_2 successful.</a:t>
            </a:r>
          </a:p>
          <a:p>
            <a:r>
              <a:rPr lang="en-US" sz="1050" dirty="0"/>
              <a:t>itos_</a:t>
            </a:r>
            <a:r>
              <a:rPr lang="en-US" sz="1050" dirty="0" err="1"/>
              <a:t>cfdp</a:t>
            </a:r>
            <a:r>
              <a:rPr lang="en-US" sz="1050" dirty="0"/>
              <a:t>__</a:t>
            </a:r>
            <a:r>
              <a:rPr lang="en-US" sz="1050" dirty="0" err="1"/>
              <a:t>cfdp</a:t>
            </a:r>
            <a:r>
              <a:rPr lang="en-US" sz="1050" dirty="0"/>
              <a:t>: (CFDP lib): :::</a:t>
            </a:r>
            <a:r>
              <a:rPr lang="en-US" sz="1050" dirty="0" err="1"/>
              <a:t>Machine_Deallocated</a:t>
            </a:r>
            <a:r>
              <a:rPr lang="en-US" sz="1050" dirty="0"/>
              <a:t>  trans 2.1_2.</a:t>
            </a:r>
          </a:p>
          <a:p>
            <a:endParaRPr lang="en-US" sz="1400" dirty="0"/>
          </a:p>
          <a:p>
            <a:endParaRPr lang="en-US" sz="1400" dirty="0"/>
          </a:p>
        </p:txBody>
      </p:sp>
    </p:spTree>
    <p:extLst>
      <p:ext uri="{BB962C8B-B14F-4D97-AF65-F5344CB8AC3E}">
        <p14:creationId xmlns:p14="http://schemas.microsoft.com/office/powerpoint/2010/main" val="87785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Table To File Command</a:t>
            </a:r>
          </a:p>
        </p:txBody>
      </p:sp>
      <p:sp>
        <p:nvSpPr>
          <p:cNvPr id="3" name="Content Placeholder 2"/>
          <p:cNvSpPr>
            <a:spLocks noGrp="1"/>
          </p:cNvSpPr>
          <p:nvPr>
            <p:ph idx="1"/>
          </p:nvPr>
        </p:nvSpPr>
        <p:spPr/>
        <p:txBody>
          <a:bodyPr/>
          <a:lstStyle/>
          <a:p>
            <a:r>
              <a:rPr lang="en-US" sz="1200" dirty="0"/>
              <a:t>/oci.fsw.mm.symtbl2file filename="/ram/symtable12345678901234567890.dat"</a:t>
            </a:r>
          </a:p>
          <a:p>
            <a:endParaRPr lang="en-US" sz="1200" dirty="0"/>
          </a:p>
          <a:p>
            <a:r>
              <a:rPr lang="en-US" sz="1200" dirty="0"/>
              <a:t>error MM           49: Error dumping symbol table, </a:t>
            </a:r>
            <a:r>
              <a:rPr lang="en-US" sz="1200" dirty="0" err="1"/>
              <a:t>OS_Status</a:t>
            </a:r>
            <a:r>
              <a:rPr lang="en-US" sz="1200" dirty="0"/>
              <a:t>= 0xFFFFFF98, File='/ram/symtable12345678901234567890.dat'</a:t>
            </a:r>
          </a:p>
          <a:p>
            <a:endParaRPr lang="en-US" sz="1200" dirty="0"/>
          </a:p>
          <a:p>
            <a:r>
              <a:rPr lang="en-US" sz="1800" dirty="0">
                <a:solidFill>
                  <a:srgbClr val="FF0000"/>
                </a:solidFill>
              </a:rPr>
              <a:t>This is accepted in open-source release.  Change is pending.  </a:t>
            </a:r>
          </a:p>
          <a:p>
            <a:r>
              <a:rPr lang="en-US" sz="1800" dirty="0">
                <a:solidFill>
                  <a:srgbClr val="FF0000"/>
                </a:solidFill>
              </a:rPr>
              <a:t>OCI updated locally to reject filenames that the rest of the system can’t use/see.</a:t>
            </a:r>
          </a:p>
        </p:txBody>
      </p:sp>
      <p:pic>
        <p:nvPicPr>
          <p:cNvPr id="6" name="Picture 5">
            <a:extLst>
              <a:ext uri="{FF2B5EF4-FFF2-40B4-BE49-F238E27FC236}">
                <a16:creationId xmlns:a16="http://schemas.microsoft.com/office/drawing/2014/main" id="{446CFC33-D80F-432A-BA0B-6E6D2311FFAD}"/>
              </a:ext>
            </a:extLst>
          </p:cNvPr>
          <p:cNvPicPr>
            <a:picLocks noChangeAspect="1"/>
          </p:cNvPicPr>
          <p:nvPr/>
        </p:nvPicPr>
        <p:blipFill>
          <a:blip r:embed="rId2"/>
          <a:stretch>
            <a:fillRect/>
          </a:stretch>
        </p:blipFill>
        <p:spPr>
          <a:xfrm>
            <a:off x="554566" y="3857625"/>
            <a:ext cx="4248150" cy="3000375"/>
          </a:xfrm>
          <a:prstGeom prst="rect">
            <a:avLst/>
          </a:prstGeom>
        </p:spPr>
      </p:pic>
      <p:sp>
        <p:nvSpPr>
          <p:cNvPr id="7" name="TextBox 6">
            <a:extLst>
              <a:ext uri="{FF2B5EF4-FFF2-40B4-BE49-F238E27FC236}">
                <a16:creationId xmlns:a16="http://schemas.microsoft.com/office/drawing/2014/main" id="{D9AAC0FA-A7D3-450A-B7DD-8687F89CE4D7}"/>
              </a:ext>
            </a:extLst>
          </p:cNvPr>
          <p:cNvSpPr txBox="1"/>
          <p:nvPr/>
        </p:nvSpPr>
        <p:spPr>
          <a:xfrm>
            <a:off x="6500553" y="4988480"/>
            <a:ext cx="4096058" cy="369332"/>
          </a:xfrm>
          <a:prstGeom prst="rect">
            <a:avLst/>
          </a:prstGeom>
          <a:noFill/>
        </p:spPr>
        <p:txBody>
          <a:bodyPr wrap="none" rtlCol="0">
            <a:spAutoFit/>
          </a:bodyPr>
          <a:lstStyle/>
          <a:p>
            <a:r>
              <a:rPr lang="en-US" dirty="0"/>
              <a:t>Telemetry nicely cleaned up on error!!!</a:t>
            </a:r>
          </a:p>
        </p:txBody>
      </p:sp>
    </p:spTree>
    <p:extLst>
      <p:ext uri="{BB962C8B-B14F-4D97-AF65-F5344CB8AC3E}">
        <p14:creationId xmlns:p14="http://schemas.microsoft.com/office/powerpoint/2010/main" val="33829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3D11-CDA7-4AB9-959E-C153BCA1796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E5061B4-3C4C-45BE-9584-40CDADDB6265}"/>
              </a:ext>
            </a:extLst>
          </p:cNvPr>
          <p:cNvSpPr>
            <a:spLocks noGrp="1"/>
          </p:cNvSpPr>
          <p:nvPr>
            <p:ph idx="1"/>
          </p:nvPr>
        </p:nvSpPr>
        <p:spPr>
          <a:xfrm>
            <a:off x="554567" y="1209676"/>
            <a:ext cx="11082867" cy="5424389"/>
          </a:xfrm>
        </p:spPr>
        <p:txBody>
          <a:bodyPr/>
          <a:lstStyle/>
          <a:p>
            <a:r>
              <a:rPr lang="en-US" sz="1800" dirty="0"/>
              <a:t>Introduction</a:t>
            </a:r>
          </a:p>
          <a:p>
            <a:endParaRPr lang="en-US" sz="1800" dirty="0"/>
          </a:p>
          <a:p>
            <a:r>
              <a:rPr lang="en-US" sz="1800" dirty="0"/>
              <a:t>Divide and conquer – focus on a small problem to finish in the near future</a:t>
            </a:r>
          </a:p>
          <a:p>
            <a:pPr lvl="1"/>
            <a:r>
              <a:rPr lang="en-US" sz="1600" dirty="0"/>
              <a:t>Three things to consider</a:t>
            </a:r>
          </a:p>
          <a:p>
            <a:pPr lvl="2"/>
            <a:r>
              <a:rPr lang="en-US" sz="1400" dirty="0"/>
              <a:t>We deliver FSW systems, not individual apps/functions/libraries.</a:t>
            </a:r>
          </a:p>
          <a:p>
            <a:pPr lvl="2"/>
            <a:r>
              <a:rPr lang="en-US" sz="1400" dirty="0"/>
              <a:t>We haven’t been taking the time to really learn the reuse software.  </a:t>
            </a:r>
            <a:r>
              <a:rPr lang="en-US" sz="1400" b="1" dirty="0">
                <a:solidFill>
                  <a:srgbClr val="FF0000"/>
                </a:solidFill>
                <a:sym typeface="Wingdings" panose="05000000000000000000" pitchFamily="2" charset="2"/>
              </a:rPr>
              <a:t></a:t>
            </a:r>
          </a:p>
          <a:p>
            <a:pPr lvl="2"/>
            <a:r>
              <a:rPr lang="en-US" sz="1400" dirty="0"/>
              <a:t>What you don’t know won’t be used (to troubleshoot problem or implement solution)</a:t>
            </a:r>
          </a:p>
          <a:p>
            <a:pPr lvl="3"/>
            <a:r>
              <a:rPr lang="en-US" sz="1200" dirty="0"/>
              <a:t>Not limited to FSW.  CLLC, Filter table tools, STA, ITOS/ASIST/others, FSSE Tools, …</a:t>
            </a:r>
          </a:p>
          <a:p>
            <a:endParaRPr lang="en-US" sz="1800" dirty="0"/>
          </a:p>
          <a:p>
            <a:r>
              <a:rPr lang="en-US" sz="1800" dirty="0"/>
              <a:t>This tutorial assumes MM is being used and the team needs to learn MM:</a:t>
            </a:r>
          </a:p>
          <a:p>
            <a:pPr lvl="1"/>
            <a:r>
              <a:rPr lang="en-US" sz="1600" dirty="0"/>
              <a:t>i.e. knowledgeable about commands &amp; telemetry (some examples included)</a:t>
            </a:r>
          </a:p>
          <a:p>
            <a:pPr lvl="1"/>
            <a:r>
              <a:rPr lang="en-US" sz="1600" dirty="0"/>
              <a:t>i.e. how to configured the platform configuration header file options (OCI values shown)</a:t>
            </a:r>
          </a:p>
          <a:p>
            <a:pPr lvl="1"/>
            <a:r>
              <a:rPr lang="en-US" sz="1600" dirty="0"/>
              <a:t>i.e. implement the “PSP … memory manipulation functions” (in appendix)</a:t>
            </a:r>
          </a:p>
          <a:p>
            <a:pPr lvl="2"/>
            <a:endParaRPr lang="en-US" sz="200" dirty="0"/>
          </a:p>
          <a:p>
            <a:pPr lvl="2"/>
            <a:r>
              <a:rPr lang="en-US" sz="1400" dirty="0"/>
              <a:t>Which commands call which functions and short summary of OCI/NICER/MMS.</a:t>
            </a:r>
          </a:p>
          <a:p>
            <a:endParaRPr lang="en-US" sz="1800" dirty="0"/>
          </a:p>
          <a:p>
            <a:r>
              <a:rPr lang="en-US" sz="1600" dirty="0"/>
              <a:t>Examples of actual MM usage are from OCI using MM 2.4.1 (with OCI configurations)</a:t>
            </a:r>
          </a:p>
          <a:p>
            <a:pPr lvl="1"/>
            <a:r>
              <a:rPr lang="en-US" sz="1400" dirty="0"/>
              <a:t>ITOS examples are used for database/STOL</a:t>
            </a:r>
          </a:p>
          <a:p>
            <a:endParaRPr lang="en-US" sz="1800" dirty="0"/>
          </a:p>
          <a:p>
            <a:endParaRPr lang="en-US" sz="1800" dirty="0"/>
          </a:p>
        </p:txBody>
      </p:sp>
    </p:spTree>
    <p:extLst>
      <p:ext uri="{BB962C8B-B14F-4D97-AF65-F5344CB8AC3E}">
        <p14:creationId xmlns:p14="http://schemas.microsoft.com/office/powerpoint/2010/main" val="2514764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Lookup Command</a:t>
            </a:r>
          </a:p>
        </p:txBody>
      </p:sp>
      <p:sp>
        <p:nvSpPr>
          <p:cNvPr id="3" name="Content Placeholder 2"/>
          <p:cNvSpPr>
            <a:spLocks noGrp="1"/>
          </p:cNvSpPr>
          <p:nvPr>
            <p:ph idx="1"/>
          </p:nvPr>
        </p:nvSpPr>
        <p:spPr/>
        <p:txBody>
          <a:bodyPr/>
          <a:lstStyle/>
          <a:p>
            <a:r>
              <a:rPr lang="en-US" sz="1600" dirty="0"/>
              <a:t>/</a:t>
            </a:r>
            <a:r>
              <a:rPr lang="en-US" sz="1600" dirty="0" err="1"/>
              <a:t>oci.fsw.mm.lookupsymbol</a:t>
            </a:r>
            <a:r>
              <a:rPr lang="en-US" sz="1600" dirty="0"/>
              <a:t> </a:t>
            </a:r>
            <a:r>
              <a:rPr lang="en-US" sz="1600" dirty="0" err="1"/>
              <a:t>symname</a:t>
            </a:r>
            <a:r>
              <a:rPr lang="en-US" sz="1600" dirty="0"/>
              <a:t>=</a:t>
            </a:r>
            <a:r>
              <a:rPr lang="en-US" sz="1600" dirty="0" err="1"/>
              <a:t>MS_TestArea</a:t>
            </a:r>
            <a:endParaRPr lang="en-US" sz="1600" dirty="0"/>
          </a:p>
          <a:p>
            <a:endParaRPr lang="en-US" sz="1600" dirty="0"/>
          </a:p>
          <a:p>
            <a:r>
              <a:rPr lang="en-US" sz="1600" dirty="0"/>
              <a:t>info MM           45: Symbol Lookup Command: Name = '</a:t>
            </a:r>
            <a:r>
              <a:rPr lang="en-US" sz="1600" dirty="0" err="1"/>
              <a:t>MS_TestArea</a:t>
            </a:r>
            <a:r>
              <a:rPr lang="en-US" sz="1600" dirty="0"/>
              <a:t>' </a:t>
            </a:r>
            <a:r>
              <a:rPr lang="en-US" sz="1600" dirty="0" err="1"/>
              <a:t>Addr</a:t>
            </a:r>
            <a:r>
              <a:rPr lang="en-US" sz="1600" dirty="0"/>
              <a:t> = </a:t>
            </a:r>
            <a:r>
              <a:rPr lang="en-US" sz="1600" dirty="0">
                <a:solidFill>
                  <a:srgbClr val="FF0000"/>
                </a:solidFill>
              </a:rPr>
              <a:t>0x405B6460</a:t>
            </a:r>
          </a:p>
          <a:p>
            <a:endParaRPr lang="en-US" dirty="0"/>
          </a:p>
        </p:txBody>
      </p:sp>
      <p:sp>
        <p:nvSpPr>
          <p:cNvPr id="6" name="TextBox 5"/>
          <p:cNvSpPr txBox="1"/>
          <p:nvPr/>
        </p:nvSpPr>
        <p:spPr>
          <a:xfrm>
            <a:off x="6220565" y="4137396"/>
            <a:ext cx="5929828" cy="1754326"/>
          </a:xfrm>
          <a:prstGeom prst="rect">
            <a:avLst/>
          </a:prstGeom>
          <a:noFill/>
        </p:spPr>
        <p:txBody>
          <a:bodyPr wrap="none" rtlCol="0">
            <a:spAutoFit/>
          </a:bodyPr>
          <a:lstStyle/>
          <a:p>
            <a:r>
              <a:rPr lang="en-US" dirty="0"/>
              <a:t>NOTE: MS test area is an allocated but unused </a:t>
            </a:r>
          </a:p>
          <a:p>
            <a:r>
              <a:rPr lang="en-US" dirty="0"/>
              <a:t>area of data memory that can be used for test purposes.</a:t>
            </a:r>
          </a:p>
          <a:p>
            <a:r>
              <a:rPr lang="en-US" dirty="0"/>
              <a:t>Highly recommend having such an area.</a:t>
            </a:r>
          </a:p>
          <a:p>
            <a:r>
              <a:rPr lang="en-US" dirty="0"/>
              <a:t>	Memory loads to “safe area”</a:t>
            </a:r>
          </a:p>
          <a:p>
            <a:r>
              <a:rPr lang="en-US" dirty="0"/>
              <a:t>	Inject memory scrub errors to ‘safe area”</a:t>
            </a:r>
          </a:p>
          <a:p>
            <a:r>
              <a:rPr lang="en-US" dirty="0"/>
              <a:t>	</a:t>
            </a:r>
            <a:r>
              <a:rPr lang="en-US" dirty="0" err="1"/>
              <a:t>Etc</a:t>
            </a:r>
            <a:endParaRPr lang="en-US" dirty="0"/>
          </a:p>
        </p:txBody>
      </p:sp>
      <p:pic>
        <p:nvPicPr>
          <p:cNvPr id="7" name="Picture 6">
            <a:extLst>
              <a:ext uri="{FF2B5EF4-FFF2-40B4-BE49-F238E27FC236}">
                <a16:creationId xmlns:a16="http://schemas.microsoft.com/office/drawing/2014/main" id="{BC432A9A-74C2-4E3A-9B4B-B5D6D63C0A23}"/>
              </a:ext>
            </a:extLst>
          </p:cNvPr>
          <p:cNvPicPr>
            <a:picLocks noChangeAspect="1"/>
          </p:cNvPicPr>
          <p:nvPr/>
        </p:nvPicPr>
        <p:blipFill>
          <a:blip r:embed="rId2"/>
          <a:stretch>
            <a:fillRect/>
          </a:stretch>
        </p:blipFill>
        <p:spPr>
          <a:xfrm>
            <a:off x="554566" y="3857625"/>
            <a:ext cx="4267200" cy="3000375"/>
          </a:xfrm>
          <a:prstGeom prst="rect">
            <a:avLst/>
          </a:prstGeom>
        </p:spPr>
      </p:pic>
    </p:spTree>
    <p:extLst>
      <p:ext uri="{BB962C8B-B14F-4D97-AF65-F5344CB8AC3E}">
        <p14:creationId xmlns:p14="http://schemas.microsoft.com/office/powerpoint/2010/main" val="408884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Command</a:t>
            </a:r>
          </a:p>
        </p:txBody>
      </p:sp>
      <p:sp>
        <p:nvSpPr>
          <p:cNvPr id="3" name="Content Placeholder 2"/>
          <p:cNvSpPr>
            <a:spLocks noGrp="1"/>
          </p:cNvSpPr>
          <p:nvPr>
            <p:ph idx="1"/>
          </p:nvPr>
        </p:nvSpPr>
        <p:spPr/>
        <p:txBody>
          <a:bodyPr/>
          <a:lstStyle/>
          <a:p>
            <a:r>
              <a:rPr lang="en-US" sz="1400" dirty="0"/>
              <a:t>/</a:t>
            </a:r>
            <a:r>
              <a:rPr lang="en-US" sz="1400" dirty="0" err="1"/>
              <a:t>oci.fsw.mm.fill</a:t>
            </a:r>
            <a:r>
              <a:rPr lang="en-US" sz="1400" dirty="0"/>
              <a:t> </a:t>
            </a:r>
            <a:r>
              <a:rPr lang="en-US" sz="1400" dirty="0" err="1"/>
              <a:t>memtype</a:t>
            </a:r>
            <a:r>
              <a:rPr lang="en-US" sz="1400" dirty="0"/>
              <a:t>=ram, </a:t>
            </a:r>
            <a:r>
              <a:rPr lang="en-US" sz="1400" dirty="0" err="1"/>
              <a:t>datasize</a:t>
            </a:r>
            <a:r>
              <a:rPr lang="en-US" sz="1400" dirty="0"/>
              <a:t>=16, pattern=0xab, offset=</a:t>
            </a:r>
            <a:r>
              <a:rPr lang="en-US" sz="1400" dirty="0">
                <a:solidFill>
                  <a:srgbClr val="FF0000"/>
                </a:solidFill>
              </a:rPr>
              <a:t>0x405B6460</a:t>
            </a:r>
            <a:r>
              <a:rPr lang="en-US" sz="1400" dirty="0"/>
              <a:t>, </a:t>
            </a:r>
            <a:r>
              <a:rPr lang="en-US" sz="1400" dirty="0" err="1"/>
              <a:t>symname</a:t>
            </a:r>
            <a:r>
              <a:rPr lang="en-US" sz="1400" dirty="0"/>
              <a:t>=""</a:t>
            </a:r>
          </a:p>
          <a:p>
            <a:endParaRPr lang="en-US" sz="1400" dirty="0"/>
          </a:p>
          <a:p>
            <a:r>
              <a:rPr lang="en-US" sz="1400" dirty="0"/>
              <a:t>info MM            6: Fill Memory Command: Filled 16 bytes at address: 0x405B6460 with pattern: 0x000000AB</a:t>
            </a:r>
          </a:p>
          <a:p>
            <a:endParaRPr lang="en-US" dirty="0"/>
          </a:p>
        </p:txBody>
      </p:sp>
      <p:pic>
        <p:nvPicPr>
          <p:cNvPr id="6" name="Picture 5">
            <a:extLst>
              <a:ext uri="{FF2B5EF4-FFF2-40B4-BE49-F238E27FC236}">
                <a16:creationId xmlns:a16="http://schemas.microsoft.com/office/drawing/2014/main" id="{C346674B-9525-4D1D-8D50-488433645C8C}"/>
              </a:ext>
            </a:extLst>
          </p:cNvPr>
          <p:cNvPicPr>
            <a:picLocks noChangeAspect="1"/>
          </p:cNvPicPr>
          <p:nvPr/>
        </p:nvPicPr>
        <p:blipFill>
          <a:blip r:embed="rId2"/>
          <a:stretch>
            <a:fillRect/>
          </a:stretch>
        </p:blipFill>
        <p:spPr>
          <a:xfrm>
            <a:off x="554566" y="3867150"/>
            <a:ext cx="4267200" cy="2990850"/>
          </a:xfrm>
          <a:prstGeom prst="rect">
            <a:avLst/>
          </a:prstGeom>
        </p:spPr>
      </p:pic>
      <p:sp>
        <p:nvSpPr>
          <p:cNvPr id="4" name="TextBox 3">
            <a:extLst>
              <a:ext uri="{FF2B5EF4-FFF2-40B4-BE49-F238E27FC236}">
                <a16:creationId xmlns:a16="http://schemas.microsoft.com/office/drawing/2014/main" id="{49709933-D629-48F8-A992-C7D3CEAD79E9}"/>
              </a:ext>
            </a:extLst>
          </p:cNvPr>
          <p:cNvSpPr txBox="1"/>
          <p:nvPr/>
        </p:nvSpPr>
        <p:spPr>
          <a:xfrm>
            <a:off x="6762308" y="2784710"/>
            <a:ext cx="5429692" cy="369332"/>
          </a:xfrm>
          <a:prstGeom prst="rect">
            <a:avLst/>
          </a:prstGeom>
          <a:noFill/>
        </p:spPr>
        <p:txBody>
          <a:bodyPr wrap="none" rtlCol="0">
            <a:spAutoFit/>
          </a:bodyPr>
          <a:lstStyle/>
          <a:p>
            <a:r>
              <a:rPr lang="en-US" dirty="0">
                <a:solidFill>
                  <a:srgbClr val="FF0000"/>
                </a:solidFill>
              </a:rPr>
              <a:t>Could have (should have) used the symbol instead.</a:t>
            </a:r>
          </a:p>
        </p:txBody>
      </p:sp>
      <p:sp>
        <p:nvSpPr>
          <p:cNvPr id="5" name="TextBox 4">
            <a:extLst>
              <a:ext uri="{FF2B5EF4-FFF2-40B4-BE49-F238E27FC236}">
                <a16:creationId xmlns:a16="http://schemas.microsoft.com/office/drawing/2014/main" id="{6EFE0E50-87A9-4CA3-A9D1-1BA74E892339}"/>
              </a:ext>
            </a:extLst>
          </p:cNvPr>
          <p:cNvSpPr txBox="1"/>
          <p:nvPr/>
        </p:nvSpPr>
        <p:spPr>
          <a:xfrm>
            <a:off x="6195527" y="5467739"/>
            <a:ext cx="5109091" cy="923330"/>
          </a:xfrm>
          <a:prstGeom prst="rect">
            <a:avLst/>
          </a:prstGeom>
          <a:noFill/>
        </p:spPr>
        <p:txBody>
          <a:bodyPr wrap="none" rtlCol="0">
            <a:spAutoFit/>
          </a:bodyPr>
          <a:lstStyle/>
          <a:p>
            <a:r>
              <a:rPr lang="en-US" dirty="0"/>
              <a:t>OCI investigating a MRAM write failure problem.</a:t>
            </a:r>
          </a:p>
          <a:p>
            <a:r>
              <a:rPr lang="en-US" dirty="0"/>
              <a:t>Been testing by first filling MRAM then loading.</a:t>
            </a:r>
          </a:p>
          <a:p>
            <a:r>
              <a:rPr lang="en-US" dirty="0"/>
              <a:t>	i.e. needs to change for success.</a:t>
            </a:r>
          </a:p>
        </p:txBody>
      </p:sp>
    </p:spTree>
    <p:extLst>
      <p:ext uri="{BB962C8B-B14F-4D97-AF65-F5344CB8AC3E}">
        <p14:creationId xmlns:p14="http://schemas.microsoft.com/office/powerpoint/2010/main" val="262517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 in Event Command</a:t>
            </a:r>
          </a:p>
        </p:txBody>
      </p:sp>
      <p:sp>
        <p:nvSpPr>
          <p:cNvPr id="3" name="Content Placeholder 2"/>
          <p:cNvSpPr>
            <a:spLocks noGrp="1"/>
          </p:cNvSpPr>
          <p:nvPr>
            <p:ph idx="1"/>
          </p:nvPr>
        </p:nvSpPr>
        <p:spPr/>
        <p:txBody>
          <a:bodyPr/>
          <a:lstStyle/>
          <a:p>
            <a:r>
              <a:rPr lang="en-US" sz="1600" dirty="0"/>
              <a:t>/</a:t>
            </a:r>
            <a:r>
              <a:rPr lang="en-US" sz="1600" dirty="0" err="1"/>
              <a:t>oci.fsw.mm.dumpinevent</a:t>
            </a:r>
            <a:r>
              <a:rPr lang="en-US" sz="1600" dirty="0"/>
              <a:t> </a:t>
            </a:r>
            <a:r>
              <a:rPr lang="en-US" sz="1600" dirty="0" err="1"/>
              <a:t>memtype</a:t>
            </a:r>
            <a:r>
              <a:rPr lang="en-US" sz="1600" dirty="0"/>
              <a:t>=ram, </a:t>
            </a:r>
            <a:r>
              <a:rPr lang="en-US" sz="1600" dirty="0" err="1"/>
              <a:t>datasize</a:t>
            </a:r>
            <a:r>
              <a:rPr lang="en-US" sz="1600" dirty="0"/>
              <a:t>=15, offset=0, </a:t>
            </a:r>
            <a:r>
              <a:rPr lang="en-US" sz="1600" dirty="0" err="1"/>
              <a:t>symname</a:t>
            </a:r>
            <a:r>
              <a:rPr lang="en-US" sz="1600" dirty="0"/>
              <a:t>=</a:t>
            </a:r>
            <a:r>
              <a:rPr lang="en-US" sz="1600" dirty="0" err="1">
                <a:solidFill>
                  <a:srgbClr val="FF0000"/>
                </a:solidFill>
              </a:rPr>
              <a:t>MS_TestArea</a:t>
            </a:r>
            <a:endParaRPr lang="en-US" sz="1600" dirty="0">
              <a:solidFill>
                <a:srgbClr val="FF0000"/>
              </a:solidFill>
            </a:endParaRPr>
          </a:p>
          <a:p>
            <a:r>
              <a:rPr lang="en-US" sz="1600" dirty="0"/>
              <a:t>info MM           14: Memory Dump: 0xAB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from address: 0x405B6460</a:t>
            </a:r>
          </a:p>
          <a:p>
            <a:endParaRPr lang="en-US" sz="1600" dirty="0"/>
          </a:p>
          <a:p>
            <a:r>
              <a:rPr lang="en-US" sz="1600" dirty="0"/>
              <a:t>/</a:t>
            </a:r>
            <a:r>
              <a:rPr lang="en-US" sz="1600" dirty="0" err="1"/>
              <a:t>oci.fsw.mm.dumpinevent</a:t>
            </a:r>
            <a:r>
              <a:rPr lang="en-US" sz="1600" dirty="0"/>
              <a:t> </a:t>
            </a:r>
            <a:r>
              <a:rPr lang="en-US" sz="1600" dirty="0" err="1"/>
              <a:t>memtype</a:t>
            </a:r>
            <a:r>
              <a:rPr lang="en-US" sz="1600" dirty="0"/>
              <a:t>=ram, </a:t>
            </a:r>
            <a:r>
              <a:rPr lang="en-US" sz="1600" dirty="0" err="1"/>
              <a:t>datasize</a:t>
            </a:r>
            <a:r>
              <a:rPr lang="en-US" sz="1600" dirty="0"/>
              <a:t>=15, offset=</a:t>
            </a:r>
            <a:r>
              <a:rPr lang="en-US" sz="1600" dirty="0" err="1">
                <a:solidFill>
                  <a:srgbClr val="FF0000"/>
                </a:solidFill>
              </a:rPr>
              <a:t>oci.fsw.mm.hk.Address</a:t>
            </a:r>
            <a:r>
              <a:rPr lang="en-US" sz="1600" dirty="0"/>
              <a:t>, </a:t>
            </a:r>
            <a:r>
              <a:rPr lang="en-US" sz="1600" dirty="0" err="1"/>
              <a:t>symname</a:t>
            </a:r>
            <a:r>
              <a:rPr lang="en-US" sz="1600" dirty="0"/>
              <a:t>=""</a:t>
            </a:r>
          </a:p>
          <a:p>
            <a:r>
              <a:rPr lang="en-US" sz="1600" dirty="0"/>
              <a:t>info MM           14: Memory Dump: 0xAB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a:t>
            </a:r>
            <a:r>
              <a:rPr lang="en-US" sz="1600" dirty="0" err="1"/>
              <a:t>0xAB</a:t>
            </a:r>
            <a:r>
              <a:rPr lang="en-US" sz="1600" dirty="0"/>
              <a:t> from address: 0x405B6460</a:t>
            </a:r>
          </a:p>
          <a:p>
            <a:endParaRPr lang="en-US" sz="1600" dirty="0"/>
          </a:p>
          <a:p>
            <a:endParaRPr lang="en-US" dirty="0"/>
          </a:p>
        </p:txBody>
      </p:sp>
      <p:sp>
        <p:nvSpPr>
          <p:cNvPr id="5" name="TextBox 4"/>
          <p:cNvSpPr txBox="1"/>
          <p:nvPr/>
        </p:nvSpPr>
        <p:spPr>
          <a:xfrm>
            <a:off x="7042638" y="5908431"/>
            <a:ext cx="5032147" cy="923330"/>
          </a:xfrm>
          <a:prstGeom prst="rect">
            <a:avLst/>
          </a:prstGeom>
          <a:noFill/>
        </p:spPr>
        <p:txBody>
          <a:bodyPr wrap="none" rtlCol="0">
            <a:spAutoFit/>
          </a:bodyPr>
          <a:lstStyle/>
          <a:p>
            <a:r>
              <a:rPr lang="en-US" dirty="0"/>
              <a:t>Note 15 is max </a:t>
            </a:r>
            <a:r>
              <a:rPr lang="en-US" dirty="0" err="1"/>
              <a:t>databytes</a:t>
            </a:r>
            <a:r>
              <a:rPr lang="en-US" dirty="0"/>
              <a:t> in dump in event</a:t>
            </a:r>
          </a:p>
          <a:p>
            <a:r>
              <a:rPr lang="en-US" dirty="0"/>
              <a:t>Event limited to 122 characters assuming 64 bit</a:t>
            </a:r>
          </a:p>
          <a:p>
            <a:r>
              <a:rPr lang="en-US" dirty="0"/>
              <a:t>machine</a:t>
            </a:r>
          </a:p>
        </p:txBody>
      </p:sp>
      <p:sp>
        <p:nvSpPr>
          <p:cNvPr id="7" name="TextBox 6"/>
          <p:cNvSpPr txBox="1"/>
          <p:nvPr/>
        </p:nvSpPr>
        <p:spPr>
          <a:xfrm>
            <a:off x="7185164" y="3697288"/>
            <a:ext cx="4134530" cy="2031325"/>
          </a:xfrm>
          <a:prstGeom prst="rect">
            <a:avLst/>
          </a:prstGeom>
          <a:noFill/>
        </p:spPr>
        <p:txBody>
          <a:bodyPr wrap="none" rtlCol="0">
            <a:spAutoFit/>
          </a:bodyPr>
          <a:lstStyle/>
          <a:p>
            <a:r>
              <a:rPr lang="en-US" dirty="0"/>
              <a:t>I used address on previous page.</a:t>
            </a:r>
          </a:p>
          <a:p>
            <a:r>
              <a:rPr lang="en-US" dirty="0"/>
              <a:t>This command uses symbolic name.</a:t>
            </a:r>
          </a:p>
          <a:p>
            <a:r>
              <a:rPr lang="en-US" dirty="0"/>
              <a:t>You want the symbolic names.</a:t>
            </a:r>
          </a:p>
          <a:p>
            <a:r>
              <a:rPr lang="en-US" dirty="0"/>
              <a:t>Could also use </a:t>
            </a:r>
            <a:r>
              <a:rPr lang="en-US" dirty="0" err="1"/>
              <a:t>oci.fsw.mm.hk.Address</a:t>
            </a:r>
            <a:endParaRPr lang="en-US" dirty="0"/>
          </a:p>
          <a:p>
            <a:endParaRPr lang="en-US" dirty="0"/>
          </a:p>
          <a:p>
            <a:r>
              <a:rPr lang="en-US" dirty="0"/>
              <a:t>Using symbolic names or mnemonics </a:t>
            </a:r>
          </a:p>
          <a:p>
            <a:r>
              <a:rPr lang="en-US" dirty="0"/>
              <a:t>allows more automation in STOL procs</a:t>
            </a:r>
          </a:p>
        </p:txBody>
      </p:sp>
      <p:pic>
        <p:nvPicPr>
          <p:cNvPr id="10" name="Picture 9">
            <a:extLst>
              <a:ext uri="{FF2B5EF4-FFF2-40B4-BE49-F238E27FC236}">
                <a16:creationId xmlns:a16="http://schemas.microsoft.com/office/drawing/2014/main" id="{496AE6E6-E4ED-4722-AC49-1698FEFC5A84}"/>
              </a:ext>
            </a:extLst>
          </p:cNvPr>
          <p:cNvPicPr>
            <a:picLocks noChangeAspect="1"/>
          </p:cNvPicPr>
          <p:nvPr/>
        </p:nvPicPr>
        <p:blipFill>
          <a:blip r:embed="rId2"/>
          <a:stretch>
            <a:fillRect/>
          </a:stretch>
        </p:blipFill>
        <p:spPr>
          <a:xfrm>
            <a:off x="554566" y="3876675"/>
            <a:ext cx="4248150" cy="2981325"/>
          </a:xfrm>
          <a:prstGeom prst="rect">
            <a:avLst/>
          </a:prstGeom>
        </p:spPr>
      </p:pic>
      <p:cxnSp>
        <p:nvCxnSpPr>
          <p:cNvPr id="8" name="Straight Arrow Connector 7">
            <a:extLst>
              <a:ext uri="{FF2B5EF4-FFF2-40B4-BE49-F238E27FC236}">
                <a16:creationId xmlns:a16="http://schemas.microsoft.com/office/drawing/2014/main" id="{7D6758D5-D300-4282-9CE4-28E1F7B5C5FF}"/>
              </a:ext>
            </a:extLst>
          </p:cNvPr>
          <p:cNvCxnSpPr>
            <a:cxnSpLocks/>
          </p:cNvCxnSpPr>
          <p:nvPr/>
        </p:nvCxnSpPr>
        <p:spPr bwMode="auto">
          <a:xfrm flipV="1">
            <a:off x="4702823" y="4729942"/>
            <a:ext cx="2545875" cy="1428499"/>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14682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 in Event Command</a:t>
            </a:r>
          </a:p>
        </p:txBody>
      </p:sp>
      <p:sp>
        <p:nvSpPr>
          <p:cNvPr id="3" name="Content Placeholder 2"/>
          <p:cNvSpPr>
            <a:spLocks noGrp="1"/>
          </p:cNvSpPr>
          <p:nvPr>
            <p:ph idx="1"/>
          </p:nvPr>
        </p:nvSpPr>
        <p:spPr/>
        <p:txBody>
          <a:bodyPr/>
          <a:lstStyle/>
          <a:p>
            <a:r>
              <a:rPr lang="en-US" sz="1600" dirty="0"/>
              <a:t>/</a:t>
            </a:r>
            <a:r>
              <a:rPr lang="en-US" sz="1600" dirty="0" err="1"/>
              <a:t>oci.fsw.mm.dumpinevent</a:t>
            </a:r>
            <a:r>
              <a:rPr lang="en-US" sz="1600" dirty="0"/>
              <a:t> </a:t>
            </a:r>
            <a:r>
              <a:rPr lang="en-US" sz="1600" dirty="0" err="1"/>
              <a:t>memtype</a:t>
            </a:r>
            <a:r>
              <a:rPr lang="en-US" sz="1600" dirty="0"/>
              <a:t>=ram, </a:t>
            </a:r>
            <a:r>
              <a:rPr lang="en-US" sz="1600" dirty="0" err="1"/>
              <a:t>datasize</a:t>
            </a:r>
            <a:r>
              <a:rPr lang="en-US" sz="1600" dirty="0"/>
              <a:t>=15, offset=15, </a:t>
            </a:r>
            <a:r>
              <a:rPr lang="en-US" sz="1600" dirty="0" err="1"/>
              <a:t>symname</a:t>
            </a:r>
            <a:r>
              <a:rPr lang="en-US" sz="1600" dirty="0"/>
              <a:t>=</a:t>
            </a:r>
            <a:r>
              <a:rPr lang="en-US" sz="1600" dirty="0" err="1"/>
              <a:t>MS_TestArea</a:t>
            </a:r>
            <a:endParaRPr lang="en-US" sz="1600" dirty="0"/>
          </a:p>
          <a:p>
            <a:r>
              <a:rPr lang="en-US" sz="1600" dirty="0"/>
              <a:t>info MM           14: Memory Dump: 0xAB 0x00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a:t>
            </a:r>
            <a:r>
              <a:rPr lang="en-US" sz="1600" dirty="0" err="1"/>
              <a:t>0x00</a:t>
            </a:r>
            <a:r>
              <a:rPr lang="en-US" sz="1600" dirty="0"/>
              <a:t> from address: 0x405B646F</a:t>
            </a:r>
          </a:p>
        </p:txBody>
      </p:sp>
      <p:sp>
        <p:nvSpPr>
          <p:cNvPr id="5" name="TextBox 4"/>
          <p:cNvSpPr txBox="1"/>
          <p:nvPr/>
        </p:nvSpPr>
        <p:spPr>
          <a:xfrm>
            <a:off x="7198080" y="4411086"/>
            <a:ext cx="4035669" cy="1477328"/>
          </a:xfrm>
          <a:prstGeom prst="rect">
            <a:avLst/>
          </a:prstGeom>
          <a:noFill/>
        </p:spPr>
        <p:txBody>
          <a:bodyPr wrap="square" rtlCol="0">
            <a:spAutoFit/>
          </a:bodyPr>
          <a:lstStyle/>
          <a:p>
            <a:r>
              <a:rPr lang="en-US" dirty="0"/>
              <a:t>Dump in event is really an interactive </a:t>
            </a:r>
          </a:p>
          <a:p>
            <a:r>
              <a:rPr lang="en-US" dirty="0"/>
              <a:t>command.  Can’t really imagine using </a:t>
            </a:r>
          </a:p>
          <a:p>
            <a:r>
              <a:rPr lang="en-US" dirty="0"/>
              <a:t>in an automated STOL procedure (would have to parse event string to verify data). </a:t>
            </a:r>
          </a:p>
        </p:txBody>
      </p:sp>
      <p:pic>
        <p:nvPicPr>
          <p:cNvPr id="6" name="Picture 5">
            <a:extLst>
              <a:ext uri="{FF2B5EF4-FFF2-40B4-BE49-F238E27FC236}">
                <a16:creationId xmlns:a16="http://schemas.microsoft.com/office/drawing/2014/main" id="{E3423832-4955-4B96-9177-7BB0F7345F69}"/>
              </a:ext>
            </a:extLst>
          </p:cNvPr>
          <p:cNvPicPr>
            <a:picLocks noChangeAspect="1"/>
          </p:cNvPicPr>
          <p:nvPr/>
        </p:nvPicPr>
        <p:blipFill>
          <a:blip r:embed="rId2"/>
          <a:stretch>
            <a:fillRect/>
          </a:stretch>
        </p:blipFill>
        <p:spPr>
          <a:xfrm>
            <a:off x="554566" y="3914775"/>
            <a:ext cx="4257675" cy="2943225"/>
          </a:xfrm>
          <a:prstGeom prst="rect">
            <a:avLst/>
          </a:prstGeom>
        </p:spPr>
      </p:pic>
    </p:spTree>
    <p:extLst>
      <p:ext uri="{BB962C8B-B14F-4D97-AF65-F5344CB8AC3E}">
        <p14:creationId xmlns:p14="http://schemas.microsoft.com/office/powerpoint/2010/main" val="4192264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Enable EEPROM Bank Command</a:t>
            </a:r>
          </a:p>
        </p:txBody>
      </p:sp>
      <p:sp>
        <p:nvSpPr>
          <p:cNvPr id="3" name="Content Placeholder 2"/>
          <p:cNvSpPr>
            <a:spLocks noGrp="1"/>
          </p:cNvSpPr>
          <p:nvPr>
            <p:ph idx="1"/>
          </p:nvPr>
        </p:nvSpPr>
        <p:spPr/>
        <p:txBody>
          <a:bodyPr/>
          <a:lstStyle/>
          <a:p>
            <a:r>
              <a:rPr lang="en-US" sz="1600" dirty="0"/>
              <a:t>/</a:t>
            </a:r>
            <a:r>
              <a:rPr lang="en-US" sz="1600" dirty="0" err="1"/>
              <a:t>oci.fsw.mm.enableeewrite</a:t>
            </a:r>
            <a:r>
              <a:rPr lang="en-US" sz="1600" dirty="0"/>
              <a:t> bank=1</a:t>
            </a:r>
          </a:p>
          <a:p>
            <a:r>
              <a:rPr lang="en-US" sz="1600" dirty="0"/>
              <a:t>error MM           52: Error requesting EEPROM bank 1 write enable, </a:t>
            </a:r>
            <a:r>
              <a:rPr lang="en-US" sz="1600" dirty="0" err="1"/>
              <a:t>cFE_Status</a:t>
            </a:r>
            <a:r>
              <a:rPr lang="en-US" sz="1600" dirty="0"/>
              <a:t>= 0xFFFFFFFF</a:t>
            </a:r>
          </a:p>
          <a:p>
            <a:r>
              <a:rPr lang="en-US" sz="1600" dirty="0"/>
              <a:t>/</a:t>
            </a:r>
            <a:r>
              <a:rPr lang="en-US" sz="1600" dirty="0" err="1"/>
              <a:t>oci.fsw.mm.enableeewrite</a:t>
            </a:r>
            <a:r>
              <a:rPr lang="en-US" sz="1600" dirty="0"/>
              <a:t> bank=2</a:t>
            </a:r>
          </a:p>
          <a:p>
            <a:r>
              <a:rPr lang="en-US" sz="1600" dirty="0"/>
              <a:t>info MM           51: EEPROM bank 2 write enabled, </a:t>
            </a:r>
            <a:r>
              <a:rPr lang="en-US" sz="1600" dirty="0" err="1"/>
              <a:t>cFE_Status</a:t>
            </a:r>
            <a:r>
              <a:rPr lang="en-US" sz="1600" dirty="0"/>
              <a:t>= 0x0</a:t>
            </a:r>
          </a:p>
          <a:p>
            <a:endParaRPr lang="en-US" dirty="0"/>
          </a:p>
        </p:txBody>
      </p:sp>
      <p:sp>
        <p:nvSpPr>
          <p:cNvPr id="4" name="TextBox 3"/>
          <p:cNvSpPr txBox="1"/>
          <p:nvPr/>
        </p:nvSpPr>
        <p:spPr>
          <a:xfrm>
            <a:off x="6205477" y="3336012"/>
            <a:ext cx="5104924" cy="2031325"/>
          </a:xfrm>
          <a:prstGeom prst="rect">
            <a:avLst/>
          </a:prstGeom>
          <a:noFill/>
        </p:spPr>
        <p:txBody>
          <a:bodyPr wrap="none" rtlCol="0">
            <a:spAutoFit/>
          </a:bodyPr>
          <a:lstStyle/>
          <a:p>
            <a:r>
              <a:rPr lang="en-US" dirty="0"/>
              <a:t>OCI Chose to reject bank 1 enables</a:t>
            </a:r>
          </a:p>
          <a:p>
            <a:r>
              <a:rPr lang="en-US" dirty="0"/>
              <a:t>Have to use secret method to enable bank 1</a:t>
            </a:r>
          </a:p>
          <a:p>
            <a:r>
              <a:rPr lang="en-US" dirty="0"/>
              <a:t>via ES shell command (or FPGA writes if you </a:t>
            </a:r>
          </a:p>
          <a:p>
            <a:r>
              <a:rPr lang="en-US" dirty="0"/>
              <a:t>know the secret values to use).</a:t>
            </a:r>
          </a:p>
          <a:p>
            <a:endParaRPr lang="en-US" dirty="0"/>
          </a:p>
          <a:p>
            <a:r>
              <a:rPr lang="en-US" dirty="0">
                <a:solidFill>
                  <a:srgbClr val="FF0000"/>
                </a:solidFill>
              </a:rPr>
              <a:t>This command is really implemented</a:t>
            </a:r>
          </a:p>
          <a:p>
            <a:r>
              <a:rPr lang="en-US" dirty="0">
                <a:solidFill>
                  <a:srgbClr val="FF0000"/>
                </a:solidFill>
              </a:rPr>
              <a:t>in PSP!!  Those memory manipulation functions.</a:t>
            </a:r>
          </a:p>
        </p:txBody>
      </p:sp>
      <p:pic>
        <p:nvPicPr>
          <p:cNvPr id="6" name="Picture 5">
            <a:extLst>
              <a:ext uri="{FF2B5EF4-FFF2-40B4-BE49-F238E27FC236}">
                <a16:creationId xmlns:a16="http://schemas.microsoft.com/office/drawing/2014/main" id="{99A71BE0-867E-4F70-A6E5-E151F6234F8D}"/>
              </a:ext>
            </a:extLst>
          </p:cNvPr>
          <p:cNvPicPr>
            <a:picLocks noChangeAspect="1"/>
          </p:cNvPicPr>
          <p:nvPr/>
        </p:nvPicPr>
        <p:blipFill>
          <a:blip r:embed="rId2"/>
          <a:stretch>
            <a:fillRect/>
          </a:stretch>
        </p:blipFill>
        <p:spPr>
          <a:xfrm>
            <a:off x="574592" y="3876675"/>
            <a:ext cx="4248150" cy="2981325"/>
          </a:xfrm>
          <a:prstGeom prst="rect">
            <a:avLst/>
          </a:prstGeom>
        </p:spPr>
      </p:pic>
    </p:spTree>
    <p:extLst>
      <p:ext uri="{BB962C8B-B14F-4D97-AF65-F5344CB8AC3E}">
        <p14:creationId xmlns:p14="http://schemas.microsoft.com/office/powerpoint/2010/main" val="43136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Disable EEPROM Bank Command</a:t>
            </a:r>
          </a:p>
        </p:txBody>
      </p:sp>
      <p:sp>
        <p:nvSpPr>
          <p:cNvPr id="3" name="Content Placeholder 2"/>
          <p:cNvSpPr>
            <a:spLocks noGrp="1"/>
          </p:cNvSpPr>
          <p:nvPr>
            <p:ph idx="1"/>
          </p:nvPr>
        </p:nvSpPr>
        <p:spPr/>
        <p:txBody>
          <a:bodyPr/>
          <a:lstStyle/>
          <a:p>
            <a:r>
              <a:rPr lang="en-US" sz="1600" dirty="0"/>
              <a:t>/</a:t>
            </a:r>
            <a:r>
              <a:rPr lang="en-US" sz="1600" dirty="0" err="1"/>
              <a:t>oci.fsw.mm.disableeewrite</a:t>
            </a:r>
            <a:r>
              <a:rPr lang="en-US" sz="1600" dirty="0"/>
              <a:t> bank=1</a:t>
            </a:r>
          </a:p>
          <a:p>
            <a:r>
              <a:rPr lang="en-US" sz="1600" dirty="0"/>
              <a:t>info MM           53: EEPROM bank 1 write disabled, </a:t>
            </a:r>
            <a:r>
              <a:rPr lang="en-US" sz="1600" dirty="0" err="1"/>
              <a:t>cFE_Status</a:t>
            </a:r>
            <a:r>
              <a:rPr lang="en-US" sz="1600" dirty="0"/>
              <a:t>= 0x0</a:t>
            </a:r>
          </a:p>
          <a:p>
            <a:r>
              <a:rPr lang="en-US" sz="1600" dirty="0"/>
              <a:t>/</a:t>
            </a:r>
            <a:r>
              <a:rPr lang="en-US" sz="1600" dirty="0" err="1"/>
              <a:t>oci.fsw.mm.disableeewrite</a:t>
            </a:r>
            <a:r>
              <a:rPr lang="en-US" sz="1600" dirty="0"/>
              <a:t> bank=2</a:t>
            </a:r>
          </a:p>
          <a:p>
            <a:r>
              <a:rPr lang="en-US" sz="1600" dirty="0"/>
              <a:t>info MM           53: EEPROM bank 2 write disabled, </a:t>
            </a:r>
            <a:r>
              <a:rPr lang="en-US" sz="1600" dirty="0" err="1"/>
              <a:t>cFE_Status</a:t>
            </a:r>
            <a:r>
              <a:rPr lang="en-US" sz="1600" dirty="0"/>
              <a:t>= 0x0</a:t>
            </a:r>
          </a:p>
          <a:p>
            <a:r>
              <a:rPr lang="en-US" sz="1600" dirty="0"/>
              <a:t>/</a:t>
            </a:r>
            <a:r>
              <a:rPr lang="en-US" sz="1600" dirty="0" err="1"/>
              <a:t>oci.fsw.mm.disableeewrite</a:t>
            </a:r>
            <a:r>
              <a:rPr lang="en-US" sz="1600" dirty="0"/>
              <a:t> bank=3</a:t>
            </a:r>
          </a:p>
          <a:p>
            <a:r>
              <a:rPr lang="en-US" sz="1600" dirty="0"/>
              <a:t>info MM           53: EEPROM bank 3 write disabled, </a:t>
            </a:r>
            <a:r>
              <a:rPr lang="en-US" sz="1600" dirty="0" err="1"/>
              <a:t>cFE_Status</a:t>
            </a:r>
            <a:r>
              <a:rPr lang="en-US" sz="1600" dirty="0"/>
              <a:t>= 0x0</a:t>
            </a:r>
          </a:p>
          <a:p>
            <a:r>
              <a:rPr lang="en-US" sz="1600" dirty="0"/>
              <a:t>/</a:t>
            </a:r>
            <a:r>
              <a:rPr lang="en-US" sz="1600" dirty="0" err="1"/>
              <a:t>oci.fsw.mm.disableeewrite</a:t>
            </a:r>
            <a:r>
              <a:rPr lang="en-US" sz="1600" dirty="0"/>
              <a:t> bank=4</a:t>
            </a:r>
          </a:p>
          <a:p>
            <a:r>
              <a:rPr lang="en-US" sz="1600" dirty="0"/>
              <a:t>info MM           53: EEPROM bank 4 write disabled, </a:t>
            </a:r>
            <a:r>
              <a:rPr lang="en-US" sz="1600" dirty="0" err="1"/>
              <a:t>cFE_Status</a:t>
            </a:r>
            <a:r>
              <a:rPr lang="en-US" sz="1600" dirty="0"/>
              <a:t>= 0x0</a:t>
            </a:r>
          </a:p>
          <a:p>
            <a:endParaRPr lang="en-US" dirty="0"/>
          </a:p>
        </p:txBody>
      </p:sp>
      <p:sp>
        <p:nvSpPr>
          <p:cNvPr id="5" name="TextBox 4"/>
          <p:cNvSpPr txBox="1"/>
          <p:nvPr/>
        </p:nvSpPr>
        <p:spPr>
          <a:xfrm>
            <a:off x="6688216" y="4524461"/>
            <a:ext cx="5040804" cy="1477328"/>
          </a:xfrm>
          <a:prstGeom prst="rect">
            <a:avLst/>
          </a:prstGeom>
          <a:noFill/>
        </p:spPr>
        <p:txBody>
          <a:bodyPr wrap="none" rtlCol="0">
            <a:spAutoFit/>
          </a:bodyPr>
          <a:lstStyle/>
          <a:p>
            <a:r>
              <a:rPr lang="en-US" dirty="0"/>
              <a:t>OCI Chose to disable (write protect) all</a:t>
            </a:r>
          </a:p>
          <a:p>
            <a:r>
              <a:rPr lang="en-US" dirty="0"/>
              <a:t>MRAM banks regardless of parameter</a:t>
            </a:r>
          </a:p>
          <a:p>
            <a:endParaRPr lang="en-US" dirty="0"/>
          </a:p>
          <a:p>
            <a:r>
              <a:rPr lang="en-US" dirty="0">
                <a:solidFill>
                  <a:srgbClr val="FF0000"/>
                </a:solidFill>
              </a:rPr>
              <a:t>This command is really implemented</a:t>
            </a:r>
          </a:p>
          <a:p>
            <a:r>
              <a:rPr lang="en-US" dirty="0">
                <a:solidFill>
                  <a:srgbClr val="FF0000"/>
                </a:solidFill>
              </a:rPr>
              <a:t>in PSP!! Those memory manipulation functions.</a:t>
            </a:r>
          </a:p>
        </p:txBody>
      </p:sp>
      <p:pic>
        <p:nvPicPr>
          <p:cNvPr id="6" name="Picture 5">
            <a:extLst>
              <a:ext uri="{FF2B5EF4-FFF2-40B4-BE49-F238E27FC236}">
                <a16:creationId xmlns:a16="http://schemas.microsoft.com/office/drawing/2014/main" id="{465EFE0A-69F4-4333-99BE-03A15128625B}"/>
              </a:ext>
            </a:extLst>
          </p:cNvPr>
          <p:cNvPicPr>
            <a:picLocks noChangeAspect="1"/>
          </p:cNvPicPr>
          <p:nvPr/>
        </p:nvPicPr>
        <p:blipFill>
          <a:blip r:embed="rId2"/>
          <a:stretch>
            <a:fillRect/>
          </a:stretch>
        </p:blipFill>
        <p:spPr>
          <a:xfrm>
            <a:off x="554566" y="3894772"/>
            <a:ext cx="4257675" cy="2971800"/>
          </a:xfrm>
          <a:prstGeom prst="rect">
            <a:avLst/>
          </a:prstGeom>
        </p:spPr>
      </p:pic>
    </p:spTree>
    <p:extLst>
      <p:ext uri="{BB962C8B-B14F-4D97-AF65-F5344CB8AC3E}">
        <p14:creationId xmlns:p14="http://schemas.microsoft.com/office/powerpoint/2010/main" val="2982159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With Interrupts Disabled</a:t>
            </a:r>
          </a:p>
        </p:txBody>
      </p:sp>
      <p:sp>
        <p:nvSpPr>
          <p:cNvPr id="3" name="Content Placeholder 2"/>
          <p:cNvSpPr>
            <a:spLocks noGrp="1"/>
          </p:cNvSpPr>
          <p:nvPr>
            <p:ph idx="1"/>
          </p:nvPr>
        </p:nvSpPr>
        <p:spPr/>
        <p:txBody>
          <a:bodyPr/>
          <a:lstStyle/>
          <a:p>
            <a:r>
              <a:rPr lang="en-US" sz="1100" dirty="0"/>
              <a:t>/</a:t>
            </a:r>
            <a:r>
              <a:rPr lang="en-US" sz="1100" dirty="0" err="1"/>
              <a:t>oci.fsw.mm.loadwid</a:t>
            </a:r>
            <a:r>
              <a:rPr lang="en-US" sz="1100" dirty="0"/>
              <a:t> </a:t>
            </a:r>
            <a:r>
              <a:rPr lang="en-US" sz="1100" dirty="0" err="1"/>
              <a:t>datasize</a:t>
            </a:r>
            <a:r>
              <a:rPr lang="en-US" sz="1100" dirty="0"/>
              <a:t>=1, </a:t>
            </a:r>
            <a:r>
              <a:rPr lang="en-US" sz="1100" dirty="0" err="1"/>
              <a:t>crc</a:t>
            </a:r>
            <a:r>
              <a:rPr lang="en-US" sz="1100" dirty="0"/>
              <a:t>=</a:t>
            </a:r>
            <a:r>
              <a:rPr lang="en-US" sz="1100" dirty="0">
                <a:solidFill>
                  <a:srgbClr val="FF0000"/>
                </a:solidFill>
              </a:rPr>
              <a:t>0x3c0</a:t>
            </a:r>
            <a:r>
              <a:rPr lang="en-US" sz="1100" dirty="0"/>
              <a:t>, offset=0, </a:t>
            </a:r>
            <a:r>
              <a:rPr lang="en-US" sz="1100" dirty="0" err="1"/>
              <a:t>symname</a:t>
            </a:r>
            <a:r>
              <a:rPr lang="en-US" sz="1100" dirty="0"/>
              <a:t>=</a:t>
            </a:r>
            <a:r>
              <a:rPr lang="en-US" sz="1100" dirty="0" err="1"/>
              <a:t>MS_TestArea</a:t>
            </a:r>
            <a:r>
              <a:rPr lang="en-US" sz="1100" dirty="0"/>
              <a:t>, </a:t>
            </a:r>
            <a:r>
              <a:rPr lang="it-IT" sz="1100" dirty="0"/>
              <a:t>data[  0]=</a:t>
            </a:r>
            <a:r>
              <a:rPr lang="it-IT" sz="1100" dirty="0">
                <a:solidFill>
                  <a:srgbClr val="FF0000"/>
                </a:solidFill>
              </a:rPr>
              <a:t>0x05</a:t>
            </a:r>
            <a:r>
              <a:rPr lang="it-IT" sz="1100" dirty="0"/>
              <a:t>, </a:t>
            </a:r>
            <a:r>
              <a:rPr lang="it-IT" sz="800" dirty="0"/>
              <a:t>data[  1]=0x00, data[  2]=0x00, data[  3]=0x00, data[  4]=0x00, data[  5]=0x00, data[  6]=0x00, data[  7]=0x00, data[  8]=0x00, data[  9]=0x00, data[ 10]=0x00, data[ 11]=0x00, data[ 12]=0x00, data[ 13]=0x00, data[ 14]=0x00, data[ 15]=0x00, data[ 16]=0x00, data[ 17]=0x00, data[ 18]=0x00, data[ 19]=0x00, data[ 20]=0x00, data[ 21]=0x00, data[ 22]=0x00, data[ 23]=0x00, data[ 24]=0x00, data[ 25]=0x00, data[ 26]=0x00, data[ 27]=0x00, data[ 28]=0x00, data[ 29]=0x00, data[ 30]=0x00, data[ 31]=0x00, data[ 32]=0x00, data[ 33]=0x00, data[ 34]=0x00, data[ 35]=0x00, data[ 36]=0x00, data[ 37]=0x00, data[ 38]=0x00, data[ 39]=0x00, data[ 40]=0x00, data[ 41]=0x00, data[ 42]=0x00, data[ 43]=0x00, data[ 44]=0x00, data[ 45]=0x00, data[ 46]=0x00, data[ 47]=0x00, data[ 48]=0x00, data[ 49]=0x00, data[ 50]=0x00, data[ 51]=0x00, data[ 52]=0x00, data[ 53]=0x00, data[ 54]=0x00, data[ 55]=0x00, data[ 56]=0x00, data[ 57]=0x00, data[ 58]=0x00, data[ 59]=0x00, data[ 60]=0x00, data[ 61]=0x00, data[ 62]=0x00, data[ 63]=0x00, data[ 64]=0x00, data[ 65]=0x00, data[ 66]=0x00, data[ 67]=0x00, data[ 68]=0x00, data[ 69]=0x00, data[ 70]=0x00, data[ 71]=0x00, data[ 72]=0x00, data[ 73]=0x00, data[ 74]=0x00, data[ 75]=0x00, data[ 76]=0x00, data[ 77]=0x00, data[ 78]=0x00, data[ 79]=0x00, data[ 80]=0x00, data[ 81]=0x00, data[ 82]=0x00, data[ 83]=0x00, data[ 84]=0x00, data[ 85]=0x00, data[ 86]=0x00, data[ 87]=0x00, data[ 88]=0x00, data[ 89]=0x00, data[ 90]=0x00, data[ 91]=0x00, data[ 92]=0x00, data[ 93]=0x00, data[ 94]=0x00, data[ 95]=0x00, data[ 96]=0x00, data[ 97]=0x00, data[ 98]=0x00, data[ 99]=0x00, data[100]=0x00, data[101]=0x00, data[102]=0x00, data[103]=0x00, data[104]=0x00, data[105]=0x00, data[106]=0x00, data[107]=0x00, data[108]=0x00, data[109]=0x00, data[110]=0x00, data[111]=0x00, data[112]=0x00, data[113]=0x00, data[114]=0x00, data[115]=0x00, data[116]=0x00, data[117]=0x00, data[118]=0x00, data[119]=0x00, data[120]=0x00, data[121]=0x00, data[122]=0x00, data[123]=0x00, data[124]=0x00, data[125]=0x00, data[126]=0x00, data[127]=0x00 </a:t>
            </a:r>
          </a:p>
          <a:p>
            <a:endParaRPr lang="it-IT" sz="800" dirty="0"/>
          </a:p>
          <a:p>
            <a:r>
              <a:rPr lang="en-US" sz="1100" dirty="0"/>
              <a:t>info MM            4: Load Memory WID Command: Wrote 1 bytes to address: 0x405B6460</a:t>
            </a:r>
          </a:p>
          <a:p>
            <a:endParaRPr lang="en-US" sz="800" dirty="0"/>
          </a:p>
          <a:p>
            <a:r>
              <a:rPr lang="en-US" sz="1100" dirty="0"/>
              <a:t>/</a:t>
            </a:r>
            <a:r>
              <a:rPr lang="en-US" sz="1100" dirty="0" err="1"/>
              <a:t>oci.fsw.mm.dumpinevent</a:t>
            </a:r>
            <a:r>
              <a:rPr lang="en-US" sz="1100" dirty="0"/>
              <a:t> </a:t>
            </a:r>
            <a:r>
              <a:rPr lang="en-US" sz="1100" dirty="0" err="1"/>
              <a:t>memtype</a:t>
            </a:r>
            <a:r>
              <a:rPr lang="en-US" sz="1100" dirty="0"/>
              <a:t>=ram, </a:t>
            </a:r>
            <a:r>
              <a:rPr lang="en-US" sz="1100" dirty="0" err="1"/>
              <a:t>datasize</a:t>
            </a:r>
            <a:r>
              <a:rPr lang="en-US" sz="1100" dirty="0"/>
              <a:t>=10, offset=0, </a:t>
            </a:r>
            <a:r>
              <a:rPr lang="en-US" sz="1100" dirty="0" err="1"/>
              <a:t>symname</a:t>
            </a:r>
            <a:r>
              <a:rPr lang="en-US" sz="1100" dirty="0"/>
              <a:t>=</a:t>
            </a:r>
            <a:r>
              <a:rPr lang="en-US" sz="1100" dirty="0" err="1"/>
              <a:t>MS_TestArea</a:t>
            </a:r>
            <a:endParaRPr lang="en-US" sz="1100" dirty="0"/>
          </a:p>
          <a:p>
            <a:r>
              <a:rPr lang="en-US" sz="1100" dirty="0"/>
              <a:t>info MM           14: Memory Dump</a:t>
            </a:r>
            <a:r>
              <a:rPr lang="en-US" sz="1100" dirty="0">
                <a:solidFill>
                  <a:srgbClr val="FF0000"/>
                </a:solidFill>
              </a:rPr>
              <a:t>: 0x05 </a:t>
            </a:r>
            <a:r>
              <a:rPr lang="en-US" sz="1100" dirty="0"/>
              <a:t>0xAB </a:t>
            </a:r>
            <a:r>
              <a:rPr lang="en-US" sz="1100" dirty="0" err="1"/>
              <a:t>0xAB</a:t>
            </a:r>
            <a:r>
              <a:rPr lang="en-US" sz="1100" dirty="0"/>
              <a:t> </a:t>
            </a:r>
            <a:r>
              <a:rPr lang="en-US" sz="1100" dirty="0" err="1"/>
              <a:t>0xAB</a:t>
            </a:r>
            <a:r>
              <a:rPr lang="en-US" sz="1100" dirty="0"/>
              <a:t> </a:t>
            </a:r>
            <a:r>
              <a:rPr lang="en-US" sz="1100" dirty="0" err="1"/>
              <a:t>0xAB</a:t>
            </a:r>
            <a:r>
              <a:rPr lang="en-US" sz="1100" dirty="0"/>
              <a:t> </a:t>
            </a:r>
            <a:r>
              <a:rPr lang="en-US" sz="1100" dirty="0" err="1"/>
              <a:t>0xAB</a:t>
            </a:r>
            <a:r>
              <a:rPr lang="en-US" sz="1100" dirty="0"/>
              <a:t> </a:t>
            </a:r>
            <a:r>
              <a:rPr lang="en-US" sz="1100" dirty="0" err="1"/>
              <a:t>0xAB</a:t>
            </a:r>
            <a:r>
              <a:rPr lang="en-US" sz="1100" dirty="0"/>
              <a:t> </a:t>
            </a:r>
            <a:r>
              <a:rPr lang="en-US" sz="1100" dirty="0" err="1"/>
              <a:t>0xAB</a:t>
            </a:r>
            <a:r>
              <a:rPr lang="en-US" sz="1100" dirty="0"/>
              <a:t> </a:t>
            </a:r>
            <a:r>
              <a:rPr lang="en-US" sz="1100" dirty="0" err="1"/>
              <a:t>0xAB</a:t>
            </a:r>
            <a:r>
              <a:rPr lang="en-US" sz="1100" dirty="0"/>
              <a:t> </a:t>
            </a:r>
            <a:r>
              <a:rPr lang="en-US" sz="1100" dirty="0" err="1"/>
              <a:t>0xAB</a:t>
            </a:r>
            <a:r>
              <a:rPr lang="en-US" sz="1100" dirty="0"/>
              <a:t> from address: 0x405B6460</a:t>
            </a:r>
          </a:p>
          <a:p>
            <a:endParaRPr lang="en-US" sz="1100" dirty="0"/>
          </a:p>
          <a:p>
            <a:endParaRPr lang="en-US" sz="1100" dirty="0"/>
          </a:p>
          <a:p>
            <a:endParaRPr lang="en-US" sz="1100" dirty="0"/>
          </a:p>
          <a:p>
            <a:r>
              <a:rPr lang="en-US" sz="1100" dirty="0">
                <a:solidFill>
                  <a:srgbClr val="FF0000"/>
                </a:solidFill>
              </a:rPr>
              <a:t>Drawback - no idea how to compute the CRC.  Tool to input hex string and get CRC?</a:t>
            </a:r>
          </a:p>
          <a:p>
            <a:r>
              <a:rPr lang="en-US" sz="1100" dirty="0">
                <a:solidFill>
                  <a:srgbClr val="FF0000"/>
                </a:solidFill>
              </a:rPr>
              <a:t>Good news is the error event tells you the expected CRC so could temporarily use that.</a:t>
            </a:r>
          </a:p>
          <a:p>
            <a:pPr lvl="1"/>
            <a:r>
              <a:rPr lang="en-US" sz="1100" b="1" dirty="0">
                <a:solidFill>
                  <a:srgbClr val="FF0000"/>
                </a:solidFill>
              </a:rPr>
              <a:t>Not good practice.</a:t>
            </a:r>
          </a:p>
          <a:p>
            <a:pPr lvl="1"/>
            <a:r>
              <a:rPr lang="en-US" sz="1100" b="1" dirty="0">
                <a:solidFill>
                  <a:srgbClr val="FF0000"/>
                </a:solidFill>
              </a:rPr>
              <a:t>error MM           27: Interrupts Disabled Load CRC failure: Expected = 0x0 Calculated = 0x3C0</a:t>
            </a:r>
          </a:p>
          <a:p>
            <a:pPr lvl="1"/>
            <a:endParaRPr lang="en-US" sz="800" b="1" dirty="0">
              <a:solidFill>
                <a:srgbClr val="FF0000"/>
              </a:solidFill>
            </a:endParaRPr>
          </a:p>
          <a:p>
            <a:pPr lvl="1"/>
            <a:endParaRPr lang="en-US" sz="800" b="1" dirty="0"/>
          </a:p>
          <a:p>
            <a:pPr lvl="1"/>
            <a:endParaRPr lang="en-US" sz="800" b="1" dirty="0"/>
          </a:p>
          <a:p>
            <a:endParaRPr lang="en-US" sz="1000" b="1" dirty="0"/>
          </a:p>
          <a:p>
            <a:pPr lvl="2"/>
            <a:endParaRPr lang="en-US" sz="800" dirty="0"/>
          </a:p>
        </p:txBody>
      </p:sp>
      <p:pic>
        <p:nvPicPr>
          <p:cNvPr id="4" name="Picture 3">
            <a:extLst>
              <a:ext uri="{FF2B5EF4-FFF2-40B4-BE49-F238E27FC236}">
                <a16:creationId xmlns:a16="http://schemas.microsoft.com/office/drawing/2014/main" id="{95CB60C5-93DD-4C5A-97EE-AA6ADFC48428}"/>
              </a:ext>
            </a:extLst>
          </p:cNvPr>
          <p:cNvPicPr>
            <a:picLocks noChangeAspect="1"/>
          </p:cNvPicPr>
          <p:nvPr/>
        </p:nvPicPr>
        <p:blipFill>
          <a:blip r:embed="rId2"/>
          <a:stretch>
            <a:fillRect/>
          </a:stretch>
        </p:blipFill>
        <p:spPr>
          <a:xfrm>
            <a:off x="7953375" y="3867150"/>
            <a:ext cx="4238625" cy="2990850"/>
          </a:xfrm>
          <a:prstGeom prst="rect">
            <a:avLst/>
          </a:prstGeom>
        </p:spPr>
      </p:pic>
    </p:spTree>
    <p:extLst>
      <p:ext uri="{BB962C8B-B14F-4D97-AF65-F5344CB8AC3E}">
        <p14:creationId xmlns:p14="http://schemas.microsoft.com/office/powerpoint/2010/main" val="209503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 to File Command</a:t>
            </a:r>
          </a:p>
        </p:txBody>
      </p:sp>
      <p:sp>
        <p:nvSpPr>
          <p:cNvPr id="3" name="Content Placeholder 2"/>
          <p:cNvSpPr>
            <a:spLocks noGrp="1"/>
          </p:cNvSpPr>
          <p:nvPr>
            <p:ph idx="1"/>
          </p:nvPr>
        </p:nvSpPr>
        <p:spPr/>
        <p:txBody>
          <a:bodyPr/>
          <a:lstStyle/>
          <a:p>
            <a:r>
              <a:rPr lang="en-US" sz="1400" dirty="0"/>
              <a:t>/oci.fsw.mm.dump2file </a:t>
            </a:r>
            <a:r>
              <a:rPr lang="en-US" sz="1400" dirty="0" err="1"/>
              <a:t>memtype</a:t>
            </a:r>
            <a:r>
              <a:rPr lang="en-US" sz="1400" dirty="0"/>
              <a:t>=ram, </a:t>
            </a:r>
            <a:r>
              <a:rPr lang="en-US" sz="1400" dirty="0" err="1"/>
              <a:t>datasize</a:t>
            </a:r>
            <a:r>
              <a:rPr lang="en-US" sz="1400" dirty="0"/>
              <a:t>=8, offset=0, </a:t>
            </a:r>
            <a:r>
              <a:rPr lang="en-US" sz="1400" dirty="0" err="1"/>
              <a:t>symname</a:t>
            </a:r>
            <a:r>
              <a:rPr lang="en-US" sz="1400" dirty="0"/>
              <a:t>=</a:t>
            </a:r>
            <a:r>
              <a:rPr lang="en-US" sz="1400" dirty="0" err="1"/>
              <a:t>MS_TestArea</a:t>
            </a:r>
            <a:r>
              <a:rPr lang="en-US" sz="1400" dirty="0"/>
              <a:t>, filename="/ram/dump01.dat"</a:t>
            </a:r>
          </a:p>
          <a:p>
            <a:endParaRPr lang="en-US" sz="1400" dirty="0"/>
          </a:p>
          <a:p>
            <a:r>
              <a:rPr lang="en-US" sz="1400" dirty="0"/>
              <a:t>info MM           13: Dump Memory To File Command: Dumped 8 bytes from address 0x405B6460 to file '/ram/dump01.dat'</a:t>
            </a:r>
          </a:p>
          <a:p>
            <a:endParaRPr lang="en-US" dirty="0"/>
          </a:p>
        </p:txBody>
      </p:sp>
      <p:pic>
        <p:nvPicPr>
          <p:cNvPr id="5" name="Picture 4">
            <a:extLst>
              <a:ext uri="{FF2B5EF4-FFF2-40B4-BE49-F238E27FC236}">
                <a16:creationId xmlns:a16="http://schemas.microsoft.com/office/drawing/2014/main" id="{13F58A17-B8AC-40BB-97A5-E38A01DBA84F}"/>
              </a:ext>
            </a:extLst>
          </p:cNvPr>
          <p:cNvPicPr>
            <a:picLocks noChangeAspect="1"/>
          </p:cNvPicPr>
          <p:nvPr/>
        </p:nvPicPr>
        <p:blipFill>
          <a:blip r:embed="rId2"/>
          <a:stretch>
            <a:fillRect/>
          </a:stretch>
        </p:blipFill>
        <p:spPr>
          <a:xfrm>
            <a:off x="554566" y="3857625"/>
            <a:ext cx="4286250" cy="3000375"/>
          </a:xfrm>
          <a:prstGeom prst="rect">
            <a:avLst/>
          </a:prstGeom>
        </p:spPr>
      </p:pic>
    </p:spTree>
    <p:extLst>
      <p:ext uri="{BB962C8B-B14F-4D97-AF65-F5344CB8AC3E}">
        <p14:creationId xmlns:p14="http://schemas.microsoft.com/office/powerpoint/2010/main" val="365360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Downlink File</a:t>
            </a:r>
          </a:p>
        </p:txBody>
      </p:sp>
      <p:sp>
        <p:nvSpPr>
          <p:cNvPr id="3" name="Content Placeholder 2"/>
          <p:cNvSpPr>
            <a:spLocks noGrp="1"/>
          </p:cNvSpPr>
          <p:nvPr>
            <p:ph idx="1"/>
          </p:nvPr>
        </p:nvSpPr>
        <p:spPr/>
        <p:txBody>
          <a:bodyPr/>
          <a:lstStyle/>
          <a:p>
            <a:r>
              <a:rPr lang="en-US" sz="1600" dirty="0"/>
              <a:t>/</a:t>
            </a:r>
            <a:r>
              <a:rPr lang="en-US" sz="1600" dirty="0" err="1"/>
              <a:t>oci.fsw.cf.playbackfile</a:t>
            </a:r>
            <a:r>
              <a:rPr lang="en-US" sz="1600" dirty="0"/>
              <a:t> class=2, channel=chan_1, priority=1, preserve=</a:t>
            </a:r>
            <a:r>
              <a:rPr lang="en-US" sz="1600" dirty="0" err="1"/>
              <a:t>keep_file</a:t>
            </a:r>
            <a:r>
              <a:rPr lang="en-US" sz="1600" dirty="0"/>
              <a:t>, </a:t>
            </a:r>
            <a:r>
              <a:rPr lang="en-US" sz="1600" dirty="0" err="1"/>
              <a:t>srcfilename</a:t>
            </a:r>
            <a:r>
              <a:rPr lang="en-US" sz="1600" dirty="0"/>
              <a:t>="/ram/dump01.dat", </a:t>
            </a:r>
            <a:r>
              <a:rPr lang="en-US" sz="1600" dirty="0" err="1"/>
              <a:t>destfilename</a:t>
            </a:r>
            <a:r>
              <a:rPr lang="en-US" sz="1600" dirty="0"/>
              <a:t>="dump01.dat"</a:t>
            </a:r>
          </a:p>
          <a:p>
            <a:r>
              <a:rPr lang="en-US" sz="1600" dirty="0"/>
              <a:t>itos_</a:t>
            </a:r>
            <a:r>
              <a:rPr lang="en-US" sz="1600" dirty="0" err="1"/>
              <a:t>cfdp</a:t>
            </a:r>
            <a:r>
              <a:rPr lang="en-US" sz="1600" dirty="0"/>
              <a:t>__</a:t>
            </a:r>
            <a:r>
              <a:rPr lang="en-US" sz="1600" dirty="0" err="1"/>
              <a:t>cfdp</a:t>
            </a:r>
            <a:r>
              <a:rPr lang="en-US" sz="1600" dirty="0"/>
              <a:t>: (CFDP lib): :::</a:t>
            </a:r>
            <a:r>
              <a:rPr lang="en-US" sz="1600" dirty="0" err="1"/>
              <a:t>MD_Recv</a:t>
            </a:r>
            <a:r>
              <a:rPr lang="en-US" sz="1600" dirty="0"/>
              <a:t>  trans 2.1_3, class 2, receiving 'dump01.dat' (152 bytes).</a:t>
            </a:r>
          </a:p>
          <a:p>
            <a:r>
              <a:rPr lang="en-US" sz="1600" dirty="0"/>
              <a:t>itos_</a:t>
            </a:r>
            <a:r>
              <a:rPr lang="en-US" sz="1600" dirty="0" err="1"/>
              <a:t>cfdp</a:t>
            </a:r>
            <a:r>
              <a:rPr lang="en-US" sz="1600" dirty="0"/>
              <a:t>__</a:t>
            </a:r>
            <a:r>
              <a:rPr lang="en-US" sz="1600" dirty="0" err="1"/>
              <a:t>cfdp</a:t>
            </a:r>
            <a:r>
              <a:rPr lang="en-US" sz="1600" dirty="0"/>
              <a:t>: (CFDP lib): :::</a:t>
            </a:r>
            <a:r>
              <a:rPr lang="en-US" sz="1600" dirty="0" err="1"/>
              <a:t>Machine_Allocated</a:t>
            </a:r>
            <a:r>
              <a:rPr lang="en-US" sz="1600" dirty="0"/>
              <a:t>  trans 2.1_3.</a:t>
            </a:r>
          </a:p>
          <a:p>
            <a:r>
              <a:rPr lang="en-US" sz="1600" dirty="0"/>
              <a:t>itos_</a:t>
            </a:r>
            <a:r>
              <a:rPr lang="en-US" sz="1600" dirty="0" err="1"/>
              <a:t>cfdp</a:t>
            </a:r>
            <a:r>
              <a:rPr lang="en-US" sz="1600" dirty="0"/>
              <a:t>__</a:t>
            </a:r>
            <a:r>
              <a:rPr lang="en-US" sz="1600" dirty="0" err="1"/>
              <a:t>cfdp</a:t>
            </a:r>
            <a:r>
              <a:rPr lang="en-US" sz="1600" dirty="0"/>
              <a:t>: (CFDP lib): :::</a:t>
            </a:r>
            <a:r>
              <a:rPr lang="en-US" sz="1600" dirty="0" err="1"/>
              <a:t>EOF_Recv</a:t>
            </a:r>
            <a:r>
              <a:rPr lang="en-US" sz="1600" dirty="0"/>
              <a:t>  trans 2.1_3.</a:t>
            </a:r>
          </a:p>
          <a:p>
            <a:r>
              <a:rPr lang="en-US" sz="1600" dirty="0"/>
              <a:t>echo_p1: 1a46c00000101a3808000313020100000003030106400d</a:t>
            </a:r>
          </a:p>
          <a:p>
            <a:r>
              <a:rPr lang="en-US" sz="1600" dirty="0"/>
              <a:t>echo_p1: 1a46c000000f1a600800021302010000000303010508</a:t>
            </a:r>
          </a:p>
          <a:p>
            <a:r>
              <a:rPr lang="en-US" sz="1600" dirty="0"/>
              <a:t>echo_p1: 1a46c000000f1a600800021302010000000303010508</a:t>
            </a:r>
          </a:p>
          <a:p>
            <a:r>
              <a:rPr lang="en-US" sz="1600" dirty="0"/>
              <a:t>info CF           21: Outgoing file successful 2.1_3,src /ram/dump01.dat</a:t>
            </a:r>
          </a:p>
          <a:p>
            <a:r>
              <a:rPr lang="en-US" sz="1600" dirty="0"/>
              <a:t>itos_</a:t>
            </a:r>
            <a:r>
              <a:rPr lang="en-US" sz="1600" dirty="0" err="1"/>
              <a:t>cfdp</a:t>
            </a:r>
            <a:r>
              <a:rPr lang="en-US" sz="1600" dirty="0"/>
              <a:t>__</a:t>
            </a:r>
            <a:r>
              <a:rPr lang="en-US" sz="1600" dirty="0" err="1"/>
              <a:t>cfdp</a:t>
            </a:r>
            <a:r>
              <a:rPr lang="en-US" sz="1600" dirty="0"/>
              <a:t>: (CFDP lib): :::</a:t>
            </a:r>
            <a:r>
              <a:rPr lang="en-US" sz="1600" dirty="0" err="1"/>
              <a:t>Machine_Deallocated</a:t>
            </a:r>
            <a:r>
              <a:rPr lang="en-US" sz="1600" dirty="0"/>
              <a:t>  trans 2.1_3.</a:t>
            </a:r>
          </a:p>
          <a:p>
            <a:r>
              <a:rPr lang="en-US" sz="1600" dirty="0"/>
              <a:t>itos_</a:t>
            </a:r>
            <a:r>
              <a:rPr lang="en-US" sz="1600" dirty="0" err="1"/>
              <a:t>cfdp</a:t>
            </a:r>
            <a:r>
              <a:rPr lang="en-US" sz="1600" dirty="0"/>
              <a:t>__</a:t>
            </a:r>
            <a:r>
              <a:rPr lang="en-US" sz="1600" dirty="0" err="1"/>
              <a:t>cfdp</a:t>
            </a:r>
            <a:r>
              <a:rPr lang="en-US" sz="1600" dirty="0"/>
              <a:t>: (CFDP lib): :::</a:t>
            </a:r>
            <a:r>
              <a:rPr lang="en-US" sz="1600" dirty="0" err="1"/>
              <a:t>Trans_Finished</a:t>
            </a:r>
            <a:r>
              <a:rPr lang="en-US" sz="1600" dirty="0"/>
              <a:t>  trans 2.1_3 successful.</a:t>
            </a:r>
          </a:p>
          <a:p>
            <a:endParaRPr lang="en-US" sz="1600" dirty="0"/>
          </a:p>
        </p:txBody>
      </p:sp>
    </p:spTree>
    <p:extLst>
      <p:ext uri="{BB962C8B-B14F-4D97-AF65-F5344CB8AC3E}">
        <p14:creationId xmlns:p14="http://schemas.microsoft.com/office/powerpoint/2010/main" val="201972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Dump File</a:t>
            </a:r>
          </a:p>
        </p:txBody>
      </p:sp>
      <p:sp>
        <p:nvSpPr>
          <p:cNvPr id="3" name="Content Placeholder 2"/>
          <p:cNvSpPr>
            <a:spLocks noGrp="1"/>
          </p:cNvSpPr>
          <p:nvPr>
            <p:ph idx="1"/>
          </p:nvPr>
        </p:nvSpPr>
        <p:spPr/>
        <p:txBody>
          <a:bodyPr/>
          <a:lstStyle/>
          <a:p>
            <a:r>
              <a:rPr lang="en-US" sz="1400" dirty="0">
                <a:latin typeface="Courier New" panose="02070309020205020404" pitchFamily="49" charset="0"/>
                <a:cs typeface="Courier New" panose="02070309020205020404" pitchFamily="49" charset="0"/>
              </a:rPr>
              <a:t>gsfc580oci@gs580w-ociitos2 (build-3.2-test *) </a:t>
            </a:r>
            <a:r>
              <a:rPr lang="en-US" sz="1400" dirty="0" err="1">
                <a:latin typeface="Courier New" panose="02070309020205020404" pitchFamily="49" charset="0"/>
                <a:cs typeface="Courier New" panose="02070309020205020404" pitchFamily="49" charset="0"/>
              </a:rPr>
              <a:t>cfdp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xxd</a:t>
            </a:r>
            <a:r>
              <a:rPr lang="en-US" sz="1400" dirty="0">
                <a:latin typeface="Courier New" panose="02070309020205020404" pitchFamily="49" charset="0"/>
                <a:cs typeface="Courier New" panose="02070309020205020404" pitchFamily="49" charset="0"/>
              </a:rPr>
              <a:t> dump01.dat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00000000: 6346 4531 4f43 4946 0000 0040 5041 4345  cFE1OCIF...@PACE</a:t>
            </a:r>
          </a:p>
          <a:p>
            <a:r>
              <a:rPr lang="en-US" sz="1400" dirty="0">
                <a:latin typeface="Courier New" panose="02070309020205020404" pitchFamily="49" charset="0"/>
                <a:cs typeface="Courier New" panose="02070309020205020404" pitchFamily="49" charset="0"/>
              </a:rPr>
              <a:t>00000010: 0000 0002 0000 0011 7827 7714 0274 4000  ........</a:t>
            </a:r>
            <a:r>
              <a:rPr lang="en-US" sz="1400" dirty="0" err="1">
                <a:latin typeface="Courier New" panose="02070309020205020404" pitchFamily="49" charset="0"/>
                <a:cs typeface="Courier New" panose="02070309020205020404" pitchFamily="49" charset="0"/>
              </a:rPr>
              <a:t>x'w..t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00000020: 4d65 6d6f 7279 204d 616e 6167 6572 2064  Memory Manager d</a:t>
            </a:r>
          </a:p>
          <a:p>
            <a:r>
              <a:rPr lang="en-US" sz="1400" dirty="0">
                <a:latin typeface="Courier New" panose="02070309020205020404" pitchFamily="49" charset="0"/>
                <a:cs typeface="Courier New" panose="02070309020205020404" pitchFamily="49" charset="0"/>
              </a:rPr>
              <a:t>00000030: 756d 7020 6669 6c65 0000 0000 0000 0000  ump file........</a:t>
            </a:r>
          </a:p>
          <a:p>
            <a:r>
              <a:rPr lang="en-US" sz="1400" dirty="0">
                <a:latin typeface="Courier New" panose="02070309020205020404" pitchFamily="49" charset="0"/>
                <a:cs typeface="Courier New" panose="02070309020205020404" pitchFamily="49" charset="0"/>
              </a:rPr>
              <a:t>00000040: 405b 6460 0000 0000 0000 0000 0000 0000  @[d`............</a:t>
            </a:r>
          </a:p>
          <a:p>
            <a:r>
              <a:rPr lang="en-US" sz="1400" dirty="0">
                <a:latin typeface="Courier New" panose="02070309020205020404" pitchFamily="49" charset="0"/>
                <a:cs typeface="Courier New" panose="02070309020205020404" pitchFamily="49" charset="0"/>
              </a:rPr>
              <a:t>00000050: 0000 0000 0000 0000 0000 0000 0000 0000  ................</a:t>
            </a:r>
          </a:p>
          <a:p>
            <a:r>
              <a:rPr lang="en-US" sz="1400" dirty="0">
                <a:latin typeface="Courier New" panose="02070309020205020404" pitchFamily="49" charset="0"/>
                <a:cs typeface="Courier New" panose="02070309020205020404" pitchFamily="49" charset="0"/>
              </a:rPr>
              <a:t>00000060: 0000 0000 0000 0000 0000 0000 0000 0000  ................</a:t>
            </a:r>
          </a:p>
          <a:p>
            <a:r>
              <a:rPr lang="en-US" sz="1400" dirty="0">
                <a:latin typeface="Courier New" panose="02070309020205020404" pitchFamily="49" charset="0"/>
                <a:cs typeface="Courier New" panose="02070309020205020404" pitchFamily="49" charset="0"/>
              </a:rPr>
              <a:t>00000070: 0000 0000 0000 0000 0000 0000 0000 0000  ................</a:t>
            </a:r>
          </a:p>
          <a:p>
            <a:r>
              <a:rPr lang="en-US" sz="1400" dirty="0">
                <a:latin typeface="Courier New" panose="02070309020205020404" pitchFamily="49" charset="0"/>
                <a:cs typeface="Courier New" panose="02070309020205020404" pitchFamily="49" charset="0"/>
              </a:rPr>
              <a:t>00000080: 0000 0000 0000 0008 0000 4902 0100 0000  ..........I.....</a:t>
            </a:r>
          </a:p>
          <a:p>
            <a:r>
              <a:rPr lang="en-US" sz="1400" dirty="0">
                <a:latin typeface="Courier New" panose="02070309020205020404" pitchFamily="49" charset="0"/>
                <a:cs typeface="Courier New" panose="02070309020205020404" pitchFamily="49" charset="0"/>
              </a:rPr>
              <a:t>00000090: </a:t>
            </a:r>
            <a:r>
              <a:rPr lang="en-US" sz="1400" dirty="0" err="1">
                <a:latin typeface="Courier New" panose="02070309020205020404" pitchFamily="49" charset="0"/>
                <a:cs typeface="Courier New" panose="02070309020205020404" pitchFamily="49" charset="0"/>
              </a:rPr>
              <a:t>abab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abab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abab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abab</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gsfc580oci@gs580w-ociitos2 (build-3.2-test *) </a:t>
            </a:r>
            <a:r>
              <a:rPr lang="en-US" sz="1400" dirty="0" err="1">
                <a:latin typeface="Courier New" panose="02070309020205020404" pitchFamily="49" charset="0"/>
                <a:cs typeface="Courier New" panose="02070309020205020404" pitchFamily="49" charset="0"/>
              </a:rPr>
              <a:t>cfdp</a:t>
            </a:r>
            <a:r>
              <a:rPr lang="en-US" sz="14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
        <p:nvSpPr>
          <p:cNvPr id="4" name="TextBox 3"/>
          <p:cNvSpPr txBox="1"/>
          <p:nvPr/>
        </p:nvSpPr>
        <p:spPr>
          <a:xfrm>
            <a:off x="3399676" y="5372759"/>
            <a:ext cx="6107762" cy="1277273"/>
          </a:xfrm>
          <a:prstGeom prst="rect">
            <a:avLst/>
          </a:prstGeom>
          <a:noFill/>
        </p:spPr>
        <p:txBody>
          <a:bodyPr wrap="none" rtlCol="0">
            <a:spAutoFit/>
          </a:bodyPr>
          <a:lstStyle/>
          <a:p>
            <a:r>
              <a:rPr lang="en-US" sz="1100" dirty="0"/>
              <a:t>Type is “cFE1” which is hard coded in </a:t>
            </a:r>
            <a:r>
              <a:rPr lang="en-US" sz="1100" dirty="0" err="1"/>
              <a:t>CFE_FS_WriteHeader</a:t>
            </a:r>
            <a:r>
              <a:rPr lang="en-US" sz="1100" dirty="0"/>
              <a:t> (comments in function say ‘cfe1’.</a:t>
            </a:r>
          </a:p>
          <a:p>
            <a:r>
              <a:rPr lang="en-US" sz="1100" dirty="0"/>
              <a:t>OCI configured file subtype to be “OCIF”  changed default.</a:t>
            </a:r>
          </a:p>
          <a:p>
            <a:r>
              <a:rPr lang="en-US" sz="1100" dirty="0"/>
              <a:t>OCI used default for header description.  Don’t think anybody has ever changed.</a:t>
            </a:r>
          </a:p>
          <a:p>
            <a:r>
              <a:rPr lang="en-US" sz="1100" dirty="0"/>
              <a:t>S/C ID is “PACE”.  OCI CPU ID is 2.  I guess MM </a:t>
            </a:r>
            <a:r>
              <a:rPr lang="en-US" sz="1100" dirty="0" err="1"/>
              <a:t>appID</a:t>
            </a:r>
            <a:r>
              <a:rPr lang="en-US" sz="1100" dirty="0"/>
              <a:t> is 17.</a:t>
            </a:r>
          </a:p>
          <a:p>
            <a:r>
              <a:rPr lang="en-US" sz="1100" dirty="0">
                <a:solidFill>
                  <a:srgbClr val="FF0000"/>
                </a:solidFill>
              </a:rPr>
              <a:t>Dumps do not put symbol name in file.  Why?  Could if they wanted.  But might not make sense.</a:t>
            </a:r>
          </a:p>
          <a:p>
            <a:r>
              <a:rPr lang="en-US" sz="1100" dirty="0"/>
              <a:t>Recall I previously loaded with 0xab (load WID command was added to charts later).</a:t>
            </a:r>
          </a:p>
          <a:p>
            <a:endParaRPr lang="en-US" sz="1100" dirty="0"/>
          </a:p>
        </p:txBody>
      </p:sp>
      <p:sp>
        <p:nvSpPr>
          <p:cNvPr id="5" name="TextBox 4">
            <a:extLst>
              <a:ext uri="{FF2B5EF4-FFF2-40B4-BE49-F238E27FC236}">
                <a16:creationId xmlns:a16="http://schemas.microsoft.com/office/drawing/2014/main" id="{9576E79E-0BBC-463B-979F-C8510B549A48}"/>
              </a:ext>
            </a:extLst>
          </p:cNvPr>
          <p:cNvSpPr txBox="1"/>
          <p:nvPr/>
        </p:nvSpPr>
        <p:spPr>
          <a:xfrm>
            <a:off x="9507438" y="3429000"/>
            <a:ext cx="2698175" cy="646331"/>
          </a:xfrm>
          <a:prstGeom prst="rect">
            <a:avLst/>
          </a:prstGeom>
          <a:noFill/>
        </p:spPr>
        <p:txBody>
          <a:bodyPr wrap="none" rtlCol="0">
            <a:spAutoFit/>
          </a:bodyPr>
          <a:lstStyle/>
          <a:p>
            <a:r>
              <a:rPr lang="en-US" b="1" dirty="0">
                <a:solidFill>
                  <a:srgbClr val="FF0000"/>
                </a:solidFill>
              </a:rPr>
              <a:t>File was dumped prior </a:t>
            </a:r>
          </a:p>
          <a:p>
            <a:r>
              <a:rPr lang="en-US" b="1" dirty="0">
                <a:solidFill>
                  <a:srgbClr val="FF0000"/>
                </a:solidFill>
              </a:rPr>
              <a:t>to previous load WID.</a:t>
            </a:r>
          </a:p>
        </p:txBody>
      </p:sp>
    </p:spTree>
    <p:extLst>
      <p:ext uri="{BB962C8B-B14F-4D97-AF65-F5344CB8AC3E}">
        <p14:creationId xmlns:p14="http://schemas.microsoft.com/office/powerpoint/2010/main" val="83518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Agenda</a:t>
            </a:r>
          </a:p>
        </p:txBody>
      </p:sp>
      <p:sp>
        <p:nvSpPr>
          <p:cNvPr id="3" name="Content Placeholder 2"/>
          <p:cNvSpPr>
            <a:spLocks noGrp="1"/>
          </p:cNvSpPr>
          <p:nvPr>
            <p:ph idx="1"/>
          </p:nvPr>
        </p:nvSpPr>
        <p:spPr/>
        <p:txBody>
          <a:bodyPr/>
          <a:lstStyle/>
          <a:p>
            <a:r>
              <a:rPr lang="en-US" dirty="0"/>
              <a:t>Design Charts</a:t>
            </a:r>
          </a:p>
          <a:p>
            <a:pPr lvl="1"/>
            <a:r>
              <a:rPr lang="en-US" dirty="0"/>
              <a:t>Overview</a:t>
            </a:r>
          </a:p>
          <a:p>
            <a:pPr lvl="1"/>
            <a:r>
              <a:rPr lang="en-US" dirty="0"/>
              <a:t>Context Diagram</a:t>
            </a:r>
          </a:p>
          <a:p>
            <a:pPr lvl="1"/>
            <a:r>
              <a:rPr lang="en-US" dirty="0"/>
              <a:t>Memory Manager Commands</a:t>
            </a:r>
          </a:p>
          <a:p>
            <a:pPr lvl="1"/>
            <a:r>
              <a:rPr lang="en-US" dirty="0"/>
              <a:t>Memory Types</a:t>
            </a:r>
          </a:p>
          <a:p>
            <a:pPr lvl="1"/>
            <a:r>
              <a:rPr lang="en-US" dirty="0"/>
              <a:t>Memory Manager Telemetry</a:t>
            </a:r>
          </a:p>
          <a:p>
            <a:pPr lvl="1"/>
            <a:r>
              <a:rPr lang="en-US" dirty="0"/>
              <a:t>File Formats</a:t>
            </a:r>
          </a:p>
          <a:p>
            <a:r>
              <a:rPr lang="en-US" dirty="0"/>
              <a:t>Examples from OCI</a:t>
            </a:r>
          </a:p>
          <a:p>
            <a:pPr lvl="1"/>
            <a:r>
              <a:rPr lang="en-US" dirty="0"/>
              <a:t>Commands/Telemetry/Pages examples from OCI/ITOS</a:t>
            </a:r>
          </a:p>
          <a:p>
            <a:pPr lvl="1"/>
            <a:r>
              <a:rPr lang="en-US" dirty="0"/>
              <a:t>Configuration Parameters</a:t>
            </a:r>
          </a:p>
          <a:p>
            <a:pPr lvl="1"/>
            <a:r>
              <a:rPr lang="en-US" dirty="0"/>
              <a:t>Proc examples</a:t>
            </a:r>
          </a:p>
          <a:p>
            <a:r>
              <a:rPr lang="en-US" dirty="0"/>
              <a:t>Summary</a:t>
            </a:r>
          </a:p>
          <a:p>
            <a:r>
              <a:rPr lang="en-US" dirty="0"/>
              <a:t>Memory Manipulation Functions (in the PSP)</a:t>
            </a:r>
          </a:p>
          <a:p>
            <a:pPr lvl="1"/>
            <a:r>
              <a:rPr lang="en-US" dirty="0"/>
              <a:t>If we have time and interest</a:t>
            </a:r>
          </a:p>
          <a:p>
            <a:endParaRPr lang="en-US" dirty="0"/>
          </a:p>
          <a:p>
            <a:endParaRPr lang="en-US" dirty="0"/>
          </a:p>
        </p:txBody>
      </p:sp>
    </p:spTree>
    <p:extLst>
      <p:ext uri="{BB962C8B-B14F-4D97-AF65-F5344CB8AC3E}">
        <p14:creationId xmlns:p14="http://schemas.microsoft.com/office/powerpoint/2010/main" val="287115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from File Command</a:t>
            </a:r>
          </a:p>
        </p:txBody>
      </p:sp>
      <p:sp>
        <p:nvSpPr>
          <p:cNvPr id="3" name="Content Placeholder 2"/>
          <p:cNvSpPr>
            <a:spLocks noGrp="1"/>
          </p:cNvSpPr>
          <p:nvPr>
            <p:ph idx="1"/>
          </p:nvPr>
        </p:nvSpPr>
        <p:spPr/>
        <p:txBody>
          <a:bodyPr/>
          <a:lstStyle/>
          <a:p>
            <a:r>
              <a:rPr lang="en-US" sz="1400" dirty="0"/>
              <a:t>/</a:t>
            </a:r>
            <a:r>
              <a:rPr lang="en-US" sz="1400" dirty="0" err="1"/>
              <a:t>oci.fsw.mm.loadfile</a:t>
            </a:r>
            <a:r>
              <a:rPr lang="en-US" sz="1400" dirty="0"/>
              <a:t> filename="/ram/dump01.dat"</a:t>
            </a:r>
          </a:p>
          <a:p>
            <a:r>
              <a:rPr lang="en-US" sz="1400" dirty="0"/>
              <a:t>info MM            5: Load Memory From File Command: Loaded 8 bytes to address 0x405B6618 from file '/ram/dump01.dat'</a:t>
            </a:r>
          </a:p>
          <a:p>
            <a:endParaRPr lang="en-US" sz="1400" dirty="0"/>
          </a:p>
          <a:p>
            <a:r>
              <a:rPr lang="en-US" sz="1400" dirty="0"/>
              <a:t>I “cheated” here and just loaded the previously dumped file.  Obviously, the file would need to contain the contents necessary for whatever objective you’re trying achieve.  Do you know what tools exist to help generate load files? </a:t>
            </a:r>
          </a:p>
        </p:txBody>
      </p:sp>
      <p:sp>
        <p:nvSpPr>
          <p:cNvPr id="5" name="TextBox 4"/>
          <p:cNvSpPr txBox="1"/>
          <p:nvPr/>
        </p:nvSpPr>
        <p:spPr>
          <a:xfrm>
            <a:off x="8774090" y="2980123"/>
            <a:ext cx="3313686" cy="923330"/>
          </a:xfrm>
          <a:prstGeom prst="rect">
            <a:avLst/>
          </a:prstGeom>
          <a:noFill/>
        </p:spPr>
        <p:txBody>
          <a:bodyPr wrap="square" rtlCol="0">
            <a:spAutoFit/>
          </a:bodyPr>
          <a:lstStyle/>
          <a:p>
            <a:r>
              <a:rPr lang="en-US" dirty="0">
                <a:solidFill>
                  <a:srgbClr val="FF0000"/>
                </a:solidFill>
              </a:rPr>
              <a:t>A FSSE tutorial on tools and generating load files</a:t>
            </a:r>
          </a:p>
          <a:p>
            <a:r>
              <a:rPr lang="en-US" dirty="0">
                <a:solidFill>
                  <a:srgbClr val="FF0000"/>
                </a:solidFill>
              </a:rPr>
              <a:t>would be useful.</a:t>
            </a:r>
          </a:p>
        </p:txBody>
      </p:sp>
      <p:sp>
        <p:nvSpPr>
          <p:cNvPr id="7" name="TextBox 6">
            <a:extLst>
              <a:ext uri="{FF2B5EF4-FFF2-40B4-BE49-F238E27FC236}">
                <a16:creationId xmlns:a16="http://schemas.microsoft.com/office/drawing/2014/main" id="{ACEE301F-7EB8-4E64-A745-3EFDE1D842A7}"/>
              </a:ext>
            </a:extLst>
          </p:cNvPr>
          <p:cNvSpPr txBox="1"/>
          <p:nvPr/>
        </p:nvSpPr>
        <p:spPr>
          <a:xfrm>
            <a:off x="5960910" y="5967452"/>
            <a:ext cx="4826962" cy="646331"/>
          </a:xfrm>
          <a:prstGeom prst="rect">
            <a:avLst/>
          </a:prstGeom>
          <a:noFill/>
        </p:spPr>
        <p:txBody>
          <a:bodyPr wrap="none" rtlCol="0">
            <a:spAutoFit/>
          </a:bodyPr>
          <a:lstStyle/>
          <a:p>
            <a:r>
              <a:rPr lang="en-US" dirty="0">
                <a:solidFill>
                  <a:srgbClr val="FF0000"/>
                </a:solidFill>
              </a:rPr>
              <a:t>Ignore address change from previous charts, </a:t>
            </a:r>
          </a:p>
          <a:p>
            <a:r>
              <a:rPr lang="en-US" dirty="0">
                <a:solidFill>
                  <a:srgbClr val="FF0000"/>
                </a:solidFill>
              </a:rPr>
              <a:t>new build was loaded</a:t>
            </a:r>
          </a:p>
        </p:txBody>
      </p:sp>
      <p:pic>
        <p:nvPicPr>
          <p:cNvPr id="8" name="Picture 7">
            <a:extLst>
              <a:ext uri="{FF2B5EF4-FFF2-40B4-BE49-F238E27FC236}">
                <a16:creationId xmlns:a16="http://schemas.microsoft.com/office/drawing/2014/main" id="{3A9D50F8-D777-40A8-AE4A-8C67C0EF053C}"/>
              </a:ext>
            </a:extLst>
          </p:cNvPr>
          <p:cNvPicPr>
            <a:picLocks noChangeAspect="1"/>
          </p:cNvPicPr>
          <p:nvPr/>
        </p:nvPicPr>
        <p:blipFill>
          <a:blip r:embed="rId2"/>
          <a:stretch>
            <a:fillRect/>
          </a:stretch>
        </p:blipFill>
        <p:spPr>
          <a:xfrm>
            <a:off x="554566" y="3876675"/>
            <a:ext cx="4248150" cy="2981325"/>
          </a:xfrm>
          <a:prstGeom prst="rect">
            <a:avLst/>
          </a:prstGeom>
        </p:spPr>
      </p:pic>
      <p:cxnSp>
        <p:nvCxnSpPr>
          <p:cNvPr id="10" name="Straight Arrow Connector 9">
            <a:extLst>
              <a:ext uri="{FF2B5EF4-FFF2-40B4-BE49-F238E27FC236}">
                <a16:creationId xmlns:a16="http://schemas.microsoft.com/office/drawing/2014/main" id="{2ECF8079-824B-448E-8037-6DC2CA95BD8D}"/>
              </a:ext>
            </a:extLst>
          </p:cNvPr>
          <p:cNvCxnSpPr/>
          <p:nvPr/>
        </p:nvCxnSpPr>
        <p:spPr bwMode="auto">
          <a:xfrm flipV="1">
            <a:off x="4802716" y="6116128"/>
            <a:ext cx="978229" cy="68773"/>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B8860DC1-A158-48EF-BD2B-6E09045D0E65}"/>
              </a:ext>
            </a:extLst>
          </p:cNvPr>
          <p:cNvCxnSpPr/>
          <p:nvPr/>
        </p:nvCxnSpPr>
        <p:spPr bwMode="auto">
          <a:xfrm flipH="1">
            <a:off x="6392174" y="1768415"/>
            <a:ext cx="1863305" cy="427007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9118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 and then load really big file</a:t>
            </a:r>
          </a:p>
        </p:txBody>
      </p:sp>
      <p:sp>
        <p:nvSpPr>
          <p:cNvPr id="3" name="Content Placeholder 2"/>
          <p:cNvSpPr>
            <a:spLocks noGrp="1"/>
          </p:cNvSpPr>
          <p:nvPr>
            <p:ph idx="1"/>
          </p:nvPr>
        </p:nvSpPr>
        <p:spPr/>
        <p:txBody>
          <a:bodyPr/>
          <a:lstStyle/>
          <a:p>
            <a:r>
              <a:rPr lang="en-US" sz="1200" dirty="0"/>
              <a:t>/</a:t>
            </a:r>
            <a:r>
              <a:rPr lang="en-US" sz="1200" dirty="0" err="1"/>
              <a:t>oci.fsw.fm.DeleteAllFiles</a:t>
            </a:r>
            <a:r>
              <a:rPr lang="en-US" sz="1200" dirty="0"/>
              <a:t> Directory="/ram/"   ; delete giant symbol table file…..</a:t>
            </a:r>
          </a:p>
          <a:p>
            <a:r>
              <a:rPr lang="en-US" sz="1200" dirty="0"/>
              <a:t>write(77) "</a:t>
            </a:r>
            <a:r>
              <a:rPr lang="en-US" sz="1200" dirty="0" err="1"/>
              <a:t>cfdp</a:t>
            </a:r>
            <a:r>
              <a:rPr lang="en-US" sz="1200" dirty="0"/>
              <a:t> put loads/bank1-3_2_0_P1.dat 2.1 /ram/bank1_3_2_0_P1.dat“</a:t>
            </a:r>
          </a:p>
          <a:p>
            <a:r>
              <a:rPr lang="en-US" sz="1200" dirty="0"/>
              <a:t>info CF           20: Incoming file successful 3.1_2,dest /ram/bank1_3_2_0_P1.dat</a:t>
            </a:r>
          </a:p>
          <a:p>
            <a:r>
              <a:rPr lang="en-US" sz="1200" dirty="0"/>
              <a:t>Generated with FSSE tools for converting </a:t>
            </a:r>
            <a:r>
              <a:rPr lang="en-US" sz="1200" dirty="0" err="1"/>
              <a:t>srec</a:t>
            </a:r>
            <a:r>
              <a:rPr lang="en-US" sz="1200" dirty="0"/>
              <a:t> files to binary MM load files.</a:t>
            </a:r>
          </a:p>
          <a:p>
            <a:r>
              <a:rPr lang="en-US" sz="1200" dirty="0"/>
              <a:t>/</a:t>
            </a:r>
            <a:r>
              <a:rPr lang="en-US" sz="1200" dirty="0" err="1"/>
              <a:t>oci.fsw.es.Shell</a:t>
            </a:r>
            <a:r>
              <a:rPr lang="en-US" sz="1200" dirty="0"/>
              <a:t> </a:t>
            </a:r>
            <a:r>
              <a:rPr lang="en-US" sz="1200" dirty="0" err="1"/>
              <a:t>cmdstring</a:t>
            </a:r>
            <a:r>
              <a:rPr lang="en-US" sz="1200" dirty="0"/>
              <a:t>="</a:t>
            </a:r>
            <a:r>
              <a:rPr lang="en-US" sz="1200" dirty="0" err="1"/>
              <a:t>CFE_PSP_MramEnableWrites</a:t>
            </a:r>
            <a:r>
              <a:rPr lang="en-US" sz="1200" dirty="0"/>
              <a:t>(1)", filename="/ram/</a:t>
            </a:r>
            <a:r>
              <a:rPr lang="en-US" sz="1200" dirty="0" err="1"/>
              <a:t>cmd.out</a:t>
            </a:r>
            <a:r>
              <a:rPr lang="en-US" sz="1200" dirty="0"/>
              <a:t>“</a:t>
            </a:r>
          </a:p>
          <a:p>
            <a:r>
              <a:rPr lang="en-US" sz="1200" dirty="0"/>
              <a:t>info CFE_ES        5: Invoked shell command: '</a:t>
            </a:r>
            <a:r>
              <a:rPr lang="en-US" sz="1200" dirty="0" err="1"/>
              <a:t>CFE_PSP_MramEnableWrites</a:t>
            </a:r>
            <a:r>
              <a:rPr lang="en-US" sz="1200" dirty="0"/>
              <a:t>(1)'</a:t>
            </a:r>
          </a:p>
          <a:p>
            <a:r>
              <a:rPr lang="en-US" sz="1200" dirty="0"/>
              <a:t>/</a:t>
            </a:r>
            <a:r>
              <a:rPr lang="en-US" sz="1200" dirty="0" err="1"/>
              <a:t>oci.fsw.mm.LoadFile</a:t>
            </a:r>
            <a:r>
              <a:rPr lang="en-US" sz="1200" dirty="0"/>
              <a:t> </a:t>
            </a:r>
            <a:r>
              <a:rPr lang="en-US" sz="1200" dirty="0" err="1"/>
              <a:t>FileName</a:t>
            </a:r>
            <a:r>
              <a:rPr lang="en-US" sz="1200" dirty="0"/>
              <a:t>="/ram/bank1_3_2_0_P1.dat“</a:t>
            </a:r>
          </a:p>
          <a:p>
            <a:r>
              <a:rPr lang="en-US" sz="1200" dirty="0">
                <a:solidFill>
                  <a:srgbClr val="FF0000"/>
                </a:solidFill>
              </a:rPr>
              <a:t>info CFE_TIME     20: Start FLYWHEEL</a:t>
            </a:r>
          </a:p>
          <a:p>
            <a:r>
              <a:rPr lang="en-US" sz="1200" dirty="0">
                <a:solidFill>
                  <a:srgbClr val="FF0000"/>
                </a:solidFill>
              </a:rPr>
              <a:t>error HS           61: CPU Hogging Detected</a:t>
            </a:r>
          </a:p>
          <a:p>
            <a:r>
              <a:rPr lang="en-US" sz="1200" dirty="0">
                <a:solidFill>
                  <a:srgbClr val="FF0000"/>
                </a:solidFill>
              </a:rPr>
              <a:t>info CFE_TIME     21: Stop FLYWHEEL</a:t>
            </a:r>
          </a:p>
          <a:p>
            <a:r>
              <a:rPr lang="en-US" sz="1200" dirty="0">
                <a:solidFill>
                  <a:srgbClr val="FF0000"/>
                </a:solidFill>
              </a:rPr>
              <a:t>Red    high violation </a:t>
            </a:r>
            <a:r>
              <a:rPr lang="en-US" sz="1200" dirty="0" err="1">
                <a:solidFill>
                  <a:srgbClr val="FF0000"/>
                </a:solidFill>
              </a:rPr>
              <a:t>oci.fsw.sch.hk.MissedMajorFrameCount</a:t>
            </a:r>
            <a:r>
              <a:rPr lang="en-US" sz="1200" dirty="0">
                <a:solidFill>
                  <a:srgbClr val="FF0000"/>
                </a:solidFill>
              </a:rPr>
              <a:t> raw = 6 range = 0 at 21-321-15:12:21.990997</a:t>
            </a:r>
          </a:p>
          <a:p>
            <a:r>
              <a:rPr lang="en-US" sz="1200" dirty="0"/>
              <a:t>info MM            5: Load Memory From File Command: Loaded 458752 bytes </a:t>
            </a:r>
          </a:p>
          <a:p>
            <a:pPr marL="0" indent="0">
              <a:buNone/>
            </a:pPr>
            <a:r>
              <a:rPr lang="en-US" sz="1200" dirty="0"/>
              <a:t>	to address 0x00810000 from file '/ram/bank1_3_2_0_P1.dat'</a:t>
            </a:r>
          </a:p>
          <a:p>
            <a:endParaRPr lang="en-US" sz="1200" dirty="0"/>
          </a:p>
        </p:txBody>
      </p:sp>
      <p:pic>
        <p:nvPicPr>
          <p:cNvPr id="4" name="Picture 3">
            <a:extLst>
              <a:ext uri="{FF2B5EF4-FFF2-40B4-BE49-F238E27FC236}">
                <a16:creationId xmlns:a16="http://schemas.microsoft.com/office/drawing/2014/main" id="{E42A6B24-1F55-476A-B572-2B44B24266C2}"/>
              </a:ext>
            </a:extLst>
          </p:cNvPr>
          <p:cNvPicPr>
            <a:picLocks noChangeAspect="1"/>
          </p:cNvPicPr>
          <p:nvPr/>
        </p:nvPicPr>
        <p:blipFill>
          <a:blip r:embed="rId2"/>
          <a:stretch>
            <a:fillRect/>
          </a:stretch>
        </p:blipFill>
        <p:spPr>
          <a:xfrm>
            <a:off x="7934325" y="3886200"/>
            <a:ext cx="4257675" cy="2971800"/>
          </a:xfrm>
          <a:prstGeom prst="rect">
            <a:avLst/>
          </a:prstGeom>
        </p:spPr>
      </p:pic>
      <p:sp>
        <p:nvSpPr>
          <p:cNvPr id="5" name="TextBox 4">
            <a:extLst>
              <a:ext uri="{FF2B5EF4-FFF2-40B4-BE49-F238E27FC236}">
                <a16:creationId xmlns:a16="http://schemas.microsoft.com/office/drawing/2014/main" id="{008964AA-2695-4B01-87DA-8E80C343045A}"/>
              </a:ext>
            </a:extLst>
          </p:cNvPr>
          <p:cNvSpPr txBox="1"/>
          <p:nvPr/>
        </p:nvSpPr>
        <p:spPr>
          <a:xfrm rot="19323744">
            <a:off x="8626416" y="1707086"/>
            <a:ext cx="3018775" cy="646331"/>
          </a:xfrm>
          <a:prstGeom prst="rect">
            <a:avLst/>
          </a:prstGeom>
          <a:noFill/>
        </p:spPr>
        <p:txBody>
          <a:bodyPr wrap="none" rtlCol="0">
            <a:spAutoFit/>
          </a:bodyPr>
          <a:lstStyle/>
          <a:p>
            <a:r>
              <a:rPr lang="en-US" dirty="0">
                <a:solidFill>
                  <a:srgbClr val="FF0000"/>
                </a:solidFill>
              </a:rPr>
              <a:t>I thought segmented so this</a:t>
            </a:r>
          </a:p>
          <a:p>
            <a:r>
              <a:rPr lang="en-US" dirty="0">
                <a:solidFill>
                  <a:srgbClr val="FF0000"/>
                </a:solidFill>
              </a:rPr>
              <a:t>shouldn’t happen.</a:t>
            </a:r>
          </a:p>
        </p:txBody>
      </p:sp>
    </p:spTree>
    <p:extLst>
      <p:ext uri="{BB962C8B-B14F-4D97-AF65-F5344CB8AC3E}">
        <p14:creationId xmlns:p14="http://schemas.microsoft.com/office/powerpoint/2010/main" val="621896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495A-A030-48B9-B607-1AAAD60B3D5B}"/>
              </a:ext>
            </a:extLst>
          </p:cNvPr>
          <p:cNvSpPr>
            <a:spLocks noGrp="1"/>
          </p:cNvSpPr>
          <p:nvPr>
            <p:ph type="title"/>
          </p:nvPr>
        </p:nvSpPr>
        <p:spPr/>
        <p:txBody>
          <a:bodyPr/>
          <a:lstStyle/>
          <a:p>
            <a:r>
              <a:rPr lang="en-US" dirty="0"/>
              <a:t>MM Platform Configurations OCI</a:t>
            </a:r>
          </a:p>
        </p:txBody>
      </p:sp>
      <p:sp>
        <p:nvSpPr>
          <p:cNvPr id="3" name="Content Placeholder 2">
            <a:extLst>
              <a:ext uri="{FF2B5EF4-FFF2-40B4-BE49-F238E27FC236}">
                <a16:creationId xmlns:a16="http://schemas.microsoft.com/office/drawing/2014/main" id="{DAC5AC63-62F3-4684-9F17-A9B7893AA8E7}"/>
              </a:ext>
            </a:extLst>
          </p:cNvPr>
          <p:cNvSpPr>
            <a:spLocks noGrp="1"/>
          </p:cNvSpPr>
          <p:nvPr>
            <p:ph idx="1"/>
          </p:nvPr>
        </p:nvSpPr>
        <p:spPr/>
        <p:txBody>
          <a:bodyPr/>
          <a:lstStyle/>
          <a:p>
            <a:r>
              <a:rPr lang="en-US" sz="1600" dirty="0"/>
              <a:t>Been making unique for mission</a:t>
            </a:r>
          </a:p>
          <a:p>
            <a:pPr lvl="1"/>
            <a:r>
              <a:rPr lang="en-US" sz="1400" dirty="0">
                <a:latin typeface="Courier New" panose="02070309020205020404" pitchFamily="49" charset="0"/>
                <a:cs typeface="Courier New" panose="02070309020205020404" pitchFamily="49" charset="0"/>
              </a:rPr>
              <a:t>#define MM_CFE_HDR_SUBTYPE             0x4F434946 /* "OCIF" */</a:t>
            </a:r>
          </a:p>
          <a:p>
            <a:pPr lvl="1"/>
            <a:endParaRPr lang="en-US" sz="1400" dirty="0"/>
          </a:p>
          <a:p>
            <a:r>
              <a:rPr lang="en-US" sz="1600" dirty="0"/>
              <a:t>Always used default.  Not sure it needs to ever be changed</a:t>
            </a:r>
          </a:p>
          <a:p>
            <a:pPr lvl="1"/>
            <a:r>
              <a:rPr lang="en-US" sz="1400" dirty="0">
                <a:latin typeface="Courier New" panose="02070309020205020404" pitchFamily="49" charset="0"/>
                <a:cs typeface="Courier New" panose="02070309020205020404" pitchFamily="49" charset="0"/>
              </a:rPr>
              <a:t>#define MM_CFE_HDR_DESCRIPTION         "Memory Manager dump file"</a:t>
            </a:r>
          </a:p>
          <a:p>
            <a:pPr lvl="1"/>
            <a:endParaRPr lang="en-US" sz="1400" dirty="0"/>
          </a:p>
          <a:p>
            <a:r>
              <a:rPr lang="en-US" sz="1600" dirty="0"/>
              <a:t>Load files need to be half size of RAM drive, or less.  OCI RAM drive is 1 MB.</a:t>
            </a:r>
          </a:p>
          <a:p>
            <a:pPr lvl="1"/>
            <a:r>
              <a:rPr lang="en-US" sz="1400" dirty="0"/>
              <a:t>Since CFE file header and MM secondary file header take space, should be even less. 144 bytes less.</a:t>
            </a:r>
          </a:p>
          <a:p>
            <a:pPr lvl="2"/>
            <a:r>
              <a:rPr lang="en-US" sz="1200" dirty="0"/>
              <a:t>For big loads we’ve been using 7*64K.  Maybe RAM drive should have been 1.1 MB.  Have seen CPU hogging with large loads.</a:t>
            </a:r>
          </a:p>
          <a:p>
            <a:pPr lvl="1"/>
            <a:r>
              <a:rPr lang="en-US" sz="1400" dirty="0"/>
              <a:t>CFDP loads to temporary file then copies to final file then deletes temporary file.  Hence half RAM drive is maximum.</a:t>
            </a:r>
          </a:p>
          <a:p>
            <a:pPr lvl="2"/>
            <a:r>
              <a:rPr lang="en-US" sz="1200" dirty="0"/>
              <a:t>Technically it’s half of the free RAM drive.</a:t>
            </a:r>
          </a:p>
          <a:p>
            <a:pPr lvl="1"/>
            <a:r>
              <a:rPr lang="en-US" sz="1400" dirty="0"/>
              <a:t>Always have the same.  Any reason to have different?</a:t>
            </a:r>
          </a:p>
          <a:p>
            <a:pPr lvl="1"/>
            <a:r>
              <a:rPr lang="en-US" sz="1400" dirty="0">
                <a:latin typeface="Courier New" panose="02070309020205020404" pitchFamily="49" charset="0"/>
                <a:cs typeface="Courier New" panose="02070309020205020404" pitchFamily="49" charset="0"/>
              </a:rPr>
              <a:t>#define MM_MAX_LOAD_FILE_DATA_RAM     (512u * 1024u)</a:t>
            </a:r>
          </a:p>
          <a:p>
            <a:pPr lvl="1"/>
            <a:r>
              <a:rPr lang="en-US" sz="1400" dirty="0">
                <a:latin typeface="Courier New" panose="02070309020205020404" pitchFamily="49" charset="0"/>
                <a:cs typeface="Courier New" panose="02070309020205020404" pitchFamily="49" charset="0"/>
              </a:rPr>
              <a:t>#define MM_MAX_LOAD_FILE_DATA_EEPROM  (512u * 1024u)</a:t>
            </a:r>
          </a:p>
          <a:p>
            <a:pPr lvl="1"/>
            <a:r>
              <a:rPr lang="en-US" sz="1400" dirty="0">
                <a:latin typeface="Courier New" panose="02070309020205020404" pitchFamily="49" charset="0"/>
                <a:cs typeface="Courier New" panose="02070309020205020404" pitchFamily="49" charset="0"/>
              </a:rPr>
              <a:t>#define MM_MAX_LOAD_FILE_DATA_MEM32   (512u * 1024u)</a:t>
            </a:r>
          </a:p>
          <a:p>
            <a:pPr lvl="1"/>
            <a:r>
              <a:rPr lang="en-US" sz="1400" dirty="0">
                <a:latin typeface="Courier New" panose="02070309020205020404" pitchFamily="49" charset="0"/>
                <a:cs typeface="Courier New" panose="02070309020205020404" pitchFamily="49" charset="0"/>
              </a:rPr>
              <a:t>#define MM_MAX_LOAD_FILE_DATA_MEM16   (512u * 1024u)</a:t>
            </a:r>
          </a:p>
          <a:p>
            <a:pPr lvl="1"/>
            <a:r>
              <a:rPr lang="en-US" sz="1400" dirty="0">
                <a:latin typeface="Courier New" panose="02070309020205020404" pitchFamily="49" charset="0"/>
                <a:cs typeface="Courier New" panose="02070309020205020404" pitchFamily="49" charset="0"/>
              </a:rPr>
              <a:t>#define MM_MAX_LOAD_FILE_DATA_MEM8    (512u * 1024u)</a:t>
            </a:r>
          </a:p>
          <a:p>
            <a:pPr lvl="1"/>
            <a:endParaRPr lang="en-US" sz="1400" dirty="0"/>
          </a:p>
        </p:txBody>
      </p:sp>
    </p:spTree>
    <p:extLst>
      <p:ext uri="{BB962C8B-B14F-4D97-AF65-F5344CB8AC3E}">
        <p14:creationId xmlns:p14="http://schemas.microsoft.com/office/powerpoint/2010/main" val="1074715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3BD4-2E51-4FD0-A2EE-F0649CD65807}"/>
              </a:ext>
            </a:extLst>
          </p:cNvPr>
          <p:cNvSpPr>
            <a:spLocks noGrp="1"/>
          </p:cNvSpPr>
          <p:nvPr>
            <p:ph type="title"/>
          </p:nvPr>
        </p:nvSpPr>
        <p:spPr/>
        <p:txBody>
          <a:bodyPr/>
          <a:lstStyle/>
          <a:p>
            <a:r>
              <a:rPr lang="en-US" dirty="0"/>
              <a:t>MM Platform Configurations OCI</a:t>
            </a:r>
          </a:p>
        </p:txBody>
      </p:sp>
      <p:sp>
        <p:nvSpPr>
          <p:cNvPr id="3" name="Content Placeholder 2">
            <a:extLst>
              <a:ext uri="{FF2B5EF4-FFF2-40B4-BE49-F238E27FC236}">
                <a16:creationId xmlns:a16="http://schemas.microsoft.com/office/drawing/2014/main" id="{F71509B2-9871-482D-A152-F4F31854D1B2}"/>
              </a:ext>
            </a:extLst>
          </p:cNvPr>
          <p:cNvSpPr>
            <a:spLocks noGrp="1"/>
          </p:cNvSpPr>
          <p:nvPr>
            <p:ph idx="1"/>
          </p:nvPr>
        </p:nvSpPr>
        <p:spPr/>
        <p:txBody>
          <a:bodyPr/>
          <a:lstStyle/>
          <a:p>
            <a:r>
              <a:rPr lang="en-US" sz="1600" dirty="0"/>
              <a:t>Set according to max command size.  256 for OCI.  So, default (200) was too large.</a:t>
            </a:r>
          </a:p>
          <a:p>
            <a:pPr lvl="1"/>
            <a:r>
              <a:rPr lang="en-US" sz="1400" dirty="0">
                <a:latin typeface="Courier New" panose="02070309020205020404" pitchFamily="49" charset="0"/>
                <a:cs typeface="Courier New" panose="02070309020205020404" pitchFamily="49" charset="0"/>
              </a:rPr>
              <a:t>#define MM_MAX_UNINTERRUPTABLE_DATA   (128u)</a:t>
            </a:r>
          </a:p>
          <a:p>
            <a:pPr lvl="1"/>
            <a:endParaRPr lang="en-US" sz="1400" dirty="0"/>
          </a:p>
          <a:p>
            <a:r>
              <a:rPr lang="en-US" sz="1600" dirty="0"/>
              <a:t>Is there a better number?</a:t>
            </a:r>
          </a:p>
          <a:p>
            <a:pPr lvl="1"/>
            <a:r>
              <a:rPr lang="en-US" sz="1400" dirty="0"/>
              <a:t>Always have the same.  Any reason to have different?</a:t>
            </a:r>
          </a:p>
          <a:p>
            <a:pPr lvl="1"/>
            <a:r>
              <a:rPr lang="en-US" sz="1400" dirty="0">
                <a:latin typeface="Courier New" panose="02070309020205020404" pitchFamily="49" charset="0"/>
                <a:cs typeface="Courier New" panose="02070309020205020404" pitchFamily="49" charset="0"/>
              </a:rPr>
              <a:t>#define MM_MAX_LOAD_DATA_SEG          200         </a:t>
            </a:r>
          </a:p>
          <a:p>
            <a:pPr lvl="1"/>
            <a:r>
              <a:rPr lang="en-US" sz="1400" dirty="0">
                <a:latin typeface="Courier New" panose="02070309020205020404" pitchFamily="49" charset="0"/>
                <a:cs typeface="Courier New" panose="02070309020205020404" pitchFamily="49" charset="0"/>
              </a:rPr>
              <a:t>#define MM_MAX_DUMP_DATA_SEG          200 </a:t>
            </a:r>
          </a:p>
          <a:p>
            <a:pPr lvl="1"/>
            <a:r>
              <a:rPr lang="en-US" sz="1400" dirty="0">
                <a:latin typeface="Courier New" panose="02070309020205020404" pitchFamily="49" charset="0"/>
                <a:cs typeface="Courier New" panose="02070309020205020404" pitchFamily="49" charset="0"/>
              </a:rPr>
              <a:t>#define MM_MAX_FILL_DATA_SEG          200</a:t>
            </a:r>
          </a:p>
          <a:p>
            <a:pPr lvl="1"/>
            <a:endParaRPr lang="en-US" sz="1400" dirty="0"/>
          </a:p>
          <a:p>
            <a:r>
              <a:rPr lang="en-US" sz="1600" dirty="0"/>
              <a:t>Always used true.  i.e. include the feature</a:t>
            </a:r>
          </a:p>
          <a:p>
            <a:pPr lvl="1"/>
            <a:r>
              <a:rPr lang="en-US" sz="1400" dirty="0">
                <a:latin typeface="Courier New" panose="02070309020205020404" pitchFamily="49" charset="0"/>
                <a:cs typeface="Courier New" panose="02070309020205020404" pitchFamily="49" charset="0"/>
              </a:rPr>
              <a:t>#define MM_OPT_CODE_MEM32_MEMTYPE    TRUE</a:t>
            </a:r>
          </a:p>
          <a:p>
            <a:pPr lvl="1"/>
            <a:r>
              <a:rPr lang="en-US" sz="1400" dirty="0">
                <a:latin typeface="Courier New" panose="02070309020205020404" pitchFamily="49" charset="0"/>
                <a:cs typeface="Courier New" panose="02070309020205020404" pitchFamily="49" charset="0"/>
              </a:rPr>
              <a:t>#define MM_OPT_CODE_MEM16_MEMTYPE     TRUE</a:t>
            </a:r>
          </a:p>
          <a:p>
            <a:pPr lvl="1"/>
            <a:r>
              <a:rPr lang="en-US" sz="1400" dirty="0">
                <a:latin typeface="Courier New" panose="02070309020205020404" pitchFamily="49" charset="0"/>
                <a:cs typeface="Courier New" panose="02070309020205020404" pitchFamily="49" charset="0"/>
              </a:rPr>
              <a:t>#define MM_OPT_CODE_MEM8_MEMTYPE     TRUE</a:t>
            </a:r>
          </a:p>
          <a:p>
            <a:pPr lvl="1"/>
            <a:endParaRPr lang="en-US" sz="1400" dirty="0"/>
          </a:p>
          <a:p>
            <a:r>
              <a:rPr lang="en-US" sz="1600" dirty="0"/>
              <a:t>Always used 0.  </a:t>
            </a:r>
          </a:p>
          <a:p>
            <a:pPr lvl="1"/>
            <a:r>
              <a:rPr lang="it-IT" sz="1400" dirty="0">
                <a:latin typeface="Courier New" panose="02070309020205020404" pitchFamily="49" charset="0"/>
                <a:cs typeface="Courier New" panose="02070309020205020404" pitchFamily="49" charset="0"/>
              </a:rPr>
              <a:t>#define MM_PROCESSOR_CYCLE             0</a:t>
            </a:r>
          </a:p>
          <a:p>
            <a:pPr lvl="1"/>
            <a:endParaRPr lang="en-US" sz="1400" dirty="0"/>
          </a:p>
          <a:p>
            <a:pPr lvl="1"/>
            <a:endParaRPr lang="en-US" sz="1400" dirty="0"/>
          </a:p>
        </p:txBody>
      </p:sp>
    </p:spTree>
    <p:extLst>
      <p:ext uri="{BB962C8B-B14F-4D97-AF65-F5344CB8AC3E}">
        <p14:creationId xmlns:p14="http://schemas.microsoft.com/office/powerpoint/2010/main" val="273277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474D-03C8-40ED-933D-21A97139878E}"/>
              </a:ext>
            </a:extLst>
          </p:cNvPr>
          <p:cNvSpPr>
            <a:spLocks noGrp="1"/>
          </p:cNvSpPr>
          <p:nvPr>
            <p:ph type="title"/>
          </p:nvPr>
        </p:nvSpPr>
        <p:spPr/>
        <p:txBody>
          <a:bodyPr/>
          <a:lstStyle/>
          <a:p>
            <a:r>
              <a:rPr lang="en-US" dirty="0"/>
              <a:t>MM Platform Configurations OCI</a:t>
            </a:r>
          </a:p>
        </p:txBody>
      </p:sp>
      <p:sp>
        <p:nvSpPr>
          <p:cNvPr id="3" name="Content Placeholder 2">
            <a:extLst>
              <a:ext uri="{FF2B5EF4-FFF2-40B4-BE49-F238E27FC236}">
                <a16:creationId xmlns:a16="http://schemas.microsoft.com/office/drawing/2014/main" id="{C313CBFB-8CC4-463B-B25C-1FF0BD5A2CC1}"/>
              </a:ext>
            </a:extLst>
          </p:cNvPr>
          <p:cNvSpPr>
            <a:spLocks noGrp="1"/>
          </p:cNvSpPr>
          <p:nvPr>
            <p:ph idx="1"/>
          </p:nvPr>
        </p:nvSpPr>
        <p:spPr>
          <a:xfrm>
            <a:off x="554566" y="1218303"/>
            <a:ext cx="11082867" cy="4975225"/>
          </a:xfrm>
        </p:spPr>
        <p:txBody>
          <a:bodyPr/>
          <a:lstStyle/>
          <a:p>
            <a:r>
              <a:rPr lang="en-US" sz="1600" dirty="0"/>
              <a:t>Set like max load file size but shouldn’t be limited to that.  Limit is RAM drive size (free space).</a:t>
            </a:r>
          </a:p>
          <a:p>
            <a:pPr lvl="1"/>
            <a:r>
              <a:rPr lang="en-US" sz="1400" dirty="0"/>
              <a:t>But if want to dump/download/uplink/load then need to limit dump files to load file size.</a:t>
            </a:r>
          </a:p>
          <a:p>
            <a:pPr lvl="1"/>
            <a:r>
              <a:rPr lang="en-US" sz="1400" dirty="0"/>
              <a:t>Always have the same.  Any reason to have different?</a:t>
            </a:r>
          </a:p>
          <a:p>
            <a:pPr lvl="1"/>
            <a:r>
              <a:rPr lang="en-US" sz="1400" dirty="0">
                <a:latin typeface="Courier New" panose="02070309020205020404" pitchFamily="49" charset="0"/>
                <a:cs typeface="Courier New" panose="02070309020205020404" pitchFamily="49" charset="0"/>
              </a:rPr>
              <a:t>#define MM_MAX_DUMP_FILE_DATA_RAM     (512u * 1024u)</a:t>
            </a:r>
          </a:p>
          <a:p>
            <a:pPr lvl="1"/>
            <a:r>
              <a:rPr lang="en-US" sz="1400" dirty="0">
                <a:latin typeface="Courier New" panose="02070309020205020404" pitchFamily="49" charset="0"/>
                <a:cs typeface="Courier New" panose="02070309020205020404" pitchFamily="49" charset="0"/>
              </a:rPr>
              <a:t>#define MM_MAX_DUMP_FILE_DATA_EEPROM  (512u * 1024u)</a:t>
            </a:r>
          </a:p>
          <a:p>
            <a:pPr lvl="1"/>
            <a:r>
              <a:rPr lang="en-US" sz="1400" dirty="0">
                <a:latin typeface="Courier New" panose="02070309020205020404" pitchFamily="49" charset="0"/>
                <a:cs typeface="Courier New" panose="02070309020205020404" pitchFamily="49" charset="0"/>
              </a:rPr>
              <a:t>#define MM_MAX_DUMP_FILE_DATA_MEM32   (512u * 1024u)</a:t>
            </a:r>
          </a:p>
          <a:p>
            <a:pPr lvl="1"/>
            <a:r>
              <a:rPr lang="en-US" sz="1400" dirty="0">
                <a:latin typeface="Courier New" panose="02070309020205020404" pitchFamily="49" charset="0"/>
                <a:cs typeface="Courier New" panose="02070309020205020404" pitchFamily="49" charset="0"/>
              </a:rPr>
              <a:t>#define MM_MAX_DUMP_FILE_DATA_MEM16   (512u * 1024u)</a:t>
            </a:r>
          </a:p>
          <a:p>
            <a:pPr lvl="1"/>
            <a:r>
              <a:rPr lang="en-US" sz="1400" dirty="0">
                <a:latin typeface="Courier New" panose="02070309020205020404" pitchFamily="49" charset="0"/>
                <a:cs typeface="Courier New" panose="02070309020205020404" pitchFamily="49" charset="0"/>
              </a:rPr>
              <a:t>#define MM_MAX_DUMP_FILE_DATA_MEM8    (512u * 1024u)</a:t>
            </a:r>
          </a:p>
          <a:p>
            <a:pPr lvl="1"/>
            <a:endParaRPr lang="en-US" sz="1400" dirty="0"/>
          </a:p>
          <a:p>
            <a:r>
              <a:rPr lang="en-US" sz="1600" dirty="0"/>
              <a:t>OCI set like dump file.  Never loading so really can be size of RAM drive.  Default 128K was too small for OCI</a:t>
            </a:r>
          </a:p>
          <a:p>
            <a:pPr lvl="1"/>
            <a:r>
              <a:rPr lang="en-US" sz="1400" dirty="0"/>
              <a:t>NOTE: Make sure symbol table isn’t larger than this parameter</a:t>
            </a:r>
          </a:p>
          <a:p>
            <a:pPr lvl="1"/>
            <a:r>
              <a:rPr lang="en-US" sz="1400" dirty="0">
                <a:latin typeface="Courier New" panose="02070309020205020404" pitchFamily="49" charset="0"/>
                <a:cs typeface="Courier New" panose="02070309020205020404" pitchFamily="49" charset="0"/>
              </a:rPr>
              <a:t>#define MM_MAX_DUMP_FILE_DATA_SYMTBL  (512u * 1024u)</a:t>
            </a:r>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017601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CD7D-D2DC-4DA8-8ED5-5C59BCB03532}"/>
              </a:ext>
            </a:extLst>
          </p:cNvPr>
          <p:cNvSpPr>
            <a:spLocks noGrp="1"/>
          </p:cNvSpPr>
          <p:nvPr>
            <p:ph type="title"/>
          </p:nvPr>
        </p:nvSpPr>
        <p:spPr/>
        <p:txBody>
          <a:bodyPr/>
          <a:lstStyle/>
          <a:p>
            <a:r>
              <a:rPr lang="en-US" dirty="0"/>
              <a:t>MM Platform Configurations OCI</a:t>
            </a:r>
          </a:p>
        </p:txBody>
      </p:sp>
      <p:sp>
        <p:nvSpPr>
          <p:cNvPr id="3" name="Content Placeholder 2">
            <a:extLst>
              <a:ext uri="{FF2B5EF4-FFF2-40B4-BE49-F238E27FC236}">
                <a16:creationId xmlns:a16="http://schemas.microsoft.com/office/drawing/2014/main" id="{3E600757-69CB-456C-BB9D-D9DE2837A757}"/>
              </a:ext>
            </a:extLst>
          </p:cNvPr>
          <p:cNvSpPr>
            <a:spLocks noGrp="1"/>
          </p:cNvSpPr>
          <p:nvPr>
            <p:ph idx="1"/>
          </p:nvPr>
        </p:nvSpPr>
        <p:spPr/>
        <p:txBody>
          <a:bodyPr/>
          <a:lstStyle/>
          <a:p>
            <a:r>
              <a:rPr lang="en-US" sz="1600" dirty="0"/>
              <a:t>Set like max load/dump file size but not limited to that.  CPU utilization/duration.</a:t>
            </a:r>
          </a:p>
          <a:p>
            <a:pPr lvl="1"/>
            <a:r>
              <a:rPr lang="en-US" sz="1400" dirty="0"/>
              <a:t>Never seen errors with 7*64K fills on OCI.</a:t>
            </a:r>
          </a:p>
          <a:p>
            <a:pPr lvl="1"/>
            <a:r>
              <a:rPr lang="en-US" sz="1400" dirty="0"/>
              <a:t>Always have the same.  Any reason to have different?</a:t>
            </a:r>
          </a:p>
          <a:p>
            <a:pPr lvl="1"/>
            <a:r>
              <a:rPr lang="en-US" sz="1400" dirty="0">
                <a:latin typeface="Courier New" panose="02070309020205020404" pitchFamily="49" charset="0"/>
                <a:cs typeface="Courier New" panose="02070309020205020404" pitchFamily="49" charset="0"/>
              </a:rPr>
              <a:t>#define MM_MAX_FILL_DATA_RAM          (512u * 1024u)</a:t>
            </a:r>
          </a:p>
          <a:p>
            <a:pPr lvl="1"/>
            <a:r>
              <a:rPr lang="en-US" sz="1400" dirty="0">
                <a:latin typeface="Courier New" panose="02070309020205020404" pitchFamily="49" charset="0"/>
                <a:cs typeface="Courier New" panose="02070309020205020404" pitchFamily="49" charset="0"/>
              </a:rPr>
              <a:t>#define MM_MAX_FILL_DATA_EEPROM       (512u * 1024u)</a:t>
            </a:r>
          </a:p>
          <a:p>
            <a:pPr lvl="1"/>
            <a:r>
              <a:rPr lang="en-US" sz="1400" dirty="0">
                <a:latin typeface="Courier New" panose="02070309020205020404" pitchFamily="49" charset="0"/>
                <a:cs typeface="Courier New" panose="02070309020205020404" pitchFamily="49" charset="0"/>
              </a:rPr>
              <a:t>#define MM_MAX_FILL_DATA_MEM32        (512u * 1024u)</a:t>
            </a:r>
          </a:p>
          <a:p>
            <a:pPr lvl="1"/>
            <a:r>
              <a:rPr lang="en-US" sz="1400" dirty="0">
                <a:latin typeface="Courier New" panose="02070309020205020404" pitchFamily="49" charset="0"/>
                <a:cs typeface="Courier New" panose="02070309020205020404" pitchFamily="49" charset="0"/>
              </a:rPr>
              <a:t>#define MM_MAX_FILL_DATA_MEM16        (512u * 1024u)</a:t>
            </a:r>
          </a:p>
          <a:p>
            <a:pPr lvl="1"/>
            <a:r>
              <a:rPr lang="en-US" sz="1400" dirty="0">
                <a:latin typeface="Courier New" panose="02070309020205020404" pitchFamily="49" charset="0"/>
                <a:cs typeface="Courier New" panose="02070309020205020404" pitchFamily="49" charset="0"/>
              </a:rPr>
              <a:t>#define MM_MAX_FILL_DATA_MEM8         (512u * 1024u)</a:t>
            </a:r>
          </a:p>
          <a:p>
            <a:pPr marL="446087" lvl="1" indent="0">
              <a:buNone/>
            </a:pPr>
            <a:endParaRPr lang="en-US" sz="1400" dirty="0"/>
          </a:p>
          <a:p>
            <a:r>
              <a:rPr lang="en-US" sz="1600" dirty="0"/>
              <a:t>Ideally have no reason to update, but OCI did modify the </a:t>
            </a:r>
            <a:r>
              <a:rPr lang="en-US" sz="1600" dirty="0" err="1"/>
              <a:t>symtable</a:t>
            </a:r>
            <a:r>
              <a:rPr lang="en-US" sz="1600" dirty="0"/>
              <a:t> command.</a:t>
            </a:r>
          </a:p>
          <a:p>
            <a:pPr lvl="1"/>
            <a:r>
              <a:rPr lang="it-IT" sz="1400" dirty="0">
                <a:latin typeface="Courier New" panose="02070309020205020404" pitchFamily="49" charset="0"/>
                <a:cs typeface="Courier New" panose="02070309020205020404" pitchFamily="49" charset="0"/>
              </a:rPr>
              <a:t>#define MM_MISSION_REV            0</a:t>
            </a:r>
          </a:p>
          <a:p>
            <a:endParaRPr lang="en-US" dirty="0"/>
          </a:p>
        </p:txBody>
      </p:sp>
    </p:spTree>
    <p:extLst>
      <p:ext uri="{BB962C8B-B14F-4D97-AF65-F5344CB8AC3E}">
        <p14:creationId xmlns:p14="http://schemas.microsoft.com/office/powerpoint/2010/main" val="2526223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4D04-DA4B-44EA-B301-CC287530ABF6}"/>
              </a:ext>
            </a:extLst>
          </p:cNvPr>
          <p:cNvSpPr>
            <a:spLocks noGrp="1"/>
          </p:cNvSpPr>
          <p:nvPr>
            <p:ph type="title"/>
          </p:nvPr>
        </p:nvSpPr>
        <p:spPr/>
        <p:txBody>
          <a:bodyPr/>
          <a:lstStyle/>
          <a:p>
            <a:r>
              <a:rPr lang="en-US" dirty="0"/>
              <a:t>Peek/Poke Examples</a:t>
            </a:r>
          </a:p>
        </p:txBody>
      </p:sp>
      <p:sp>
        <p:nvSpPr>
          <p:cNvPr id="3" name="Content Placeholder 2">
            <a:extLst>
              <a:ext uri="{FF2B5EF4-FFF2-40B4-BE49-F238E27FC236}">
                <a16:creationId xmlns:a16="http://schemas.microsoft.com/office/drawing/2014/main" id="{485BFA2F-BCCB-46D9-A361-8B03A63C3616}"/>
              </a:ext>
            </a:extLst>
          </p:cNvPr>
          <p:cNvSpPr>
            <a:spLocks noGrp="1"/>
          </p:cNvSpPr>
          <p:nvPr>
            <p:ph idx="1"/>
          </p:nvPr>
        </p:nvSpPr>
        <p:spPr/>
        <p:txBody>
          <a:bodyPr/>
          <a:lstStyle/>
          <a:p>
            <a:r>
              <a:rPr lang="en-US" dirty="0"/>
              <a:t>Exception (mmexample1.proc)</a:t>
            </a:r>
          </a:p>
          <a:p>
            <a:pPr lvl="1"/>
            <a:r>
              <a:rPr lang="en-US" dirty="0"/>
              <a:t>Cause exceptions on embedded system</a:t>
            </a:r>
          </a:p>
          <a:p>
            <a:r>
              <a:rPr lang="en-US" dirty="0"/>
              <a:t>CDS corruption (mmexample2.proc)</a:t>
            </a:r>
          </a:p>
          <a:p>
            <a:pPr lvl="1"/>
            <a:r>
              <a:rPr lang="en-US" dirty="0"/>
              <a:t>Two second CDS overview</a:t>
            </a:r>
          </a:p>
          <a:p>
            <a:pPr lvl="2"/>
            <a:r>
              <a:rPr lang="en-US" dirty="0"/>
              <a:t>No CDS usage – Nothing restored</a:t>
            </a:r>
          </a:p>
          <a:p>
            <a:pPr lvl="2"/>
            <a:r>
              <a:rPr lang="en-US" dirty="0"/>
              <a:t>App CDS or 1 critical table – All restored or nothing restored</a:t>
            </a:r>
          </a:p>
          <a:p>
            <a:pPr lvl="2"/>
            <a:r>
              <a:rPr lang="en-US" dirty="0"/>
              <a:t>(App CDS and (1 or more critical tables)) OR (2 or more critical tables)</a:t>
            </a:r>
          </a:p>
          <a:p>
            <a:pPr lvl="3"/>
            <a:r>
              <a:rPr lang="en-US" dirty="0"/>
              <a:t>Have case when part of CDS could be restored and part of CDS not restored</a:t>
            </a:r>
          </a:p>
          <a:p>
            <a:pPr lvl="3"/>
            <a:r>
              <a:rPr lang="en-US" dirty="0">
                <a:solidFill>
                  <a:srgbClr val="7030A0"/>
                </a:solidFill>
              </a:rPr>
              <a:t>Is app in valid state if some CDS items restored and some not?</a:t>
            </a:r>
          </a:p>
          <a:p>
            <a:pPr lvl="1"/>
            <a:r>
              <a:rPr lang="en-US" dirty="0"/>
              <a:t>If given start address of CDS then ES &amp; MM peek/poke can be used to corrupt an entry or entries for testing.</a:t>
            </a:r>
          </a:p>
          <a:p>
            <a:r>
              <a:rPr lang="en-US" dirty="0"/>
              <a:t>MRAM write protection test (mmexample3.proc)</a:t>
            </a:r>
          </a:p>
          <a:p>
            <a:pPr lvl="1"/>
            <a:r>
              <a:rPr lang="en-US" dirty="0"/>
              <a:t>Really an FPGA test</a:t>
            </a:r>
          </a:p>
        </p:txBody>
      </p:sp>
    </p:spTree>
    <p:extLst>
      <p:ext uri="{BB962C8B-B14F-4D97-AF65-F5344CB8AC3E}">
        <p14:creationId xmlns:p14="http://schemas.microsoft.com/office/powerpoint/2010/main" val="216170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81EA-6396-43D5-853E-AD146D47F6C6}"/>
              </a:ext>
            </a:extLst>
          </p:cNvPr>
          <p:cNvSpPr>
            <a:spLocks noGrp="1"/>
          </p:cNvSpPr>
          <p:nvPr>
            <p:ph type="title"/>
          </p:nvPr>
        </p:nvSpPr>
        <p:spPr/>
        <p:txBody>
          <a:bodyPr/>
          <a:lstStyle/>
          <a:p>
            <a:r>
              <a:rPr lang="en-US" dirty="0"/>
              <a:t>Exception </a:t>
            </a:r>
            <a:r>
              <a:rPr lang="en-US" dirty="0" err="1"/>
              <a:t>ERLog</a:t>
            </a:r>
            <a:r>
              <a:rPr lang="en-US" dirty="0"/>
              <a:t> page snap</a:t>
            </a:r>
          </a:p>
        </p:txBody>
      </p:sp>
      <p:sp>
        <p:nvSpPr>
          <p:cNvPr id="3" name="Content Placeholder 2">
            <a:extLst>
              <a:ext uri="{FF2B5EF4-FFF2-40B4-BE49-F238E27FC236}">
                <a16:creationId xmlns:a16="http://schemas.microsoft.com/office/drawing/2014/main" id="{6494B4A7-8D85-49C6-83E3-E2D73E4B4279}"/>
              </a:ext>
            </a:extLst>
          </p:cNvPr>
          <p:cNvSpPr>
            <a:spLocks noGrp="1"/>
          </p:cNvSpPr>
          <p:nvPr>
            <p:ph idx="1"/>
          </p:nvPr>
        </p:nvSpPr>
        <p:spPr/>
        <p:txBody>
          <a:bodyPr/>
          <a:lstStyle/>
          <a:p>
            <a:r>
              <a:rPr lang="en-US" sz="1400" dirty="0"/>
              <a:t>Cause unsigned integer divide by 0.</a:t>
            </a:r>
          </a:p>
          <a:p>
            <a:r>
              <a:rPr lang="en-US" sz="1400" dirty="0"/>
              <a:t>Overwrite No-Operation command (a function that is only called upon ground command)</a:t>
            </a:r>
          </a:p>
          <a:p>
            <a:pPr lvl="1"/>
            <a:r>
              <a:rPr lang="en-US" sz="1200" dirty="0"/>
              <a:t>Overwrite first instruction then send no-operation command</a:t>
            </a:r>
          </a:p>
          <a:p>
            <a:r>
              <a:rPr lang="en-US" sz="1400" dirty="0"/>
              <a:t>Yes, this required sparc8 inside knowledge.  </a:t>
            </a:r>
          </a:p>
          <a:p>
            <a:pPr lvl="1"/>
            <a:r>
              <a:rPr lang="en-US" sz="1200" dirty="0"/>
              <a:t>Instruction 0x80780000 is R0 = R0 / R0.  NOTE: R0 has value 0 (non-writable register).</a:t>
            </a:r>
          </a:p>
          <a:p>
            <a:pPr lvl="1"/>
            <a:r>
              <a:rPr lang="en-US" sz="1200" dirty="0"/>
              <a:t>Trap 42 (0x2A) is divide by zero.</a:t>
            </a:r>
          </a:p>
          <a:p>
            <a:pPr lvl="1"/>
            <a:r>
              <a:rPr lang="en-US" sz="1200" dirty="0"/>
              <a:t>No error writing to non-writable register 0.</a:t>
            </a:r>
          </a:p>
          <a:p>
            <a:pPr lvl="1"/>
            <a:r>
              <a:rPr lang="en-US" sz="1200" dirty="0"/>
              <a:t>Apparently, the divide by zero exception happens prior to invalid/undefined exception.</a:t>
            </a:r>
          </a:p>
          <a:p>
            <a:pPr lvl="2"/>
            <a:r>
              <a:rPr lang="en-US" sz="1100" dirty="0"/>
              <a:t>0/0 is undefined.</a:t>
            </a:r>
          </a:p>
        </p:txBody>
      </p:sp>
      <p:pic>
        <p:nvPicPr>
          <p:cNvPr id="4" name="Picture 3">
            <a:extLst>
              <a:ext uri="{FF2B5EF4-FFF2-40B4-BE49-F238E27FC236}">
                <a16:creationId xmlns:a16="http://schemas.microsoft.com/office/drawing/2014/main" id="{6FA17F30-1F77-4140-8D34-7424169205B8}"/>
              </a:ext>
            </a:extLst>
          </p:cNvPr>
          <p:cNvPicPr>
            <a:picLocks noChangeAspect="1"/>
          </p:cNvPicPr>
          <p:nvPr/>
        </p:nvPicPr>
        <p:blipFill>
          <a:blip r:embed="rId2"/>
          <a:stretch>
            <a:fillRect/>
          </a:stretch>
        </p:blipFill>
        <p:spPr>
          <a:xfrm>
            <a:off x="483079" y="3981450"/>
            <a:ext cx="7800975" cy="2876550"/>
          </a:xfrm>
          <a:prstGeom prst="rect">
            <a:avLst/>
          </a:prstGeom>
        </p:spPr>
      </p:pic>
    </p:spTree>
    <p:extLst>
      <p:ext uri="{BB962C8B-B14F-4D97-AF65-F5344CB8AC3E}">
        <p14:creationId xmlns:p14="http://schemas.microsoft.com/office/powerpoint/2010/main" val="1179407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F85A-FE5E-4924-AAE3-76FBDC9086BD}"/>
              </a:ext>
            </a:extLst>
          </p:cNvPr>
          <p:cNvSpPr>
            <a:spLocks noGrp="1"/>
          </p:cNvSpPr>
          <p:nvPr>
            <p:ph type="title"/>
          </p:nvPr>
        </p:nvSpPr>
        <p:spPr/>
        <p:txBody>
          <a:bodyPr/>
          <a:lstStyle/>
          <a:p>
            <a:r>
              <a:rPr lang="en-US" dirty="0"/>
              <a:t>Corrupt Critical Data Store</a:t>
            </a:r>
          </a:p>
        </p:txBody>
      </p:sp>
      <p:sp>
        <p:nvSpPr>
          <p:cNvPr id="3" name="Content Placeholder 2">
            <a:extLst>
              <a:ext uri="{FF2B5EF4-FFF2-40B4-BE49-F238E27FC236}">
                <a16:creationId xmlns:a16="http://schemas.microsoft.com/office/drawing/2014/main" id="{1CA21434-B560-417E-9AC3-76597D22F97A}"/>
              </a:ext>
            </a:extLst>
          </p:cNvPr>
          <p:cNvSpPr>
            <a:spLocks noGrp="1"/>
          </p:cNvSpPr>
          <p:nvPr>
            <p:ph idx="1"/>
          </p:nvPr>
        </p:nvSpPr>
        <p:spPr/>
        <p:txBody>
          <a:bodyPr/>
          <a:lstStyle/>
          <a:p>
            <a:r>
              <a:rPr lang="en-US" dirty="0"/>
              <a:t>On OCI we put the base address of the CDS in routine HK telemetry.</a:t>
            </a:r>
          </a:p>
          <a:p>
            <a:pPr lvl="1"/>
            <a:r>
              <a:rPr lang="en-US" dirty="0"/>
              <a:t>Would recommend doing things like this that make your life easier.</a:t>
            </a:r>
          </a:p>
          <a:p>
            <a:r>
              <a:rPr lang="en-US" dirty="0"/>
              <a:t>Offset to selected table is in ES CDS registry information.</a:t>
            </a:r>
          </a:p>
          <a:p>
            <a:r>
              <a:rPr lang="en-US" dirty="0"/>
              <a:t>With base address and offset the selected CDS can be “corrupted”</a:t>
            </a:r>
          </a:p>
          <a:p>
            <a:r>
              <a:rPr lang="en-US" dirty="0"/>
              <a:t>NOTE: I didn’t automate finding events, see below for UART log.</a:t>
            </a:r>
          </a:p>
          <a:p>
            <a:pPr lvl="1"/>
            <a:r>
              <a:rPr lang="en-US" dirty="0"/>
              <a:t>Could have dumped and parsed EVS log.</a:t>
            </a:r>
          </a:p>
        </p:txBody>
      </p:sp>
      <p:pic>
        <p:nvPicPr>
          <p:cNvPr id="4" name="Picture 3">
            <a:extLst>
              <a:ext uri="{FF2B5EF4-FFF2-40B4-BE49-F238E27FC236}">
                <a16:creationId xmlns:a16="http://schemas.microsoft.com/office/drawing/2014/main" id="{6B5947A5-6B07-403B-B919-1F80A25FEF83}"/>
              </a:ext>
            </a:extLst>
          </p:cNvPr>
          <p:cNvPicPr>
            <a:picLocks noChangeAspect="1"/>
          </p:cNvPicPr>
          <p:nvPr/>
        </p:nvPicPr>
        <p:blipFill>
          <a:blip r:embed="rId2"/>
          <a:stretch>
            <a:fillRect/>
          </a:stretch>
        </p:blipFill>
        <p:spPr>
          <a:xfrm>
            <a:off x="474453" y="5374257"/>
            <a:ext cx="10354632" cy="1483743"/>
          </a:xfrm>
          <a:prstGeom prst="rect">
            <a:avLst/>
          </a:prstGeom>
        </p:spPr>
      </p:pic>
    </p:spTree>
    <p:extLst>
      <p:ext uri="{BB962C8B-B14F-4D97-AF65-F5344CB8AC3E}">
        <p14:creationId xmlns:p14="http://schemas.microsoft.com/office/powerpoint/2010/main" val="1443216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6898-6FB2-4894-8822-D69C691A46CC}"/>
              </a:ext>
            </a:extLst>
          </p:cNvPr>
          <p:cNvSpPr>
            <a:spLocks noGrp="1"/>
          </p:cNvSpPr>
          <p:nvPr>
            <p:ph type="title"/>
          </p:nvPr>
        </p:nvSpPr>
        <p:spPr/>
        <p:txBody>
          <a:bodyPr/>
          <a:lstStyle/>
          <a:p>
            <a:r>
              <a:rPr lang="en-US" dirty="0"/>
              <a:t>MRAM Write Protection Test (FPGA test)</a:t>
            </a:r>
          </a:p>
        </p:txBody>
      </p:sp>
      <p:sp>
        <p:nvSpPr>
          <p:cNvPr id="3" name="Content Placeholder 2">
            <a:extLst>
              <a:ext uri="{FF2B5EF4-FFF2-40B4-BE49-F238E27FC236}">
                <a16:creationId xmlns:a16="http://schemas.microsoft.com/office/drawing/2014/main" id="{05DBC636-709D-411A-B5EB-3C4A463DE011}"/>
              </a:ext>
            </a:extLst>
          </p:cNvPr>
          <p:cNvSpPr>
            <a:spLocks noGrp="1"/>
          </p:cNvSpPr>
          <p:nvPr>
            <p:ph idx="1"/>
          </p:nvPr>
        </p:nvSpPr>
        <p:spPr/>
        <p:txBody>
          <a:bodyPr/>
          <a:lstStyle/>
          <a:p>
            <a:r>
              <a:rPr lang="en-US" dirty="0"/>
              <a:t>FSW prevents writes to write disabled MRAM.  </a:t>
            </a:r>
          </a:p>
          <a:p>
            <a:pPr lvl="1"/>
            <a:r>
              <a:rPr lang="en-US" dirty="0"/>
              <a:t>Need to bypass this feature.  See next page.</a:t>
            </a:r>
          </a:p>
          <a:p>
            <a:r>
              <a:rPr lang="en-US" dirty="0"/>
              <a:t>NOTE: On OCI a write disable to any bank disables writes to all banks.</a:t>
            </a:r>
          </a:p>
          <a:p>
            <a:endParaRPr lang="en-US" dirty="0"/>
          </a:p>
        </p:txBody>
      </p:sp>
      <p:pic>
        <p:nvPicPr>
          <p:cNvPr id="4" name="Picture 3">
            <a:extLst>
              <a:ext uri="{FF2B5EF4-FFF2-40B4-BE49-F238E27FC236}">
                <a16:creationId xmlns:a16="http://schemas.microsoft.com/office/drawing/2014/main" id="{381671B0-1F1E-48F0-91A3-41CBE9327AD4}"/>
              </a:ext>
            </a:extLst>
          </p:cNvPr>
          <p:cNvPicPr>
            <a:picLocks noChangeAspect="1"/>
          </p:cNvPicPr>
          <p:nvPr/>
        </p:nvPicPr>
        <p:blipFill>
          <a:blip r:embed="rId2"/>
          <a:stretch>
            <a:fillRect/>
          </a:stretch>
        </p:blipFill>
        <p:spPr>
          <a:xfrm>
            <a:off x="554566" y="3339859"/>
            <a:ext cx="6950415" cy="3538779"/>
          </a:xfrm>
          <a:prstGeom prst="rect">
            <a:avLst/>
          </a:prstGeom>
        </p:spPr>
      </p:pic>
      <p:sp>
        <p:nvSpPr>
          <p:cNvPr id="5" name="Right Brace 4">
            <a:extLst>
              <a:ext uri="{FF2B5EF4-FFF2-40B4-BE49-F238E27FC236}">
                <a16:creationId xmlns:a16="http://schemas.microsoft.com/office/drawing/2014/main" id="{AB00FD19-4247-4047-84AE-2B819CD28AC9}"/>
              </a:ext>
            </a:extLst>
          </p:cNvPr>
          <p:cNvSpPr/>
          <p:nvPr/>
        </p:nvSpPr>
        <p:spPr bwMode="auto">
          <a:xfrm>
            <a:off x="6754481" y="3502325"/>
            <a:ext cx="69013" cy="258792"/>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6" name="Right Brace 5">
            <a:extLst>
              <a:ext uri="{FF2B5EF4-FFF2-40B4-BE49-F238E27FC236}">
                <a16:creationId xmlns:a16="http://schemas.microsoft.com/office/drawing/2014/main" id="{9604607B-181B-4921-8402-4CF8A6775284}"/>
              </a:ext>
            </a:extLst>
          </p:cNvPr>
          <p:cNvSpPr/>
          <p:nvPr/>
        </p:nvSpPr>
        <p:spPr bwMode="auto">
          <a:xfrm>
            <a:off x="6754482" y="3899140"/>
            <a:ext cx="146650" cy="421258"/>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7" name="Right Brace 6">
            <a:extLst>
              <a:ext uri="{FF2B5EF4-FFF2-40B4-BE49-F238E27FC236}">
                <a16:creationId xmlns:a16="http://schemas.microsoft.com/office/drawing/2014/main" id="{98A293F1-66D6-4D22-9DB9-87940E5E6EE0}"/>
              </a:ext>
            </a:extLst>
          </p:cNvPr>
          <p:cNvSpPr/>
          <p:nvPr/>
        </p:nvSpPr>
        <p:spPr bwMode="auto">
          <a:xfrm>
            <a:off x="6754481" y="4458421"/>
            <a:ext cx="146650" cy="665670"/>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8" name="Right Brace 7">
            <a:extLst>
              <a:ext uri="{FF2B5EF4-FFF2-40B4-BE49-F238E27FC236}">
                <a16:creationId xmlns:a16="http://schemas.microsoft.com/office/drawing/2014/main" id="{0A26C674-BD91-4738-8C1A-E450007E8BF5}"/>
              </a:ext>
            </a:extLst>
          </p:cNvPr>
          <p:cNvSpPr/>
          <p:nvPr/>
        </p:nvSpPr>
        <p:spPr bwMode="auto">
          <a:xfrm>
            <a:off x="6745853" y="3302476"/>
            <a:ext cx="45719" cy="162466"/>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ight Brace 8">
            <a:extLst>
              <a:ext uri="{FF2B5EF4-FFF2-40B4-BE49-F238E27FC236}">
                <a16:creationId xmlns:a16="http://schemas.microsoft.com/office/drawing/2014/main" id="{E3BFF033-B0FB-4D17-86C9-C6B70D7A9230}"/>
              </a:ext>
            </a:extLst>
          </p:cNvPr>
          <p:cNvSpPr/>
          <p:nvPr/>
        </p:nvSpPr>
        <p:spPr bwMode="auto">
          <a:xfrm>
            <a:off x="6768712" y="5128284"/>
            <a:ext cx="45719" cy="162466"/>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ight Brace 9">
            <a:extLst>
              <a:ext uri="{FF2B5EF4-FFF2-40B4-BE49-F238E27FC236}">
                <a16:creationId xmlns:a16="http://schemas.microsoft.com/office/drawing/2014/main" id="{89B0E554-B90A-4282-8418-CFB004E5E3D3}"/>
              </a:ext>
            </a:extLst>
          </p:cNvPr>
          <p:cNvSpPr/>
          <p:nvPr/>
        </p:nvSpPr>
        <p:spPr bwMode="auto">
          <a:xfrm>
            <a:off x="6715662" y="5384496"/>
            <a:ext cx="146650" cy="421258"/>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Right Brace 10">
            <a:extLst>
              <a:ext uri="{FF2B5EF4-FFF2-40B4-BE49-F238E27FC236}">
                <a16:creationId xmlns:a16="http://schemas.microsoft.com/office/drawing/2014/main" id="{18D6771C-F51E-4567-B1BB-A2A29015C8CA}"/>
              </a:ext>
            </a:extLst>
          </p:cNvPr>
          <p:cNvSpPr/>
          <p:nvPr/>
        </p:nvSpPr>
        <p:spPr bwMode="auto">
          <a:xfrm>
            <a:off x="6750169" y="5952741"/>
            <a:ext cx="146650" cy="665670"/>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C4824AF3-6CFC-48FB-ACAE-A0B9DF7A97A6}"/>
              </a:ext>
            </a:extLst>
          </p:cNvPr>
          <p:cNvSpPr txBox="1"/>
          <p:nvPr/>
        </p:nvSpPr>
        <p:spPr>
          <a:xfrm>
            <a:off x="7989308" y="3921416"/>
            <a:ext cx="3666388" cy="1384995"/>
          </a:xfrm>
          <a:prstGeom prst="rect">
            <a:avLst/>
          </a:prstGeom>
          <a:noFill/>
        </p:spPr>
        <p:txBody>
          <a:bodyPr wrap="none" rtlCol="0">
            <a:spAutoFit/>
          </a:bodyPr>
          <a:lstStyle/>
          <a:p>
            <a:r>
              <a:rPr lang="en-US" sz="1200" dirty="0"/>
              <a:t>Save value</a:t>
            </a:r>
          </a:p>
          <a:p>
            <a:r>
              <a:rPr lang="en-US" sz="1200" dirty="0"/>
              <a:t>Bypass FSW (ran previously so already bypassed) </a:t>
            </a:r>
          </a:p>
          <a:p>
            <a:r>
              <a:rPr lang="en-US" sz="1200" dirty="0"/>
              <a:t>Bank 1 write while disabled</a:t>
            </a:r>
          </a:p>
          <a:p>
            <a:r>
              <a:rPr lang="en-US" sz="1200" dirty="0"/>
              <a:t>Bank 1write while enabled &amp; restore</a:t>
            </a:r>
          </a:p>
          <a:p>
            <a:r>
              <a:rPr lang="en-US" sz="1200" dirty="0"/>
              <a:t>Save value</a:t>
            </a:r>
          </a:p>
          <a:p>
            <a:r>
              <a:rPr lang="en-US" sz="1200" dirty="0"/>
              <a:t>Bank 2 write while disabled</a:t>
            </a:r>
          </a:p>
          <a:p>
            <a:r>
              <a:rPr lang="en-US" sz="1200" dirty="0"/>
              <a:t>Bank 2 write while enabled &amp; restore</a:t>
            </a:r>
          </a:p>
        </p:txBody>
      </p:sp>
      <p:cxnSp>
        <p:nvCxnSpPr>
          <p:cNvPr id="14" name="Straight Arrow Connector 13">
            <a:extLst>
              <a:ext uri="{FF2B5EF4-FFF2-40B4-BE49-F238E27FC236}">
                <a16:creationId xmlns:a16="http://schemas.microsoft.com/office/drawing/2014/main" id="{C0F470A9-C863-4895-8C6D-6DD82F8F2035}"/>
              </a:ext>
            </a:extLst>
          </p:cNvPr>
          <p:cNvCxnSpPr/>
          <p:nvPr/>
        </p:nvCxnSpPr>
        <p:spPr bwMode="auto">
          <a:xfrm flipH="1" flipV="1">
            <a:off x="6788987" y="3383709"/>
            <a:ext cx="1190447" cy="72606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69D9BAEF-591F-4E70-8126-4216925CF5DF}"/>
              </a:ext>
            </a:extLst>
          </p:cNvPr>
          <p:cNvCxnSpPr>
            <a:cxnSpLocks/>
          </p:cNvCxnSpPr>
          <p:nvPr/>
        </p:nvCxnSpPr>
        <p:spPr bwMode="auto">
          <a:xfrm flipH="1" flipV="1">
            <a:off x="6875253" y="3676676"/>
            <a:ext cx="1155939" cy="57614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FF5687CB-33F4-4847-A9DD-D76E5607F9A7}"/>
              </a:ext>
            </a:extLst>
          </p:cNvPr>
          <p:cNvCxnSpPr>
            <a:cxnSpLocks/>
          </p:cNvCxnSpPr>
          <p:nvPr/>
        </p:nvCxnSpPr>
        <p:spPr bwMode="auto">
          <a:xfrm flipH="1" flipV="1">
            <a:off x="6875252" y="4087483"/>
            <a:ext cx="1155940" cy="37093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1257287F-4C9D-44A9-889A-35977EEFCCA5}"/>
              </a:ext>
            </a:extLst>
          </p:cNvPr>
          <p:cNvCxnSpPr>
            <a:cxnSpLocks/>
            <a:stCxn id="12" idx="1"/>
          </p:cNvCxnSpPr>
          <p:nvPr/>
        </p:nvCxnSpPr>
        <p:spPr bwMode="auto">
          <a:xfrm flipH="1">
            <a:off x="6840746" y="4613914"/>
            <a:ext cx="1148562" cy="15712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8DEB63C1-C71B-42D6-A09D-CAE34795B8D1}"/>
              </a:ext>
            </a:extLst>
          </p:cNvPr>
          <p:cNvCxnSpPr>
            <a:cxnSpLocks/>
          </p:cNvCxnSpPr>
          <p:nvPr/>
        </p:nvCxnSpPr>
        <p:spPr bwMode="auto">
          <a:xfrm flipH="1">
            <a:off x="6833367" y="4771037"/>
            <a:ext cx="1197825" cy="42099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53FEBDEF-B727-4B96-8BDD-1BD056FC269A}"/>
              </a:ext>
            </a:extLst>
          </p:cNvPr>
          <p:cNvCxnSpPr>
            <a:cxnSpLocks/>
          </p:cNvCxnSpPr>
          <p:nvPr/>
        </p:nvCxnSpPr>
        <p:spPr bwMode="auto">
          <a:xfrm flipH="1">
            <a:off x="6823494" y="4994694"/>
            <a:ext cx="1207698" cy="60043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57E795BC-520C-4E2B-A2A6-5AA5C3D8358C}"/>
              </a:ext>
            </a:extLst>
          </p:cNvPr>
          <p:cNvCxnSpPr>
            <a:cxnSpLocks/>
          </p:cNvCxnSpPr>
          <p:nvPr/>
        </p:nvCxnSpPr>
        <p:spPr bwMode="auto">
          <a:xfrm flipH="1">
            <a:off x="6922076" y="5192027"/>
            <a:ext cx="1109116" cy="111731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50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554567" y="1213337"/>
            <a:ext cx="11082867" cy="5503985"/>
          </a:xfrm>
        </p:spPr>
        <p:txBody>
          <a:bodyPr/>
          <a:lstStyle/>
          <a:p>
            <a:pPr marL="0" indent="0">
              <a:buNone/>
            </a:pPr>
            <a:r>
              <a:rPr lang="en-US" sz="1800" dirty="0"/>
              <a:t>From html user's guide: </a:t>
            </a:r>
          </a:p>
          <a:p>
            <a:pPr marL="0" indent="0">
              <a:buNone/>
            </a:pPr>
            <a:r>
              <a:rPr lang="en-US" sz="1800" dirty="0"/>
              <a:t>“CFS Memory Manager Overview  The Memory Manager (MM) component of the Core Flight System (CFS) is responsible for the loading and dumping of flight system memory. MM is basically the operator interface for the PSP (Platform Support Package) and OSAL (Operating System Abstraction Layer) memory manipulation functions. Memory Manager provides the ability to load and dump memory via commands as well as from files. If the operating system supports symbolic addressing, Memory Manager allows specifying the memory address using a symbolic address.”</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18284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0670-10DD-4D51-8EF8-45EB5DCA3EFB}"/>
              </a:ext>
            </a:extLst>
          </p:cNvPr>
          <p:cNvSpPr>
            <a:spLocks noGrp="1"/>
          </p:cNvSpPr>
          <p:nvPr>
            <p:ph type="title"/>
          </p:nvPr>
        </p:nvSpPr>
        <p:spPr/>
        <p:txBody>
          <a:bodyPr/>
          <a:lstStyle/>
          <a:p>
            <a:r>
              <a:rPr lang="en-US" dirty="0"/>
              <a:t>FSW EEPROM Write 32</a:t>
            </a:r>
          </a:p>
        </p:txBody>
      </p:sp>
      <p:sp>
        <p:nvSpPr>
          <p:cNvPr id="3" name="Content Placeholder 2">
            <a:extLst>
              <a:ext uri="{FF2B5EF4-FFF2-40B4-BE49-F238E27FC236}">
                <a16:creationId xmlns:a16="http://schemas.microsoft.com/office/drawing/2014/main" id="{558B177B-C337-4AC6-B2BF-FD14AD4FEC51}"/>
              </a:ext>
            </a:extLst>
          </p:cNvPr>
          <p:cNvSpPr>
            <a:spLocks noGrp="1"/>
          </p:cNvSpPr>
          <p:nvPr>
            <p:ph idx="1"/>
          </p:nvPr>
        </p:nvSpPr>
        <p:spPr>
          <a:xfrm>
            <a:off x="554567" y="1209676"/>
            <a:ext cx="6032845" cy="4975225"/>
          </a:xfrm>
        </p:spPr>
        <p:txBody>
          <a:bodyPr/>
          <a:lstStyle/>
          <a:p>
            <a:pPr marL="0" indent="0">
              <a:buNone/>
            </a:pPr>
            <a:r>
              <a:rPr lang="en-US" sz="900" dirty="0">
                <a:latin typeface="Courier New" panose="02070309020205020404" pitchFamily="49" charset="0"/>
                <a:cs typeface="Courier New" panose="02070309020205020404" pitchFamily="49" charset="0"/>
              </a:rPr>
              <a:t>  67                    CFE_PSP_EepromWrite32:</a:t>
            </a:r>
          </a:p>
          <a:p>
            <a:pPr marL="0" indent="0">
              <a:buNone/>
            </a:pPr>
            <a:r>
              <a:rPr lang="en-US" sz="900" dirty="0">
                <a:latin typeface="Courier New" panose="02070309020205020404" pitchFamily="49" charset="0"/>
                <a:cs typeface="Courier New" panose="02070309020205020404" pitchFamily="49" charset="0"/>
              </a:rPr>
              <a:t>  68 00a0 9DE3BFA0              save    %</a:t>
            </a:r>
            <a:r>
              <a:rPr lang="en-US" sz="900" dirty="0" err="1">
                <a:latin typeface="Courier New" panose="02070309020205020404" pitchFamily="49" charset="0"/>
                <a:cs typeface="Courier New" panose="02070309020205020404" pitchFamily="49" charset="0"/>
              </a:rPr>
              <a:t>sp</a:t>
            </a:r>
            <a:r>
              <a:rPr lang="en-US" sz="900" dirty="0">
                <a:latin typeface="Courier New" panose="02070309020205020404" pitchFamily="49" charset="0"/>
                <a:cs typeface="Courier New" panose="02070309020205020404" pitchFamily="49" charset="0"/>
              </a:rPr>
              <a:t>, -96, %</a:t>
            </a:r>
            <a:r>
              <a:rPr lang="en-US" sz="900" dirty="0" err="1">
                <a:latin typeface="Courier New" panose="02070309020205020404" pitchFamily="49" charset="0"/>
                <a:cs typeface="Courier New" panose="02070309020205020404" pitchFamily="49" charset="0"/>
              </a:rPr>
              <a:t>sp</a:t>
            </a: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69 00a4 808E2003              </a:t>
            </a:r>
            <a:r>
              <a:rPr lang="en-US" sz="900" dirty="0" err="1">
                <a:latin typeface="Courier New" panose="02070309020205020404" pitchFamily="49" charset="0"/>
                <a:cs typeface="Courier New" panose="02070309020205020404" pitchFamily="49" charset="0"/>
              </a:rPr>
              <a:t>andcc</a:t>
            </a:r>
            <a:r>
              <a:rPr lang="en-US" sz="900" dirty="0">
                <a:latin typeface="Courier New" panose="02070309020205020404" pitchFamily="49" charset="0"/>
                <a:cs typeface="Courier New" panose="02070309020205020404" pitchFamily="49" charset="0"/>
              </a:rPr>
              <a:t>   %i0, 3, %g0</a:t>
            </a:r>
          </a:p>
          <a:p>
            <a:pPr marL="0" indent="0">
              <a:buNone/>
            </a:pPr>
            <a:r>
              <a:rPr lang="en-US" sz="900" dirty="0">
                <a:latin typeface="Courier New" panose="02070309020205020404" pitchFamily="49" charset="0"/>
                <a:cs typeface="Courier New" panose="02070309020205020404" pitchFamily="49" charset="0"/>
              </a:rPr>
              <a:t>  70 00a8 1280000A              </a:t>
            </a:r>
            <a:r>
              <a:rPr lang="en-US" sz="900" dirty="0" err="1">
                <a:latin typeface="Courier New" panose="02070309020205020404" pitchFamily="49" charset="0"/>
                <a:cs typeface="Courier New" panose="02070309020205020404" pitchFamily="49" charset="0"/>
              </a:rPr>
              <a:t>bne</a:t>
            </a:r>
            <a:r>
              <a:rPr lang="en-US" sz="900" dirty="0">
                <a:latin typeface="Courier New" panose="02070309020205020404" pitchFamily="49" charset="0"/>
                <a:cs typeface="Courier New" panose="02070309020205020404" pitchFamily="49" charset="0"/>
              </a:rPr>
              <a:t>     .L12</a:t>
            </a:r>
          </a:p>
          <a:p>
            <a:pPr marL="0" indent="0">
              <a:buNone/>
            </a:pPr>
            <a:r>
              <a:rPr lang="en-US" sz="900" dirty="0">
                <a:latin typeface="Courier New" panose="02070309020205020404" pitchFamily="49" charset="0"/>
                <a:cs typeface="Courier New" panose="02070309020205020404" pitchFamily="49" charset="0"/>
              </a:rPr>
              <a:t>  71 00ac 01000000               </a:t>
            </a:r>
            <a:r>
              <a:rPr lang="en-US" sz="900" dirty="0" err="1">
                <a:latin typeface="Courier New" panose="02070309020205020404" pitchFamily="49" charset="0"/>
                <a:cs typeface="Courier New" panose="02070309020205020404" pitchFamily="49" charset="0"/>
              </a:rPr>
              <a:t>nop</a:t>
            </a: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72 00b0 40000000              call    </a:t>
            </a:r>
            <a:r>
              <a:rPr lang="en-US" sz="900" dirty="0" err="1">
                <a:latin typeface="Courier New" panose="02070309020205020404" pitchFamily="49" charset="0"/>
                <a:cs typeface="Courier New" panose="02070309020205020404" pitchFamily="49" charset="0"/>
              </a:rPr>
              <a:t>CFE_PSP_IsAddressInWriteableEepromBank</a:t>
            </a:r>
            <a:r>
              <a:rPr lang="en-US" sz="900" dirty="0">
                <a:latin typeface="Courier New" panose="02070309020205020404" pitchFamily="49" charset="0"/>
                <a:cs typeface="Courier New" panose="02070309020205020404" pitchFamily="49" charset="0"/>
              </a:rPr>
              <a:t>, 0</a:t>
            </a:r>
          </a:p>
          <a:p>
            <a:pPr marL="0" indent="0">
              <a:buNone/>
            </a:pPr>
            <a:r>
              <a:rPr lang="en-US" sz="900" dirty="0">
                <a:latin typeface="Courier New" panose="02070309020205020404" pitchFamily="49" charset="0"/>
                <a:cs typeface="Courier New" panose="02070309020205020404" pitchFamily="49" charset="0"/>
              </a:rPr>
              <a:t>  73 00b4 90100018               mov    %i0, %o0</a:t>
            </a:r>
          </a:p>
          <a:p>
            <a:pPr marL="0" indent="0">
              <a:buNone/>
            </a:pPr>
            <a:r>
              <a:rPr lang="en-US" sz="900" dirty="0">
                <a:latin typeface="Courier New" panose="02070309020205020404" pitchFamily="49" charset="0"/>
                <a:cs typeface="Courier New" panose="02070309020205020404" pitchFamily="49" charset="0"/>
              </a:rPr>
              <a:t>  74 00b8 80A22000              </a:t>
            </a:r>
            <a:r>
              <a:rPr lang="en-US" sz="900" dirty="0" err="1">
                <a:latin typeface="Courier New" panose="02070309020205020404" pitchFamily="49" charset="0"/>
                <a:cs typeface="Courier New" panose="02070309020205020404" pitchFamily="49" charset="0"/>
              </a:rPr>
              <a:t>cmp</a:t>
            </a:r>
            <a:r>
              <a:rPr lang="en-US" sz="900" dirty="0">
                <a:latin typeface="Courier New" panose="02070309020205020404" pitchFamily="49" charset="0"/>
                <a:cs typeface="Courier New" panose="02070309020205020404" pitchFamily="49" charset="0"/>
              </a:rPr>
              <a:t>     %o0, 0</a:t>
            </a:r>
          </a:p>
          <a:p>
            <a:pPr marL="0" indent="0">
              <a:buNone/>
            </a:pPr>
            <a:r>
              <a:rPr lang="en-US" sz="900" dirty="0">
                <a:solidFill>
                  <a:srgbClr val="FF0000"/>
                </a:solidFill>
                <a:latin typeface="Courier New" panose="02070309020205020404" pitchFamily="49" charset="0"/>
                <a:cs typeface="Courier New" panose="02070309020205020404" pitchFamily="49" charset="0"/>
              </a:rPr>
              <a:t>  75 00bc 02800007              be      .L13</a:t>
            </a:r>
          </a:p>
          <a:p>
            <a:pPr marL="0" indent="0">
              <a:buNone/>
            </a:pPr>
            <a:r>
              <a:rPr lang="en-US" sz="900" dirty="0">
                <a:solidFill>
                  <a:srgbClr val="FF0000"/>
                </a:solidFill>
                <a:latin typeface="Courier New" panose="02070309020205020404" pitchFamily="49" charset="0"/>
                <a:cs typeface="Courier New" panose="02070309020205020404" pitchFamily="49" charset="0"/>
              </a:rPr>
              <a:t> </a:t>
            </a:r>
            <a:r>
              <a:rPr lang="en-US" sz="900" dirty="0">
                <a:latin typeface="Courier New" panose="02070309020205020404" pitchFamily="49" charset="0"/>
                <a:cs typeface="Courier New" panose="02070309020205020404" pitchFamily="49" charset="0"/>
              </a:rPr>
              <a:t> 76 00c0 01000000               </a:t>
            </a:r>
            <a:r>
              <a:rPr lang="en-US" sz="900" dirty="0" err="1">
                <a:latin typeface="Courier New" panose="02070309020205020404" pitchFamily="49" charset="0"/>
                <a:cs typeface="Courier New" panose="02070309020205020404" pitchFamily="49" charset="0"/>
              </a:rPr>
              <a:t>nop</a:t>
            </a:r>
            <a:endParaRPr lang="en-US" sz="900" dirty="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77 00c4 F2260000              </a:t>
            </a:r>
            <a:r>
              <a:rPr lang="en-US" sz="900" dirty="0" err="1">
                <a:latin typeface="Courier New" panose="02070309020205020404" pitchFamily="49" charset="0"/>
                <a:cs typeface="Courier New" panose="02070309020205020404" pitchFamily="49" charset="0"/>
              </a:rPr>
              <a:t>st</a:t>
            </a:r>
            <a:r>
              <a:rPr lang="en-US" sz="900" dirty="0">
                <a:latin typeface="Courier New" panose="02070309020205020404" pitchFamily="49" charset="0"/>
                <a:cs typeface="Courier New" panose="02070309020205020404" pitchFamily="49" charset="0"/>
              </a:rPr>
              <a:t>      %i1, [%i0]</a:t>
            </a:r>
          </a:p>
          <a:p>
            <a:pPr marL="0" indent="0">
              <a:buNone/>
            </a:pPr>
            <a:r>
              <a:rPr lang="en-US" sz="900" dirty="0">
                <a:latin typeface="Courier New" panose="02070309020205020404" pitchFamily="49" charset="0"/>
                <a:cs typeface="Courier New" panose="02070309020205020404" pitchFamily="49" charset="0"/>
              </a:rPr>
              <a:t>  78 00c8 81C7E008              </a:t>
            </a:r>
            <a:r>
              <a:rPr lang="en-US" sz="900" dirty="0" err="1">
                <a:latin typeface="Courier New" panose="02070309020205020404" pitchFamily="49" charset="0"/>
                <a:cs typeface="Courier New" panose="02070309020205020404" pitchFamily="49" charset="0"/>
              </a:rPr>
              <a:t>jmp</a:t>
            </a:r>
            <a:r>
              <a:rPr lang="en-US" sz="900" dirty="0">
                <a:latin typeface="Courier New" panose="02070309020205020404" pitchFamily="49" charset="0"/>
                <a:cs typeface="Courier New" panose="02070309020205020404" pitchFamily="49" charset="0"/>
              </a:rPr>
              <a:t>     %i7+8</a:t>
            </a:r>
          </a:p>
          <a:p>
            <a:pPr marL="0" indent="0">
              <a:buNone/>
            </a:pPr>
            <a:r>
              <a:rPr lang="en-US" sz="900" dirty="0">
                <a:latin typeface="Courier New" panose="02070309020205020404" pitchFamily="49" charset="0"/>
                <a:cs typeface="Courier New" panose="02070309020205020404" pitchFamily="49" charset="0"/>
              </a:rPr>
              <a:t>  79 00cc 91E82000               restore %g0, 0, %o0</a:t>
            </a:r>
          </a:p>
          <a:p>
            <a:pPr marL="0" indent="0">
              <a:buNone/>
            </a:pPr>
            <a:r>
              <a:rPr lang="en-US" sz="900" dirty="0">
                <a:latin typeface="Courier New" panose="02070309020205020404" pitchFamily="49" charset="0"/>
                <a:cs typeface="Courier New" panose="02070309020205020404" pitchFamily="49" charset="0"/>
              </a:rPr>
              <a:t>  80                    .L12:</a:t>
            </a:r>
          </a:p>
          <a:p>
            <a:pPr marL="0" indent="0">
              <a:buNone/>
            </a:pPr>
            <a:r>
              <a:rPr lang="en-US" sz="900" dirty="0">
                <a:latin typeface="Courier New" panose="02070309020205020404" pitchFamily="49" charset="0"/>
                <a:cs typeface="Courier New" panose="02070309020205020404" pitchFamily="49" charset="0"/>
              </a:rPr>
              <a:t>  81 00d0 81C7E008              </a:t>
            </a:r>
            <a:r>
              <a:rPr lang="en-US" sz="900" dirty="0" err="1">
                <a:latin typeface="Courier New" panose="02070309020205020404" pitchFamily="49" charset="0"/>
                <a:cs typeface="Courier New" panose="02070309020205020404" pitchFamily="49" charset="0"/>
              </a:rPr>
              <a:t>jmp</a:t>
            </a:r>
            <a:r>
              <a:rPr lang="en-US" sz="900" dirty="0">
                <a:latin typeface="Courier New" panose="02070309020205020404" pitchFamily="49" charset="0"/>
                <a:cs typeface="Courier New" panose="02070309020205020404" pitchFamily="49" charset="0"/>
              </a:rPr>
              <a:t>     %i7+8</a:t>
            </a:r>
          </a:p>
          <a:p>
            <a:pPr marL="0" indent="0">
              <a:buNone/>
            </a:pPr>
            <a:r>
              <a:rPr lang="en-US" sz="900" dirty="0">
                <a:latin typeface="Courier New" panose="02070309020205020404" pitchFamily="49" charset="0"/>
                <a:cs typeface="Courier New" panose="02070309020205020404" pitchFamily="49" charset="0"/>
              </a:rPr>
              <a:t>  82 00d4 91E83FFD               restore %g0, -3, %o0</a:t>
            </a:r>
          </a:p>
          <a:p>
            <a:pPr marL="0" indent="0">
              <a:buNone/>
            </a:pPr>
            <a:r>
              <a:rPr lang="en-US" sz="900" dirty="0">
                <a:latin typeface="Courier New" panose="02070309020205020404" pitchFamily="49" charset="0"/>
                <a:cs typeface="Courier New" panose="02070309020205020404" pitchFamily="49" charset="0"/>
              </a:rPr>
              <a:t>  83                    .L13:</a:t>
            </a:r>
          </a:p>
          <a:p>
            <a:pPr marL="0" indent="0">
              <a:buNone/>
            </a:pPr>
            <a:r>
              <a:rPr lang="en-US" sz="900" dirty="0">
                <a:latin typeface="Courier New" panose="02070309020205020404" pitchFamily="49" charset="0"/>
                <a:cs typeface="Courier New" panose="02070309020205020404" pitchFamily="49" charset="0"/>
              </a:rPr>
              <a:t>  84 00d8 81C7E008              </a:t>
            </a:r>
            <a:r>
              <a:rPr lang="en-US" sz="900" dirty="0" err="1">
                <a:latin typeface="Courier New" panose="02070309020205020404" pitchFamily="49" charset="0"/>
                <a:cs typeface="Courier New" panose="02070309020205020404" pitchFamily="49" charset="0"/>
              </a:rPr>
              <a:t>jmp</a:t>
            </a:r>
            <a:r>
              <a:rPr lang="en-US" sz="900" dirty="0">
                <a:latin typeface="Courier New" panose="02070309020205020404" pitchFamily="49" charset="0"/>
                <a:cs typeface="Courier New" panose="02070309020205020404" pitchFamily="49" charset="0"/>
              </a:rPr>
              <a:t>     %i7+8</a:t>
            </a:r>
          </a:p>
          <a:p>
            <a:pPr marL="0" indent="0">
              <a:buNone/>
            </a:pPr>
            <a:r>
              <a:rPr lang="en-US" sz="900" dirty="0">
                <a:latin typeface="Courier New" panose="02070309020205020404" pitchFamily="49" charset="0"/>
                <a:cs typeface="Courier New" panose="02070309020205020404" pitchFamily="49" charset="0"/>
              </a:rPr>
              <a:t>  85 00dc 91E83FEB               restore %g0, -21, %o0</a:t>
            </a:r>
          </a:p>
        </p:txBody>
      </p:sp>
      <p:sp>
        <p:nvSpPr>
          <p:cNvPr id="5" name="Content Placeholder 2">
            <a:extLst>
              <a:ext uri="{FF2B5EF4-FFF2-40B4-BE49-F238E27FC236}">
                <a16:creationId xmlns:a16="http://schemas.microsoft.com/office/drawing/2014/main" id="{E8647C83-68AE-4FD7-9752-43A614E92EBD}"/>
              </a:ext>
            </a:extLst>
          </p:cNvPr>
          <p:cNvSpPr txBox="1">
            <a:spLocks/>
          </p:cNvSpPr>
          <p:nvPr/>
        </p:nvSpPr>
        <p:spPr bwMode="auto">
          <a:xfrm>
            <a:off x="6464060" y="1209676"/>
            <a:ext cx="5173373" cy="4975225"/>
          </a:xfrm>
          <a:prstGeom prst="rect">
            <a:avLst/>
          </a:prstGeom>
          <a:noFill/>
          <a:ln w="6350">
            <a:noFill/>
            <a:miter lim="800000"/>
            <a:headEnd/>
            <a:tailEnd/>
          </a:ln>
          <a:effectLst/>
        </p:spPr>
        <p:txBody>
          <a:bodyPr vert="horz" wrap="square" lIns="91429" tIns="45714" rIns="91429" bIns="45714" numCol="1" anchor="t" anchorCtr="0" compatLnSpc="1">
            <a:prstTxWarp prst="textNoShape">
              <a:avLst/>
            </a:prstTxWarp>
          </a:bodyPr>
          <a:lstStyle>
            <a:lvl1pPr marL="342900" indent="-342900" algn="l" rtl="0" eaLnBrk="0" fontAlgn="base" hangingPunct="0">
              <a:spcBef>
                <a:spcPct val="35000"/>
              </a:spcBef>
              <a:spcAft>
                <a:spcPct val="0"/>
              </a:spcAft>
              <a:buChar char="•"/>
              <a:defRPr sz="2000" b="1">
                <a:solidFill>
                  <a:schemeClr val="tx1"/>
                </a:solidFill>
                <a:latin typeface="+mn-lt"/>
                <a:ea typeface="+mn-ea"/>
                <a:cs typeface="+mn-cs"/>
              </a:defRPr>
            </a:lvl1pPr>
            <a:lvl2pPr marL="730250" indent="-284163" algn="l" rtl="0" eaLnBrk="0" fontAlgn="base" hangingPunct="0">
              <a:spcBef>
                <a:spcPct val="35000"/>
              </a:spcBef>
              <a:spcAft>
                <a:spcPct val="0"/>
              </a:spcAft>
              <a:buChar char="–"/>
              <a:defRPr>
                <a:solidFill>
                  <a:schemeClr val="tx1"/>
                </a:solidFill>
                <a:latin typeface="+mn-lt"/>
              </a:defRPr>
            </a:lvl2pPr>
            <a:lvl3pPr marL="1062038" indent="-228600" algn="l" rtl="0" eaLnBrk="0" fontAlgn="base" hangingPunct="0">
              <a:spcBef>
                <a:spcPct val="35000"/>
              </a:spcBef>
              <a:spcAft>
                <a:spcPct val="0"/>
              </a:spcAft>
              <a:buChar char="•"/>
              <a:defRPr sz="1600">
                <a:solidFill>
                  <a:schemeClr val="tx1"/>
                </a:solidFill>
                <a:latin typeface="+mn-lt"/>
                <a:cs typeface="Arial" charset="0"/>
              </a:defRPr>
            </a:lvl3pPr>
            <a:lvl4pPr marL="1392238" indent="-228600" algn="l" rtl="0" eaLnBrk="0" fontAlgn="base" hangingPunct="0">
              <a:spcBef>
                <a:spcPct val="35000"/>
              </a:spcBef>
              <a:spcAft>
                <a:spcPct val="0"/>
              </a:spcAft>
              <a:buChar char="o"/>
              <a:defRPr sz="1400">
                <a:solidFill>
                  <a:schemeClr val="tx1"/>
                </a:solidFill>
                <a:latin typeface="+mn-lt"/>
                <a:cs typeface="Arial" charset="0"/>
              </a:defRPr>
            </a:lvl4pPr>
            <a:lvl5pPr marL="1722438" indent="-228600" algn="l" rtl="0" eaLnBrk="0" fontAlgn="base" hangingPunct="0">
              <a:spcBef>
                <a:spcPct val="20000"/>
              </a:spcBef>
              <a:spcAft>
                <a:spcPct val="0"/>
              </a:spcAft>
              <a:buChar char="•"/>
              <a:defRPr sz="1400">
                <a:solidFill>
                  <a:schemeClr val="tx1"/>
                </a:solidFill>
                <a:latin typeface="+mn-lt"/>
                <a:cs typeface="Arial" charset="0"/>
              </a:defRPr>
            </a:lvl5pPr>
            <a:lvl6pPr marL="2179638" indent="-228600" algn="l" rtl="0" eaLnBrk="0" fontAlgn="base" hangingPunct="0">
              <a:spcBef>
                <a:spcPct val="20000"/>
              </a:spcBef>
              <a:spcAft>
                <a:spcPct val="0"/>
              </a:spcAft>
              <a:buChar char="•"/>
              <a:defRPr sz="1400">
                <a:solidFill>
                  <a:schemeClr val="tx1"/>
                </a:solidFill>
                <a:latin typeface="+mn-lt"/>
                <a:cs typeface="Arial" charset="0"/>
              </a:defRPr>
            </a:lvl6pPr>
            <a:lvl7pPr marL="2636838" indent="-228600" algn="l" rtl="0" eaLnBrk="0" fontAlgn="base" hangingPunct="0">
              <a:spcBef>
                <a:spcPct val="20000"/>
              </a:spcBef>
              <a:spcAft>
                <a:spcPct val="0"/>
              </a:spcAft>
              <a:buChar char="•"/>
              <a:defRPr sz="1400">
                <a:solidFill>
                  <a:schemeClr val="tx1"/>
                </a:solidFill>
                <a:latin typeface="+mn-lt"/>
                <a:cs typeface="Arial" charset="0"/>
              </a:defRPr>
            </a:lvl7pPr>
            <a:lvl8pPr marL="3094038" indent="-228600" algn="l" rtl="0" eaLnBrk="0" fontAlgn="base" hangingPunct="0">
              <a:spcBef>
                <a:spcPct val="20000"/>
              </a:spcBef>
              <a:spcAft>
                <a:spcPct val="0"/>
              </a:spcAft>
              <a:buChar char="•"/>
              <a:defRPr sz="1400">
                <a:solidFill>
                  <a:schemeClr val="tx1"/>
                </a:solidFill>
                <a:latin typeface="+mn-lt"/>
                <a:cs typeface="Arial" charset="0"/>
              </a:defRPr>
            </a:lvl8pPr>
            <a:lvl9pPr marL="3551238" indent="-228600" algn="l" rtl="0" eaLnBrk="0" fontAlgn="base" hangingPunct="0">
              <a:spcBef>
                <a:spcPct val="20000"/>
              </a:spcBef>
              <a:spcAft>
                <a:spcPct val="0"/>
              </a:spcAft>
              <a:buChar char="•"/>
              <a:defRPr sz="1400">
                <a:solidFill>
                  <a:schemeClr val="tx1"/>
                </a:solidFill>
                <a:latin typeface="+mn-lt"/>
                <a:cs typeface="Arial" charset="0"/>
              </a:defRPr>
            </a:lvl9pPr>
          </a:lstStyle>
          <a:p>
            <a:pPr marL="0" indent="0">
              <a:buFontTx/>
              <a:buNone/>
            </a:pPr>
            <a:r>
              <a:rPr lang="en-US" sz="900" kern="0" dirty="0">
                <a:latin typeface="Courier New" panose="02070309020205020404" pitchFamily="49" charset="0"/>
                <a:cs typeface="Courier New" panose="02070309020205020404" pitchFamily="49" charset="0"/>
              </a:rPr>
              <a:t>int32 CFE_PSP_EepromWrite32( </a:t>
            </a:r>
            <a:r>
              <a:rPr lang="en-US" sz="900" kern="0" dirty="0" err="1">
                <a:latin typeface="Courier New" panose="02070309020205020404" pitchFamily="49" charset="0"/>
                <a:cs typeface="Courier New" panose="02070309020205020404" pitchFamily="49" charset="0"/>
              </a:rPr>
              <a:t>cpuaddr</a:t>
            </a:r>
            <a:r>
              <a:rPr lang="en-US" sz="900" kern="0" dirty="0">
                <a:latin typeface="Courier New" panose="02070309020205020404" pitchFamily="49" charset="0"/>
                <a:cs typeface="Courier New" panose="02070309020205020404" pitchFamily="49" charset="0"/>
              </a:rPr>
              <a:t> </a:t>
            </a:r>
            <a:r>
              <a:rPr lang="en-US" sz="900" kern="0" dirty="0" err="1">
                <a:latin typeface="Courier New" panose="02070309020205020404" pitchFamily="49" charset="0"/>
                <a:cs typeface="Courier New" panose="02070309020205020404" pitchFamily="49" charset="0"/>
              </a:rPr>
              <a:t>MemoryAddress</a:t>
            </a:r>
            <a:r>
              <a:rPr lang="en-US" sz="900" kern="0" dirty="0">
                <a:latin typeface="Courier New" panose="02070309020205020404" pitchFamily="49" charset="0"/>
                <a:cs typeface="Courier New" panose="02070309020205020404" pitchFamily="49" charset="0"/>
              </a:rPr>
              <a:t>, uint32 uint32Value )</a:t>
            </a:r>
          </a:p>
          <a:p>
            <a:pPr marL="0" indent="0">
              <a:buFontTx/>
              <a:buNone/>
            </a:pPr>
            <a:r>
              <a:rPr lang="en-US" sz="900" kern="0" dirty="0">
                <a:latin typeface="Courier New" panose="02070309020205020404" pitchFamily="49" charset="0"/>
                <a:cs typeface="Courier New" panose="02070309020205020404" pitchFamily="49" charset="0"/>
              </a:rPr>
              <a:t>{</a:t>
            </a:r>
          </a:p>
          <a:p>
            <a:pPr marL="0" indent="0">
              <a:buFontTx/>
              <a:buNone/>
            </a:pPr>
            <a:r>
              <a:rPr lang="en-US" sz="900" kern="0" dirty="0">
                <a:latin typeface="Courier New" panose="02070309020205020404" pitchFamily="49" charset="0"/>
                <a:cs typeface="Courier New" panose="02070309020205020404" pitchFamily="49" charset="0"/>
              </a:rPr>
              <a:t>   int32 </a:t>
            </a:r>
            <a:r>
              <a:rPr lang="en-US" sz="900" kern="0" dirty="0" err="1">
                <a:latin typeface="Courier New" panose="02070309020205020404" pitchFamily="49" charset="0"/>
                <a:cs typeface="Courier New" panose="02070309020205020404" pitchFamily="49" charset="0"/>
              </a:rPr>
              <a:t>ret_value</a:t>
            </a:r>
            <a:r>
              <a:rPr lang="en-US" sz="900" kern="0" dirty="0">
                <a:latin typeface="Courier New" panose="02070309020205020404" pitchFamily="49" charset="0"/>
                <a:cs typeface="Courier New" panose="02070309020205020404" pitchFamily="49" charset="0"/>
              </a:rPr>
              <a:t> = CFE_PSP_SUCCESS;</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r>
              <a:rPr lang="en-US" sz="900" kern="0" dirty="0">
                <a:latin typeface="Courier New" panose="02070309020205020404" pitchFamily="49" charset="0"/>
                <a:cs typeface="Courier New" panose="02070309020205020404" pitchFamily="49" charset="0"/>
              </a:rPr>
              <a:t>   /* check 32 bit alignment  */</a:t>
            </a:r>
          </a:p>
          <a:p>
            <a:pPr marL="0" indent="0">
              <a:buFontTx/>
              <a:buNone/>
            </a:pPr>
            <a:r>
              <a:rPr lang="en-US" sz="900" kern="0" dirty="0">
                <a:latin typeface="Courier New" panose="02070309020205020404" pitchFamily="49" charset="0"/>
                <a:cs typeface="Courier New" panose="02070309020205020404" pitchFamily="49" charset="0"/>
              </a:rPr>
              <a:t>   if( </a:t>
            </a:r>
            <a:r>
              <a:rPr lang="en-US" sz="900" kern="0" dirty="0" err="1">
                <a:latin typeface="Courier New" panose="02070309020205020404" pitchFamily="49" charset="0"/>
                <a:cs typeface="Courier New" panose="02070309020205020404" pitchFamily="49" charset="0"/>
              </a:rPr>
              <a:t>MemoryAddress</a:t>
            </a:r>
            <a:r>
              <a:rPr lang="en-US" sz="900" kern="0" dirty="0">
                <a:latin typeface="Courier New" panose="02070309020205020404" pitchFamily="49" charset="0"/>
                <a:cs typeface="Courier New" panose="02070309020205020404" pitchFamily="49" charset="0"/>
              </a:rPr>
              <a:t> &amp; 0x00000003)</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r>
              <a:rPr lang="en-US" sz="900" kern="0" dirty="0">
                <a:latin typeface="Courier New" panose="02070309020205020404" pitchFamily="49" charset="0"/>
                <a:cs typeface="Courier New" panose="02070309020205020404" pitchFamily="49" charset="0"/>
              </a:rPr>
              <a:t>      return(CFE_PSP_ERROR_ADDRESS_MISALIGNED) ;</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endParaRPr lang="en-US" sz="900" kern="0" dirty="0">
              <a:latin typeface="Courier New" panose="02070309020205020404" pitchFamily="49" charset="0"/>
              <a:cs typeface="Courier New" panose="02070309020205020404" pitchFamily="49" charset="0"/>
            </a:endParaRPr>
          </a:p>
          <a:p>
            <a:pPr marL="0" indent="0">
              <a:buFontTx/>
              <a:buNone/>
            </a:pPr>
            <a:r>
              <a:rPr lang="en-US" sz="900" kern="0" dirty="0">
                <a:latin typeface="Courier New" panose="02070309020205020404" pitchFamily="49" charset="0"/>
                <a:cs typeface="Courier New" panose="02070309020205020404" pitchFamily="49" charset="0"/>
              </a:rPr>
              <a:t>   if (! </a:t>
            </a:r>
            <a:r>
              <a:rPr lang="en-US" sz="900" kern="0" dirty="0" err="1">
                <a:latin typeface="Courier New" panose="02070309020205020404" pitchFamily="49" charset="0"/>
                <a:cs typeface="Courier New" panose="02070309020205020404" pitchFamily="49" charset="0"/>
              </a:rPr>
              <a:t>CFE_PSP_IsAddressInWriteableEepromBank</a:t>
            </a:r>
            <a:r>
              <a:rPr lang="en-US" sz="900" kern="0" dirty="0">
                <a:latin typeface="Courier New" panose="02070309020205020404" pitchFamily="49" charset="0"/>
                <a:cs typeface="Courier New" panose="02070309020205020404" pitchFamily="49" charset="0"/>
              </a:rPr>
              <a:t>(</a:t>
            </a:r>
            <a:r>
              <a:rPr lang="en-US" sz="900" kern="0" dirty="0" err="1">
                <a:latin typeface="Courier New" panose="02070309020205020404" pitchFamily="49" charset="0"/>
                <a:cs typeface="Courier New" panose="02070309020205020404" pitchFamily="49" charset="0"/>
              </a:rPr>
              <a:t>MemoryAddress</a:t>
            </a:r>
            <a:r>
              <a:rPr lang="en-US" sz="900" kern="0" dirty="0">
                <a:latin typeface="Courier New" panose="02070309020205020404" pitchFamily="49" charset="0"/>
                <a:cs typeface="Courier New" panose="02070309020205020404" pitchFamily="49" charset="0"/>
              </a:rPr>
              <a:t>))</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r>
              <a:rPr lang="en-US" sz="900" kern="0" dirty="0">
                <a:latin typeface="Courier New" panose="02070309020205020404" pitchFamily="49" charset="0"/>
                <a:cs typeface="Courier New" panose="02070309020205020404" pitchFamily="49" charset="0"/>
              </a:rPr>
              <a:t>      return(CFE_PSP_INVALID_MEM_ADDR) ;</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endParaRPr lang="en-US" sz="900" kern="0" dirty="0">
              <a:latin typeface="Courier New" panose="02070309020205020404" pitchFamily="49" charset="0"/>
              <a:cs typeface="Courier New" panose="02070309020205020404" pitchFamily="49" charset="0"/>
            </a:endParaRPr>
          </a:p>
          <a:p>
            <a:pPr marL="0" indent="0">
              <a:buFontTx/>
              <a:buNone/>
            </a:pPr>
            <a:r>
              <a:rPr lang="en-US" sz="900" kern="0" dirty="0">
                <a:latin typeface="Courier New" panose="02070309020205020404" pitchFamily="49" charset="0"/>
                <a:cs typeface="Courier New" panose="02070309020205020404" pitchFamily="49" charset="0"/>
              </a:rPr>
              <a:t>   /* make the Write */</a:t>
            </a:r>
          </a:p>
          <a:p>
            <a:pPr marL="0" indent="0">
              <a:buFontTx/>
              <a:buNone/>
            </a:pPr>
            <a:r>
              <a:rPr lang="en-US" sz="900" kern="0" dirty="0">
                <a:latin typeface="Courier New" panose="02070309020205020404" pitchFamily="49" charset="0"/>
                <a:cs typeface="Courier New" panose="02070309020205020404" pitchFamily="49" charset="0"/>
              </a:rPr>
              <a:t>   *((uint32 *)</a:t>
            </a:r>
            <a:r>
              <a:rPr lang="en-US" sz="900" kern="0" dirty="0" err="1">
                <a:latin typeface="Courier New" panose="02070309020205020404" pitchFamily="49" charset="0"/>
                <a:cs typeface="Courier New" panose="02070309020205020404" pitchFamily="49" charset="0"/>
              </a:rPr>
              <a:t>MemoryAddress</a:t>
            </a:r>
            <a:r>
              <a:rPr lang="en-US" sz="900" kern="0" dirty="0">
                <a:latin typeface="Courier New" panose="02070309020205020404" pitchFamily="49" charset="0"/>
                <a:cs typeface="Courier New" panose="02070309020205020404" pitchFamily="49" charset="0"/>
              </a:rPr>
              <a:t>) = uint32Value;</a:t>
            </a:r>
          </a:p>
          <a:p>
            <a:pPr marL="0" indent="0">
              <a:buFontTx/>
              <a:buNone/>
            </a:pPr>
            <a:r>
              <a:rPr lang="en-US" sz="900" kern="0" dirty="0">
                <a:latin typeface="Courier New" panose="02070309020205020404" pitchFamily="49" charset="0"/>
                <a:cs typeface="Courier New" panose="02070309020205020404" pitchFamily="49" charset="0"/>
              </a:rPr>
              <a:t>	</a:t>
            </a:r>
          </a:p>
          <a:p>
            <a:pPr marL="0" indent="0">
              <a:buFontTx/>
              <a:buNone/>
            </a:pPr>
            <a:r>
              <a:rPr lang="en-US" sz="900" kern="0" dirty="0">
                <a:latin typeface="Courier New" panose="02070309020205020404" pitchFamily="49" charset="0"/>
                <a:cs typeface="Courier New" panose="02070309020205020404" pitchFamily="49" charset="0"/>
              </a:rPr>
              <a:t>   return(</a:t>
            </a:r>
            <a:r>
              <a:rPr lang="en-US" sz="900" kern="0" dirty="0" err="1">
                <a:latin typeface="Courier New" panose="02070309020205020404" pitchFamily="49" charset="0"/>
                <a:cs typeface="Courier New" panose="02070309020205020404" pitchFamily="49" charset="0"/>
              </a:rPr>
              <a:t>ret_value</a:t>
            </a:r>
            <a:r>
              <a:rPr lang="en-US" sz="900" kern="0" dirty="0">
                <a:latin typeface="Courier New" panose="02070309020205020404" pitchFamily="49" charset="0"/>
                <a:cs typeface="Courier New" panose="02070309020205020404" pitchFamily="49" charset="0"/>
              </a:rPr>
              <a:t>) ;</a:t>
            </a:r>
          </a:p>
          <a:p>
            <a:pPr marL="0" indent="0">
              <a:buFontTx/>
              <a:buNone/>
            </a:pPr>
            <a:r>
              <a:rPr lang="en-US" sz="900" kern="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27B5DBE-BE54-4949-BE69-3EB646A83ADB}"/>
              </a:ext>
            </a:extLst>
          </p:cNvPr>
          <p:cNvSpPr txBox="1"/>
          <p:nvPr/>
        </p:nvSpPr>
        <p:spPr>
          <a:xfrm>
            <a:off x="4865297" y="5648324"/>
            <a:ext cx="5288627" cy="1200329"/>
          </a:xfrm>
          <a:prstGeom prst="rect">
            <a:avLst/>
          </a:prstGeom>
          <a:noFill/>
        </p:spPr>
        <p:txBody>
          <a:bodyPr wrap="none" rtlCol="0">
            <a:spAutoFit/>
          </a:bodyPr>
          <a:lstStyle/>
          <a:p>
            <a:r>
              <a:rPr lang="en-US" dirty="0"/>
              <a:t>Replace branch with “</a:t>
            </a:r>
            <a:r>
              <a:rPr lang="en-US" dirty="0" err="1"/>
              <a:t>nop</a:t>
            </a:r>
            <a:r>
              <a:rPr lang="en-US" dirty="0"/>
              <a:t>” allows write to happen </a:t>
            </a:r>
          </a:p>
          <a:p>
            <a:r>
              <a:rPr lang="en-US" dirty="0"/>
              <a:t>regardless of return status from </a:t>
            </a:r>
          </a:p>
          <a:p>
            <a:r>
              <a:rPr lang="en-US" kern="0" dirty="0" err="1">
                <a:cs typeface="Courier New" panose="02070309020205020404" pitchFamily="49" charset="0"/>
              </a:rPr>
              <a:t>CFE_PSP_IsAddressInWriteableEepromBank</a:t>
            </a:r>
            <a:endParaRPr lang="en-US" kern="0" dirty="0">
              <a:cs typeface="Courier New" panose="02070309020205020404" pitchFamily="49" charset="0"/>
            </a:endParaRPr>
          </a:p>
          <a:p>
            <a:r>
              <a:rPr lang="en-US" kern="0" dirty="0">
                <a:cs typeface="Courier New" panose="02070309020205020404" pitchFamily="49" charset="0"/>
              </a:rPr>
              <a:t>Other options exist, write with interrupts disabled.</a:t>
            </a:r>
            <a:endParaRPr lang="en-US" dirty="0"/>
          </a:p>
        </p:txBody>
      </p:sp>
      <p:cxnSp>
        <p:nvCxnSpPr>
          <p:cNvPr id="8" name="Straight Arrow Connector 7">
            <a:extLst>
              <a:ext uri="{FF2B5EF4-FFF2-40B4-BE49-F238E27FC236}">
                <a16:creationId xmlns:a16="http://schemas.microsoft.com/office/drawing/2014/main" id="{AB997F34-5645-4937-A43D-42213CDFA87B}"/>
              </a:ext>
            </a:extLst>
          </p:cNvPr>
          <p:cNvCxnSpPr/>
          <p:nvPr/>
        </p:nvCxnSpPr>
        <p:spPr bwMode="auto">
          <a:xfrm>
            <a:off x="3692106" y="2786332"/>
            <a:ext cx="2708677" cy="286199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26889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3191-FC97-4F6D-A242-CB8CAC91433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8332E24-AC50-4544-B864-76C92061297D}"/>
              </a:ext>
            </a:extLst>
          </p:cNvPr>
          <p:cNvSpPr>
            <a:spLocks noGrp="1"/>
          </p:cNvSpPr>
          <p:nvPr>
            <p:ph idx="1"/>
          </p:nvPr>
        </p:nvSpPr>
        <p:spPr>
          <a:xfrm>
            <a:off x="554566" y="1051055"/>
            <a:ext cx="11082867" cy="4975225"/>
          </a:xfrm>
        </p:spPr>
        <p:txBody>
          <a:bodyPr/>
          <a:lstStyle/>
          <a:p>
            <a:r>
              <a:rPr lang="en-US" dirty="0"/>
              <a:t>Other examples?</a:t>
            </a:r>
          </a:p>
          <a:p>
            <a:r>
              <a:rPr lang="en-US" dirty="0"/>
              <a:t>Better examples?</a:t>
            </a:r>
          </a:p>
          <a:p>
            <a:r>
              <a:rPr lang="en-US" dirty="0"/>
              <a:t>More insights to be added?</a:t>
            </a:r>
          </a:p>
          <a:p>
            <a:endParaRPr lang="en-US" dirty="0"/>
          </a:p>
          <a:p>
            <a:r>
              <a:rPr lang="en-US" dirty="0"/>
              <a:t>Any thing else to add (or remove) for better tutorial?</a:t>
            </a:r>
          </a:p>
          <a:p>
            <a:endParaRPr lang="en-US" dirty="0"/>
          </a:p>
          <a:p>
            <a:r>
              <a:rPr lang="en-US" sz="4000" dirty="0">
                <a:solidFill>
                  <a:srgbClr val="00B050"/>
                </a:solidFill>
              </a:rPr>
              <a:t>Troubleshooting problem?  </a:t>
            </a:r>
          </a:p>
          <a:p>
            <a:r>
              <a:rPr lang="en-US" sz="4000" dirty="0">
                <a:solidFill>
                  <a:srgbClr val="00B050"/>
                </a:solidFill>
              </a:rPr>
              <a:t>Implementing solution?  </a:t>
            </a:r>
          </a:p>
          <a:p>
            <a:r>
              <a:rPr lang="en-US" sz="4000" dirty="0">
                <a:solidFill>
                  <a:srgbClr val="00B050"/>
                </a:solidFill>
              </a:rPr>
              <a:t>Testing FSW, FPGA, or something else? </a:t>
            </a:r>
          </a:p>
          <a:p>
            <a:r>
              <a:rPr lang="en-US" sz="4000" dirty="0">
                <a:solidFill>
                  <a:srgbClr val="00B050"/>
                </a:solidFill>
              </a:rPr>
              <a:t>Memory Manager CAN HELP!!!</a:t>
            </a:r>
          </a:p>
        </p:txBody>
      </p:sp>
    </p:spTree>
    <p:extLst>
      <p:ext uri="{BB962C8B-B14F-4D97-AF65-F5344CB8AC3E}">
        <p14:creationId xmlns:p14="http://schemas.microsoft.com/office/powerpoint/2010/main" val="3136407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Manipulation Functions</a:t>
            </a:r>
          </a:p>
        </p:txBody>
      </p:sp>
      <p:sp>
        <p:nvSpPr>
          <p:cNvPr id="3" name="Content Placeholder 2"/>
          <p:cNvSpPr>
            <a:spLocks noGrp="1"/>
          </p:cNvSpPr>
          <p:nvPr>
            <p:ph idx="1"/>
          </p:nvPr>
        </p:nvSpPr>
        <p:spPr/>
        <p:txBody>
          <a:bodyPr/>
          <a:lstStyle/>
          <a:p>
            <a:r>
              <a:rPr lang="en-US" sz="1200" dirty="0"/>
              <a:t>Memory Manipulation Functions</a:t>
            </a:r>
          </a:p>
          <a:p>
            <a:pPr lvl="1"/>
            <a:r>
              <a:rPr lang="en-US" sz="1100" dirty="0"/>
              <a:t>CFE_PSP_MemRead8/16/32</a:t>
            </a:r>
          </a:p>
          <a:p>
            <a:pPr lvl="2"/>
            <a:r>
              <a:rPr lang="en-US" sz="1050" dirty="0"/>
              <a:t>Used in Peek command all memory types (size in bits forces to 8/16/32 aligned).</a:t>
            </a:r>
          </a:p>
          <a:p>
            <a:pPr lvl="2"/>
            <a:r>
              <a:rPr lang="en-US" sz="1050" dirty="0"/>
              <a:t>Used in Dump in Events command for MEM8/16/32</a:t>
            </a:r>
            <a:endParaRPr lang="en-US" sz="850" dirty="0"/>
          </a:p>
          <a:p>
            <a:pPr lvl="2"/>
            <a:r>
              <a:rPr lang="en-US" sz="1050" dirty="0"/>
              <a:t>Used in Dump To File command for MEM8/16/32</a:t>
            </a:r>
          </a:p>
          <a:p>
            <a:pPr lvl="1"/>
            <a:endParaRPr lang="en-US" sz="1100" dirty="0"/>
          </a:p>
          <a:p>
            <a:pPr lvl="2"/>
            <a:r>
              <a:rPr lang="en-US" sz="1050" dirty="0"/>
              <a:t>OCI - Direct read from address (MRAM is directly accessible).</a:t>
            </a:r>
          </a:p>
          <a:p>
            <a:pPr lvl="3"/>
            <a:r>
              <a:rPr lang="en-US" sz="850" dirty="0"/>
              <a:t>32 – Allows shared SRAM reads/writes, converts to FPGA address.</a:t>
            </a:r>
          </a:p>
          <a:p>
            <a:pPr lvl="2"/>
            <a:r>
              <a:rPr lang="en-US" sz="1050" dirty="0"/>
              <a:t>MMS - Direct read from RAM, follows EEPROM read protocol for EEPROM.</a:t>
            </a:r>
          </a:p>
          <a:p>
            <a:pPr lvl="2"/>
            <a:r>
              <a:rPr lang="en-US" sz="1050" dirty="0"/>
              <a:t>NICER - Direct read from address.  Non-writable bootstrap is directly accessible.</a:t>
            </a:r>
          </a:p>
          <a:p>
            <a:pPr lvl="1"/>
            <a:endParaRPr lang="en-US" sz="1100" dirty="0"/>
          </a:p>
          <a:p>
            <a:pPr lvl="1"/>
            <a:r>
              <a:rPr lang="en-US" sz="1100" dirty="0"/>
              <a:t>CFE_PSP_MemWrite8/16/32</a:t>
            </a:r>
          </a:p>
          <a:p>
            <a:pPr lvl="2"/>
            <a:r>
              <a:rPr lang="en-US" sz="1050" dirty="0"/>
              <a:t>Used in Poke command for RAM/MEM8/16/32 memory types (size in bits forces to 8/16/32 aligned).</a:t>
            </a:r>
          </a:p>
          <a:p>
            <a:pPr lvl="2"/>
            <a:r>
              <a:rPr lang="en-US" sz="1050" dirty="0"/>
              <a:t>Used in Load From File command for MEM8/16/32 memory types.</a:t>
            </a:r>
          </a:p>
          <a:p>
            <a:pPr lvl="2"/>
            <a:r>
              <a:rPr lang="en-US" sz="1050" dirty="0"/>
              <a:t>Used in Fill command for MEM8/16/32 memory types.</a:t>
            </a:r>
          </a:p>
          <a:p>
            <a:pPr lvl="2"/>
            <a:endParaRPr lang="en-US" sz="1050" dirty="0"/>
          </a:p>
          <a:p>
            <a:pPr lvl="2"/>
            <a:r>
              <a:rPr lang="en-US" sz="1050" dirty="0"/>
              <a:t>OCI - Direct write to address with alignment verification</a:t>
            </a:r>
          </a:p>
          <a:p>
            <a:pPr lvl="3"/>
            <a:r>
              <a:rPr lang="en-US" sz="850" dirty="0"/>
              <a:t>32 – Allows shared SRAM reads/writes, converts to FPGA address.</a:t>
            </a:r>
          </a:p>
          <a:p>
            <a:pPr lvl="2"/>
            <a:r>
              <a:rPr lang="en-US" sz="1050" dirty="0"/>
              <a:t>MMS - Direct write to address with alignment verification</a:t>
            </a:r>
          </a:p>
          <a:p>
            <a:pPr lvl="2"/>
            <a:r>
              <a:rPr lang="en-US" sz="1050" dirty="0"/>
              <a:t>NICER - Direct write to address with alignment verification</a:t>
            </a:r>
          </a:p>
          <a:p>
            <a:pPr lvl="2"/>
            <a:endParaRPr lang="en-US" sz="1050" dirty="0"/>
          </a:p>
          <a:p>
            <a:pPr lvl="2"/>
            <a:endParaRPr lang="en-US" sz="1050" dirty="0"/>
          </a:p>
        </p:txBody>
      </p:sp>
    </p:spTree>
    <p:extLst>
      <p:ext uri="{BB962C8B-B14F-4D97-AF65-F5344CB8AC3E}">
        <p14:creationId xmlns:p14="http://schemas.microsoft.com/office/powerpoint/2010/main" val="160121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Manipulation Functions</a:t>
            </a:r>
          </a:p>
        </p:txBody>
      </p:sp>
      <p:sp>
        <p:nvSpPr>
          <p:cNvPr id="3" name="Content Placeholder 2"/>
          <p:cNvSpPr>
            <a:spLocks noGrp="1"/>
          </p:cNvSpPr>
          <p:nvPr>
            <p:ph idx="1"/>
          </p:nvPr>
        </p:nvSpPr>
        <p:spPr/>
        <p:txBody>
          <a:bodyPr/>
          <a:lstStyle/>
          <a:p>
            <a:r>
              <a:rPr lang="en-US" sz="1200" dirty="0"/>
              <a:t>Memory Manipulation Functions</a:t>
            </a:r>
          </a:p>
          <a:p>
            <a:pPr lvl="1"/>
            <a:r>
              <a:rPr lang="en-US" sz="1100" dirty="0"/>
              <a:t>CFE_PSP_EepromWrite8/16/32</a:t>
            </a:r>
          </a:p>
          <a:p>
            <a:pPr lvl="2"/>
            <a:r>
              <a:rPr lang="en-US" sz="1050" dirty="0"/>
              <a:t>Used in Poke command for EEPROM memory type (size in bits can force EEPROM to 8/16/32 aligned).</a:t>
            </a:r>
          </a:p>
          <a:p>
            <a:pPr lvl="2"/>
            <a:endParaRPr lang="en-US" sz="1050" dirty="0"/>
          </a:p>
          <a:p>
            <a:pPr lvl="2"/>
            <a:r>
              <a:rPr lang="en-US" sz="1050" dirty="0"/>
              <a:t>OCI:</a:t>
            </a:r>
          </a:p>
          <a:p>
            <a:pPr lvl="3"/>
            <a:r>
              <a:rPr lang="en-US" sz="900" dirty="0"/>
              <a:t>32 - Does 32 bit direct write to MRAM.  Verifies alignment and address is in writable enabled bank.</a:t>
            </a:r>
          </a:p>
          <a:p>
            <a:pPr lvl="3"/>
            <a:r>
              <a:rPr lang="en-US" sz="900" dirty="0"/>
              <a:t>16 – Does read/modify/write using above 32 function.</a:t>
            </a:r>
          </a:p>
          <a:p>
            <a:pPr lvl="3"/>
            <a:r>
              <a:rPr lang="en-US" sz="900" dirty="0"/>
              <a:t>8 –Does read/modify/write using above 16 function</a:t>
            </a:r>
          </a:p>
          <a:p>
            <a:pPr lvl="2"/>
            <a:r>
              <a:rPr lang="en-US" sz="1050" dirty="0"/>
              <a:t>MMS - 32/16/8 – Follows specific EEPROM write protocol that surprisingly auto powers up and auto write enables/disables EEPROM.</a:t>
            </a:r>
          </a:p>
          <a:p>
            <a:pPr lvl="2"/>
            <a:r>
              <a:rPr lang="en-US" sz="1050" dirty="0"/>
              <a:t>NICER - 32/16/8 – Returns error.  No writable non-volatile memory (has flash accessed via different application and bootstrap is non-writable – H/W protected via jumper).</a:t>
            </a:r>
          </a:p>
          <a:p>
            <a:pPr lvl="1"/>
            <a:endParaRPr lang="en-US" sz="1050" dirty="0"/>
          </a:p>
          <a:p>
            <a:pPr lvl="2"/>
            <a:endParaRPr lang="en-US" sz="1050" dirty="0"/>
          </a:p>
          <a:p>
            <a:pPr lvl="1"/>
            <a:r>
              <a:rPr lang="en-US" sz="1100" dirty="0" err="1"/>
              <a:t>CFE_PSP_EepromWriteEnable</a:t>
            </a:r>
            <a:endParaRPr lang="en-US" sz="1100" dirty="0"/>
          </a:p>
          <a:p>
            <a:pPr lvl="2"/>
            <a:r>
              <a:rPr lang="en-US" sz="1050" dirty="0"/>
              <a:t>Enables writing to EEPROM.  If necessary, verify power status.</a:t>
            </a:r>
          </a:p>
          <a:p>
            <a:pPr lvl="3"/>
            <a:r>
              <a:rPr lang="en-US" sz="900" dirty="0"/>
              <a:t>OCI enables only a single bank at any given time.</a:t>
            </a:r>
          </a:p>
          <a:p>
            <a:pPr lvl="3"/>
            <a:r>
              <a:rPr lang="en-US" sz="900" dirty="0"/>
              <a:t>MMS enables all EEPROM banks.</a:t>
            </a:r>
          </a:p>
          <a:p>
            <a:pPr lvl="3"/>
            <a:r>
              <a:rPr lang="en-US" sz="900" dirty="0"/>
              <a:t>NICER returns an error.</a:t>
            </a:r>
          </a:p>
          <a:p>
            <a:pPr lvl="1"/>
            <a:endParaRPr lang="en-US" sz="1100" dirty="0"/>
          </a:p>
          <a:p>
            <a:pPr lvl="1"/>
            <a:r>
              <a:rPr lang="en-US" sz="1100" dirty="0" err="1"/>
              <a:t>CFE_PSP_EepromWriteDisable</a:t>
            </a:r>
            <a:endParaRPr lang="en-US" sz="1100" dirty="0"/>
          </a:p>
          <a:p>
            <a:pPr lvl="2"/>
            <a:r>
              <a:rPr lang="en-US" sz="1050" dirty="0"/>
              <a:t>Disables writing to EEPROM.  If necessary, verify power status.</a:t>
            </a:r>
          </a:p>
          <a:p>
            <a:pPr lvl="3"/>
            <a:r>
              <a:rPr lang="en-US" sz="900" dirty="0"/>
              <a:t>OCI/MMS disables writing to all banks.  </a:t>
            </a:r>
          </a:p>
          <a:p>
            <a:pPr lvl="3"/>
            <a:r>
              <a:rPr lang="en-US" sz="900" dirty="0"/>
              <a:t>NICER returns an error.</a:t>
            </a:r>
          </a:p>
          <a:p>
            <a:pPr lvl="2"/>
            <a:endParaRPr lang="en-US" sz="1050" dirty="0"/>
          </a:p>
        </p:txBody>
      </p:sp>
    </p:spTree>
    <p:extLst>
      <p:ext uri="{BB962C8B-B14F-4D97-AF65-F5344CB8AC3E}">
        <p14:creationId xmlns:p14="http://schemas.microsoft.com/office/powerpoint/2010/main" val="4095801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Manipulation Functions</a:t>
            </a:r>
          </a:p>
        </p:txBody>
      </p:sp>
      <p:sp>
        <p:nvSpPr>
          <p:cNvPr id="3" name="Content Placeholder 2"/>
          <p:cNvSpPr>
            <a:spLocks noGrp="1"/>
          </p:cNvSpPr>
          <p:nvPr>
            <p:ph idx="1"/>
          </p:nvPr>
        </p:nvSpPr>
        <p:spPr/>
        <p:txBody>
          <a:bodyPr/>
          <a:lstStyle/>
          <a:p>
            <a:r>
              <a:rPr lang="en-US" sz="1200" dirty="0"/>
              <a:t>Memory Manipulation Functions</a:t>
            </a:r>
          </a:p>
          <a:p>
            <a:pPr lvl="1"/>
            <a:r>
              <a:rPr lang="en-US" sz="1100" dirty="0" err="1"/>
              <a:t>CFE_PSP_MemSet</a:t>
            </a:r>
            <a:endParaRPr lang="en-US" sz="1100" dirty="0"/>
          </a:p>
          <a:p>
            <a:pPr lvl="2"/>
            <a:r>
              <a:rPr lang="en-US" sz="1050" dirty="0"/>
              <a:t>Used my MM as utility function for local buffer.  Dump in event uses to clear buffer.  Dump Mem to file uses to zero file headers.</a:t>
            </a:r>
          </a:p>
          <a:p>
            <a:pPr lvl="2"/>
            <a:endParaRPr lang="en-US" sz="1050" dirty="0"/>
          </a:p>
          <a:p>
            <a:pPr lvl="2"/>
            <a:r>
              <a:rPr lang="en-US" sz="1050" dirty="0"/>
              <a:t>OCI - Uses </a:t>
            </a:r>
            <a:r>
              <a:rPr lang="en-US" sz="1050" dirty="0" err="1"/>
              <a:t>memset</a:t>
            </a:r>
            <a:r>
              <a:rPr lang="en-US" sz="1050" dirty="0"/>
              <a:t> library function</a:t>
            </a:r>
          </a:p>
          <a:p>
            <a:pPr lvl="2"/>
            <a:r>
              <a:rPr lang="en-US" sz="1050" dirty="0"/>
              <a:t>MMS – Uses </a:t>
            </a:r>
            <a:r>
              <a:rPr lang="en-US" sz="1050" dirty="0" err="1"/>
              <a:t>memset</a:t>
            </a:r>
            <a:r>
              <a:rPr lang="en-US" sz="1050" dirty="0"/>
              <a:t> library function for RAM, EEPROM write protocol for EEPROM.</a:t>
            </a:r>
          </a:p>
          <a:p>
            <a:pPr lvl="2"/>
            <a:r>
              <a:rPr lang="en-US" sz="1050" dirty="0"/>
              <a:t>NICER - Uses </a:t>
            </a:r>
            <a:r>
              <a:rPr lang="en-US" sz="1050" dirty="0" err="1"/>
              <a:t>memset</a:t>
            </a:r>
            <a:r>
              <a:rPr lang="en-US" sz="1050" dirty="0"/>
              <a:t> library function</a:t>
            </a:r>
          </a:p>
          <a:p>
            <a:pPr lvl="2"/>
            <a:endParaRPr lang="en-US" sz="1050" dirty="0"/>
          </a:p>
          <a:p>
            <a:pPr lvl="1"/>
            <a:r>
              <a:rPr lang="en-US" sz="1100" dirty="0" err="1"/>
              <a:t>CFE_PSP_MemCpy</a:t>
            </a:r>
            <a:endParaRPr lang="en-US" sz="1100" dirty="0"/>
          </a:p>
          <a:p>
            <a:pPr lvl="2"/>
            <a:r>
              <a:rPr lang="en-US" sz="1050" dirty="0"/>
              <a:t>Used in Dump in Events command  for RAM/EEPROM</a:t>
            </a:r>
          </a:p>
          <a:p>
            <a:pPr lvl="2"/>
            <a:r>
              <a:rPr lang="en-US" sz="1050" dirty="0"/>
              <a:t>Used in Dump Memory To File command for RAM/EEPROM memory type.</a:t>
            </a:r>
          </a:p>
          <a:p>
            <a:pPr lvl="2"/>
            <a:r>
              <a:rPr lang="en-US" sz="1050" dirty="0"/>
              <a:t>Used in Load With Interrupts Disabled command for RAM memory type only.</a:t>
            </a:r>
          </a:p>
          <a:p>
            <a:pPr lvl="2"/>
            <a:r>
              <a:rPr lang="en-US" sz="1050" dirty="0"/>
              <a:t>Used in Load Memory From File command for RAM/EEPROM memory types.</a:t>
            </a:r>
          </a:p>
          <a:p>
            <a:pPr lvl="2"/>
            <a:r>
              <a:rPr lang="en-US" sz="1050" dirty="0"/>
              <a:t>Used in Fill Memory command for RAM/EEPROM memory types</a:t>
            </a:r>
          </a:p>
          <a:p>
            <a:pPr lvl="2"/>
            <a:endParaRPr lang="en-US" sz="1050" dirty="0"/>
          </a:p>
          <a:p>
            <a:pPr lvl="2"/>
            <a:r>
              <a:rPr lang="en-US" sz="1050" dirty="0"/>
              <a:t>OCI - Uses </a:t>
            </a:r>
            <a:r>
              <a:rPr lang="en-US" sz="1050" dirty="0" err="1"/>
              <a:t>memcpy</a:t>
            </a:r>
            <a:r>
              <a:rPr lang="en-US" sz="1050" dirty="0"/>
              <a:t> library function</a:t>
            </a:r>
          </a:p>
          <a:p>
            <a:pPr lvl="2"/>
            <a:r>
              <a:rPr lang="en-US" sz="1050" dirty="0"/>
              <a:t>MMS - Has to handle many cases, RAM to RAM, FPGA DMA, RAM to EEPROM, EEPROM to RAM, EEPROM to EEPROM</a:t>
            </a:r>
          </a:p>
          <a:p>
            <a:pPr lvl="2"/>
            <a:r>
              <a:rPr lang="en-US" sz="1050" dirty="0"/>
              <a:t>NICER - Uses </a:t>
            </a:r>
            <a:r>
              <a:rPr lang="en-US" sz="1050" dirty="0" err="1"/>
              <a:t>memcpy</a:t>
            </a:r>
            <a:r>
              <a:rPr lang="en-US" sz="1050" dirty="0"/>
              <a:t> library function</a:t>
            </a:r>
          </a:p>
          <a:p>
            <a:pPr lvl="2"/>
            <a:endParaRPr lang="en-US" sz="1050" dirty="0"/>
          </a:p>
          <a:p>
            <a:pPr lvl="2"/>
            <a:endParaRPr lang="en-US" sz="1050" dirty="0"/>
          </a:p>
        </p:txBody>
      </p:sp>
    </p:spTree>
    <p:extLst>
      <p:ext uri="{BB962C8B-B14F-4D97-AF65-F5344CB8AC3E}">
        <p14:creationId xmlns:p14="http://schemas.microsoft.com/office/powerpoint/2010/main" val="1543830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Manipulation Functions</a:t>
            </a:r>
          </a:p>
        </p:txBody>
      </p:sp>
      <p:sp>
        <p:nvSpPr>
          <p:cNvPr id="3" name="Content Placeholder 2"/>
          <p:cNvSpPr>
            <a:spLocks noGrp="1"/>
          </p:cNvSpPr>
          <p:nvPr>
            <p:ph idx="1"/>
          </p:nvPr>
        </p:nvSpPr>
        <p:spPr/>
        <p:txBody>
          <a:bodyPr/>
          <a:lstStyle/>
          <a:p>
            <a:r>
              <a:rPr lang="en-US" sz="1200" dirty="0"/>
              <a:t>Memory Manipulation Functions</a:t>
            </a:r>
          </a:p>
          <a:p>
            <a:pPr lvl="1"/>
            <a:r>
              <a:rPr lang="en-US" sz="1100" dirty="0" err="1"/>
              <a:t>CFE_PSP_MemValidateRange</a:t>
            </a:r>
            <a:endParaRPr lang="en-US" sz="1100" dirty="0"/>
          </a:p>
          <a:p>
            <a:pPr lvl="2"/>
            <a:r>
              <a:rPr lang="en-US" sz="1050" dirty="0"/>
              <a:t>File dump validation specific to memory type.  But MEM8/16/32 is RAM. </a:t>
            </a:r>
          </a:p>
          <a:p>
            <a:pPr lvl="2"/>
            <a:r>
              <a:rPr lang="en-US" sz="1050" dirty="0"/>
              <a:t>Dump In Event validation specific to memory type.  But MEM8/16/32 is RAM.</a:t>
            </a:r>
          </a:p>
          <a:p>
            <a:pPr lvl="2"/>
            <a:r>
              <a:rPr lang="en-US" sz="1050" dirty="0"/>
              <a:t>Load With Interrupts Disabled is RAM.</a:t>
            </a:r>
          </a:p>
          <a:p>
            <a:pPr lvl="2"/>
            <a:r>
              <a:rPr lang="en-US" sz="1050" dirty="0"/>
              <a:t>Fill validation specific to memory type.  But MEM8/16/32 is RAM. </a:t>
            </a:r>
          </a:p>
          <a:p>
            <a:pPr lvl="2"/>
            <a:endParaRPr lang="en-US" sz="1050" dirty="0"/>
          </a:p>
          <a:p>
            <a:pPr lvl="2"/>
            <a:r>
              <a:rPr lang="en-US" sz="1050" dirty="0"/>
              <a:t>Validates the command supplied address and memory type match an entry in the on-board memory table (</a:t>
            </a:r>
            <a:r>
              <a:rPr lang="en-US" sz="1050" dirty="0">
                <a:solidFill>
                  <a:srgbClr val="FF0000"/>
                </a:solidFill>
              </a:rPr>
              <a:t>don’t forget to populate memory table</a:t>
            </a:r>
            <a:r>
              <a:rPr lang="en-US" sz="1050" dirty="0"/>
              <a:t>).</a:t>
            </a:r>
          </a:p>
          <a:p>
            <a:pPr lvl="2"/>
            <a:endParaRPr lang="en-US" sz="1050" dirty="0"/>
          </a:p>
          <a:p>
            <a:pPr lvl="2"/>
            <a:endParaRPr lang="en-US" sz="1050" dirty="0"/>
          </a:p>
        </p:txBody>
      </p:sp>
      <p:sp>
        <p:nvSpPr>
          <p:cNvPr id="6" name="TextBox 5">
            <a:extLst>
              <a:ext uri="{FF2B5EF4-FFF2-40B4-BE49-F238E27FC236}">
                <a16:creationId xmlns:a16="http://schemas.microsoft.com/office/drawing/2014/main" id="{F3590668-A627-451C-824D-6646B3971FDA}"/>
              </a:ext>
            </a:extLst>
          </p:cNvPr>
          <p:cNvSpPr txBox="1"/>
          <p:nvPr/>
        </p:nvSpPr>
        <p:spPr>
          <a:xfrm rot="20890467">
            <a:off x="3080137" y="3926018"/>
            <a:ext cx="6961052" cy="2031325"/>
          </a:xfrm>
          <a:prstGeom prst="rect">
            <a:avLst/>
          </a:prstGeom>
          <a:noFill/>
        </p:spPr>
        <p:txBody>
          <a:bodyPr wrap="square" rtlCol="0">
            <a:spAutoFit/>
          </a:bodyPr>
          <a:lstStyle/>
          <a:p>
            <a:r>
              <a:rPr lang="en-US" dirty="0">
                <a:solidFill>
                  <a:srgbClr val="7030A0"/>
                </a:solidFill>
              </a:rPr>
              <a:t>Don’t assume other missions PSP is correct for your mission.</a:t>
            </a:r>
          </a:p>
          <a:p>
            <a:endParaRPr lang="en-US" dirty="0">
              <a:solidFill>
                <a:srgbClr val="7030A0"/>
              </a:solidFill>
            </a:endParaRPr>
          </a:p>
          <a:p>
            <a:r>
              <a:rPr lang="en-US" dirty="0">
                <a:solidFill>
                  <a:srgbClr val="7030A0"/>
                </a:solidFill>
              </a:rPr>
              <a:t>OCI/MMS/NICER have shown each mission is unique.</a:t>
            </a:r>
          </a:p>
          <a:p>
            <a:endParaRPr lang="en-US" dirty="0">
              <a:solidFill>
                <a:srgbClr val="7030A0"/>
              </a:solidFill>
            </a:endParaRPr>
          </a:p>
          <a:p>
            <a:r>
              <a:rPr lang="en-US" dirty="0">
                <a:solidFill>
                  <a:srgbClr val="7030A0"/>
                </a:solidFill>
              </a:rPr>
              <a:t>Need to handle the cache.</a:t>
            </a:r>
          </a:p>
          <a:p>
            <a:endParaRPr lang="en-US" dirty="0">
              <a:solidFill>
                <a:srgbClr val="7030A0"/>
              </a:solidFill>
            </a:endParaRPr>
          </a:p>
          <a:p>
            <a:r>
              <a:rPr lang="en-US" dirty="0">
                <a:solidFill>
                  <a:srgbClr val="7030A0"/>
                </a:solidFill>
              </a:rPr>
              <a:t>If EEPROM chip can be powered down, need to handle.</a:t>
            </a:r>
          </a:p>
        </p:txBody>
      </p:sp>
    </p:spTree>
    <p:extLst>
      <p:ext uri="{BB962C8B-B14F-4D97-AF65-F5344CB8AC3E}">
        <p14:creationId xmlns:p14="http://schemas.microsoft.com/office/powerpoint/2010/main" val="332406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Context Diagram</a:t>
            </a:r>
          </a:p>
        </p:txBody>
      </p:sp>
      <p:sp>
        <p:nvSpPr>
          <p:cNvPr id="3" name="Rectangle 2"/>
          <p:cNvSpPr/>
          <p:nvPr/>
        </p:nvSpPr>
        <p:spPr bwMode="auto">
          <a:xfrm>
            <a:off x="7239000" y="3581400"/>
            <a:ext cx="381000" cy="228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000000"/>
              </a:solidFill>
              <a:latin typeface="Arial" charset="0"/>
            </a:endParaRPr>
          </a:p>
        </p:txBody>
      </p:sp>
      <p:sp>
        <p:nvSpPr>
          <p:cNvPr id="6" name="Text Box 63"/>
          <p:cNvSpPr txBox="1">
            <a:spLocks noChangeArrowheads="1"/>
          </p:cNvSpPr>
          <p:nvPr/>
        </p:nvSpPr>
        <p:spPr bwMode="auto">
          <a:xfrm>
            <a:off x="2475296" y="3397535"/>
            <a:ext cx="1373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200" dirty="0">
                <a:solidFill>
                  <a:srgbClr val="000000"/>
                </a:solidFill>
              </a:rPr>
              <a:t>Ground or Stored</a:t>
            </a:r>
          </a:p>
          <a:p>
            <a:pPr algn="ctr" fontAlgn="base">
              <a:spcBef>
                <a:spcPct val="0"/>
              </a:spcBef>
              <a:spcAft>
                <a:spcPct val="0"/>
              </a:spcAft>
            </a:pPr>
            <a:r>
              <a:rPr lang="en-US" altLang="en-US" sz="1200" dirty="0">
                <a:solidFill>
                  <a:srgbClr val="000000"/>
                </a:solidFill>
              </a:rPr>
              <a:t>Commands</a:t>
            </a:r>
          </a:p>
        </p:txBody>
      </p:sp>
      <p:sp>
        <p:nvSpPr>
          <p:cNvPr id="7" name="Right Arrow 53"/>
          <p:cNvSpPr>
            <a:spLocks noChangeArrowheads="1"/>
          </p:cNvSpPr>
          <p:nvPr/>
        </p:nvSpPr>
        <p:spPr bwMode="auto">
          <a:xfrm rot="1499309">
            <a:off x="3100461" y="3145326"/>
            <a:ext cx="1008062" cy="228600"/>
          </a:xfrm>
          <a:prstGeom prst="rightArrow">
            <a:avLst>
              <a:gd name="adj1" fmla="val 50000"/>
              <a:gd name="adj2" fmla="val 50120"/>
            </a:avLst>
          </a:prstGeom>
          <a:solidFill>
            <a:schemeClr val="bg1"/>
          </a:solidFill>
          <a:ln w="9525">
            <a:solidFill>
              <a:schemeClr val="tx1"/>
            </a:solidFill>
            <a:round/>
            <a:headEnd/>
            <a:tailEnd/>
          </a:ln>
        </p:spPr>
        <p:txBody>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000">
              <a:solidFill>
                <a:srgbClr val="000000"/>
              </a:solidFill>
              <a:latin typeface="Helvetica" panose="020B0604020202020204" pitchFamily="34" charset="0"/>
            </a:endParaRPr>
          </a:p>
        </p:txBody>
      </p:sp>
      <p:grpSp>
        <p:nvGrpSpPr>
          <p:cNvPr id="8" name="Group 7"/>
          <p:cNvGrpSpPr/>
          <p:nvPr/>
        </p:nvGrpSpPr>
        <p:grpSpPr>
          <a:xfrm>
            <a:off x="2011987" y="4394471"/>
            <a:ext cx="1088232" cy="1048628"/>
            <a:chOff x="2157631" y="4072477"/>
            <a:chExt cx="1088232" cy="1048628"/>
          </a:xfrm>
        </p:grpSpPr>
        <p:sp>
          <p:nvSpPr>
            <p:cNvPr id="9" name="Oval 56"/>
            <p:cNvSpPr>
              <a:spLocks noChangeArrowheads="1"/>
            </p:cNvSpPr>
            <p:nvPr/>
          </p:nvSpPr>
          <p:spPr bwMode="auto">
            <a:xfrm>
              <a:off x="2255263" y="4157493"/>
              <a:ext cx="990600" cy="963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600" dirty="0">
                <a:solidFill>
                  <a:srgbClr val="000000"/>
                </a:solidFill>
              </a:endParaRPr>
            </a:p>
          </p:txBody>
        </p:sp>
        <p:sp>
          <p:nvSpPr>
            <p:cNvPr id="10" name="Oval 56"/>
            <p:cNvSpPr>
              <a:spLocks noChangeArrowheads="1"/>
            </p:cNvSpPr>
            <p:nvPr/>
          </p:nvSpPr>
          <p:spPr bwMode="auto">
            <a:xfrm>
              <a:off x="2208722" y="4123235"/>
              <a:ext cx="990600" cy="963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600" dirty="0">
                <a:solidFill>
                  <a:srgbClr val="000000"/>
                </a:solidFill>
              </a:endParaRPr>
            </a:p>
          </p:txBody>
        </p:sp>
        <p:sp>
          <p:nvSpPr>
            <p:cNvPr id="11" name="Oval 56"/>
            <p:cNvSpPr>
              <a:spLocks noChangeArrowheads="1"/>
            </p:cNvSpPr>
            <p:nvPr/>
          </p:nvSpPr>
          <p:spPr bwMode="auto">
            <a:xfrm>
              <a:off x="2157631" y="4072477"/>
              <a:ext cx="990600" cy="963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600" dirty="0">
                  <a:solidFill>
                    <a:srgbClr val="000000"/>
                  </a:solidFill>
                </a:rPr>
                <a:t>HK, TO, </a:t>
              </a:r>
            </a:p>
            <a:p>
              <a:pPr algn="ctr" fontAlgn="base">
                <a:spcBef>
                  <a:spcPct val="0"/>
                </a:spcBef>
                <a:spcAft>
                  <a:spcPct val="0"/>
                </a:spcAft>
              </a:pPr>
              <a:r>
                <a:rPr lang="en-US" altLang="en-US" sz="1600" dirty="0">
                  <a:solidFill>
                    <a:srgbClr val="000000"/>
                  </a:solidFill>
                </a:rPr>
                <a:t>DS</a:t>
              </a:r>
            </a:p>
          </p:txBody>
        </p:sp>
      </p:grpSp>
      <p:sp>
        <p:nvSpPr>
          <p:cNvPr id="12" name="Text Box 67"/>
          <p:cNvSpPr txBox="1">
            <a:spLocks noChangeArrowheads="1"/>
          </p:cNvSpPr>
          <p:nvPr/>
        </p:nvSpPr>
        <p:spPr bwMode="auto">
          <a:xfrm>
            <a:off x="3174871" y="4624840"/>
            <a:ext cx="1325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200" dirty="0">
                <a:solidFill>
                  <a:srgbClr val="000000"/>
                </a:solidFill>
              </a:rPr>
              <a:t>HK Packets</a:t>
            </a:r>
          </a:p>
          <a:p>
            <a:pPr algn="ctr" fontAlgn="base">
              <a:spcBef>
                <a:spcPct val="0"/>
              </a:spcBef>
              <a:spcAft>
                <a:spcPct val="0"/>
              </a:spcAft>
            </a:pPr>
            <a:r>
              <a:rPr lang="en-US" altLang="en-US" sz="1200" dirty="0">
                <a:solidFill>
                  <a:srgbClr val="000000"/>
                </a:solidFill>
              </a:rPr>
              <a:t>Event Messages</a:t>
            </a:r>
          </a:p>
        </p:txBody>
      </p:sp>
      <p:sp>
        <p:nvSpPr>
          <p:cNvPr id="13" name="Right Arrow 58"/>
          <p:cNvSpPr>
            <a:spLocks noChangeArrowheads="1"/>
          </p:cNvSpPr>
          <p:nvPr/>
        </p:nvSpPr>
        <p:spPr bwMode="auto">
          <a:xfrm rot="8853664">
            <a:off x="3028229" y="4400467"/>
            <a:ext cx="1152525" cy="219075"/>
          </a:xfrm>
          <a:prstGeom prst="rightArrow">
            <a:avLst>
              <a:gd name="adj1" fmla="val 50000"/>
              <a:gd name="adj2" fmla="val 50124"/>
            </a:avLst>
          </a:prstGeom>
          <a:solidFill>
            <a:schemeClr val="bg1"/>
          </a:solidFill>
          <a:ln w="9525">
            <a:solidFill>
              <a:schemeClr val="tx1"/>
            </a:solidFill>
            <a:round/>
            <a:headEnd/>
            <a:tailEnd/>
          </a:ln>
        </p:spPr>
        <p:txBody>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000">
              <a:solidFill>
                <a:srgbClr val="000000"/>
              </a:solidFill>
              <a:latin typeface="Helvetica" panose="020B0604020202020204" pitchFamily="34" charset="0"/>
            </a:endParaRPr>
          </a:p>
        </p:txBody>
      </p:sp>
      <p:sp>
        <p:nvSpPr>
          <p:cNvPr id="14" name="Oval 53"/>
          <p:cNvSpPr>
            <a:spLocks noChangeArrowheads="1"/>
          </p:cNvSpPr>
          <p:nvPr/>
        </p:nvSpPr>
        <p:spPr bwMode="auto">
          <a:xfrm>
            <a:off x="3962400" y="2971801"/>
            <a:ext cx="1905000" cy="1812925"/>
          </a:xfrm>
          <a:prstGeom prst="ellipse">
            <a:avLst/>
          </a:prstGeom>
          <a:solidFill>
            <a:schemeClr val="bg1"/>
          </a:solidFill>
          <a:ln w="9525">
            <a:solidFill>
              <a:schemeClr val="tx1"/>
            </a:solidFill>
            <a:round/>
            <a:headEnd/>
            <a:tailEnd/>
          </a:ln>
          <a:effectLst>
            <a:outerShdw blurRad="50800" dist="101600" dir="2700000" algn="tl" rotWithShape="0">
              <a:srgbClr val="808080">
                <a:alpha val="39998"/>
              </a:srgbClr>
            </a:outerShdw>
          </a:effectLst>
        </p:spPr>
        <p:txBody>
          <a:bodyPr wrap="none" anchor="ctr"/>
          <a:lstStyle/>
          <a:p>
            <a:pPr algn="ctr" fontAlgn="base">
              <a:spcBef>
                <a:spcPct val="0"/>
              </a:spcBef>
              <a:spcAft>
                <a:spcPct val="0"/>
              </a:spcAft>
              <a:defRPr/>
            </a:pPr>
            <a:r>
              <a:rPr lang="en-US" sz="2000" b="1" dirty="0">
                <a:solidFill>
                  <a:srgbClr val="000000"/>
                </a:solidFill>
                <a:latin typeface="Arial" charset="0"/>
                <a:ea typeface="ヒラギノ角ゴ Pro W3" charset="0"/>
                <a:cs typeface="ヒラギノ角ゴ Pro W3" charset="0"/>
              </a:rPr>
              <a:t>MM</a:t>
            </a:r>
          </a:p>
        </p:txBody>
      </p:sp>
      <p:sp>
        <p:nvSpPr>
          <p:cNvPr id="15" name="Text Box 67"/>
          <p:cNvSpPr txBox="1">
            <a:spLocks noChangeArrowheads="1"/>
          </p:cNvSpPr>
          <p:nvPr/>
        </p:nvSpPr>
        <p:spPr bwMode="auto">
          <a:xfrm>
            <a:off x="3374767" y="2456399"/>
            <a:ext cx="8382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200">
                <a:solidFill>
                  <a:srgbClr val="000000"/>
                </a:solidFill>
              </a:rPr>
              <a:t>HK</a:t>
            </a:r>
          </a:p>
          <a:p>
            <a:pPr algn="ctr" fontAlgn="base">
              <a:spcBef>
                <a:spcPct val="0"/>
              </a:spcBef>
              <a:spcAft>
                <a:spcPct val="0"/>
              </a:spcAft>
            </a:pPr>
            <a:r>
              <a:rPr lang="en-US" altLang="en-US" sz="1200">
                <a:solidFill>
                  <a:srgbClr val="000000"/>
                </a:solidFill>
              </a:rPr>
              <a:t>Requests</a:t>
            </a:r>
          </a:p>
        </p:txBody>
      </p:sp>
      <p:sp>
        <p:nvSpPr>
          <p:cNvPr id="16" name="Right Arrow 72"/>
          <p:cNvSpPr>
            <a:spLocks noChangeArrowheads="1"/>
          </p:cNvSpPr>
          <p:nvPr/>
        </p:nvSpPr>
        <p:spPr bwMode="auto">
          <a:xfrm rot="4160044">
            <a:off x="3799675" y="2647985"/>
            <a:ext cx="846214" cy="208990"/>
          </a:xfrm>
          <a:prstGeom prst="rightArrow">
            <a:avLst>
              <a:gd name="adj1" fmla="val 50000"/>
              <a:gd name="adj2" fmla="val 50079"/>
            </a:avLst>
          </a:prstGeom>
          <a:solidFill>
            <a:schemeClr val="bg1"/>
          </a:solidFill>
          <a:ln w="9525">
            <a:solidFill>
              <a:schemeClr val="tx1"/>
            </a:solidFill>
            <a:round/>
            <a:headEnd/>
            <a:tailEnd/>
          </a:ln>
        </p:spPr>
        <p:txBody>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000">
              <a:solidFill>
                <a:srgbClr val="000000"/>
              </a:solidFill>
              <a:latin typeface="Helvetica" panose="020B0604020202020204" pitchFamily="34" charset="0"/>
            </a:endParaRPr>
          </a:p>
        </p:txBody>
      </p:sp>
      <p:sp>
        <p:nvSpPr>
          <p:cNvPr id="17" name="Oval 55"/>
          <p:cNvSpPr>
            <a:spLocks noChangeArrowheads="1"/>
          </p:cNvSpPr>
          <p:nvPr/>
        </p:nvSpPr>
        <p:spPr bwMode="auto">
          <a:xfrm>
            <a:off x="3419196" y="1388205"/>
            <a:ext cx="957263" cy="990600"/>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400" dirty="0">
                <a:solidFill>
                  <a:srgbClr val="000000"/>
                </a:solidFill>
              </a:rPr>
              <a:t>Software</a:t>
            </a:r>
          </a:p>
          <a:p>
            <a:pPr algn="ctr" fontAlgn="base">
              <a:spcBef>
                <a:spcPct val="0"/>
              </a:spcBef>
              <a:spcAft>
                <a:spcPct val="0"/>
              </a:spcAft>
            </a:pPr>
            <a:r>
              <a:rPr lang="en-US" altLang="en-US" sz="1400" dirty="0">
                <a:solidFill>
                  <a:srgbClr val="000000"/>
                </a:solidFill>
              </a:rPr>
              <a:t>Scheduler</a:t>
            </a:r>
          </a:p>
        </p:txBody>
      </p:sp>
      <p:cxnSp>
        <p:nvCxnSpPr>
          <p:cNvPr id="18" name="Straight Arrow Connector 64"/>
          <p:cNvCxnSpPr>
            <a:cxnSpLocks noChangeShapeType="1"/>
            <a:stCxn id="14" idx="6"/>
            <a:endCxn id="23" idx="1"/>
          </p:cNvCxnSpPr>
          <p:nvPr/>
        </p:nvCxnSpPr>
        <p:spPr bwMode="auto">
          <a:xfrm flipV="1">
            <a:off x="5867401" y="3845395"/>
            <a:ext cx="510207" cy="32868"/>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 name="Straight Arrow Connector 64"/>
          <p:cNvCxnSpPr>
            <a:cxnSpLocks noChangeShapeType="1"/>
            <a:stCxn id="23" idx="3"/>
            <a:endCxn id="31" idx="1"/>
          </p:cNvCxnSpPr>
          <p:nvPr/>
        </p:nvCxnSpPr>
        <p:spPr bwMode="auto">
          <a:xfrm>
            <a:off x="7655464" y="3845396"/>
            <a:ext cx="1282866" cy="2069"/>
          </a:xfrm>
          <a:prstGeom prst="bentConnector3">
            <a:avLst>
              <a:gd name="adj1" fmla="val 71532"/>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0" name="Group 19"/>
          <p:cNvGrpSpPr/>
          <p:nvPr/>
        </p:nvGrpSpPr>
        <p:grpSpPr>
          <a:xfrm>
            <a:off x="2204628" y="2335838"/>
            <a:ext cx="1033463" cy="990600"/>
            <a:chOff x="2154456" y="1813464"/>
            <a:chExt cx="1033463" cy="990600"/>
          </a:xfrm>
        </p:grpSpPr>
        <p:sp>
          <p:nvSpPr>
            <p:cNvPr id="21" name="Oval 55"/>
            <p:cNvSpPr>
              <a:spLocks noChangeArrowheads="1"/>
            </p:cNvSpPr>
            <p:nvPr/>
          </p:nvSpPr>
          <p:spPr bwMode="auto">
            <a:xfrm>
              <a:off x="2230656" y="1813464"/>
              <a:ext cx="957263" cy="990600"/>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endParaRPr lang="en-US" altLang="en-US" sz="1600">
                <a:solidFill>
                  <a:srgbClr val="000000"/>
                </a:solidFill>
              </a:endParaRPr>
            </a:p>
          </p:txBody>
        </p:sp>
        <p:sp>
          <p:nvSpPr>
            <p:cNvPr id="22" name="Oval 55"/>
            <p:cNvSpPr>
              <a:spLocks noChangeArrowheads="1"/>
            </p:cNvSpPr>
            <p:nvPr/>
          </p:nvSpPr>
          <p:spPr bwMode="auto">
            <a:xfrm>
              <a:off x="2154456" y="1813464"/>
              <a:ext cx="957263"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600" dirty="0">
                  <a:solidFill>
                    <a:srgbClr val="000000"/>
                  </a:solidFill>
                </a:rPr>
                <a:t>CI, SC</a:t>
              </a:r>
            </a:p>
          </p:txBody>
        </p:sp>
      </p:grpSp>
      <p:sp>
        <p:nvSpPr>
          <p:cNvPr id="23" name="Rounded Rectangle 61"/>
          <p:cNvSpPr>
            <a:spLocks noChangeArrowheads="1"/>
          </p:cNvSpPr>
          <p:nvPr/>
        </p:nvSpPr>
        <p:spPr bwMode="auto">
          <a:xfrm>
            <a:off x="6377608" y="3618257"/>
            <a:ext cx="1277857" cy="454277"/>
          </a:xfrm>
          <a:prstGeom prst="roundRect">
            <a:avLst>
              <a:gd name="adj" fmla="val 16667"/>
            </a:avLst>
          </a:prstGeom>
          <a:solidFill>
            <a:schemeClr val="bg1"/>
          </a:solidFill>
          <a:ln w="9525">
            <a:solidFill>
              <a:schemeClr val="tx1"/>
            </a:solidFill>
            <a:round/>
            <a:headEnd/>
            <a:tailEnd/>
          </a:ln>
        </p:spPr>
        <p:txBody>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2000" dirty="0">
                <a:solidFill>
                  <a:prstClr val="black"/>
                </a:solidFill>
                <a:latin typeface="Calibri" panose="020F0502020204030204"/>
              </a:rPr>
              <a:t>PSP/OSAL</a:t>
            </a:r>
            <a:endParaRPr lang="en-US" altLang="en-US" sz="1000" dirty="0">
              <a:solidFill>
                <a:srgbClr val="000000"/>
              </a:solidFill>
              <a:latin typeface="Helvetica" panose="020B0604020202020204" pitchFamily="34" charset="0"/>
            </a:endParaRPr>
          </a:p>
        </p:txBody>
      </p:sp>
      <p:cxnSp>
        <p:nvCxnSpPr>
          <p:cNvPr id="24" name="Elbow Connector 66"/>
          <p:cNvCxnSpPr>
            <a:cxnSpLocks noChangeShapeType="1"/>
            <a:stCxn id="23" idx="0"/>
            <a:endCxn id="28" idx="2"/>
          </p:cNvCxnSpPr>
          <p:nvPr/>
        </p:nvCxnSpPr>
        <p:spPr bwMode="auto">
          <a:xfrm rot="16200000" flipV="1">
            <a:off x="6704704" y="3306423"/>
            <a:ext cx="623667" cy="1"/>
          </a:xfrm>
          <a:prstGeom prst="bentConnector3">
            <a:avLst>
              <a:gd name="adj1" fmla="val 50000"/>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5" name="Group 24"/>
          <p:cNvGrpSpPr/>
          <p:nvPr/>
        </p:nvGrpSpPr>
        <p:grpSpPr>
          <a:xfrm>
            <a:off x="6523743" y="2007693"/>
            <a:ext cx="985585" cy="986897"/>
            <a:chOff x="6102804" y="1094012"/>
            <a:chExt cx="985585" cy="986897"/>
          </a:xfrm>
        </p:grpSpPr>
        <p:grpSp>
          <p:nvGrpSpPr>
            <p:cNvPr id="26" name="Group 25"/>
            <p:cNvGrpSpPr/>
            <p:nvPr/>
          </p:nvGrpSpPr>
          <p:grpSpPr>
            <a:xfrm>
              <a:off x="6102804" y="1094012"/>
              <a:ext cx="985585" cy="986897"/>
              <a:chOff x="6102804" y="1094012"/>
              <a:chExt cx="985585" cy="986897"/>
            </a:xfrm>
          </p:grpSpPr>
          <p:pic>
            <p:nvPicPr>
              <p:cNvPr id="2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804" y="1094012"/>
                <a:ext cx="985585" cy="98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6321006" y="1499787"/>
                <a:ext cx="517944" cy="508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000">
                  <a:solidFill>
                    <a:srgbClr val="FFFFFF"/>
                  </a:solidFill>
                  <a:latin typeface="Arial"/>
                </a:endParaRPr>
              </a:p>
            </p:txBody>
          </p:sp>
        </p:grpSp>
        <p:sp>
          <p:nvSpPr>
            <p:cNvPr id="27" name="Text Box 63"/>
            <p:cNvSpPr txBox="1">
              <a:spLocks noChangeArrowheads="1"/>
            </p:cNvSpPr>
            <p:nvPr/>
          </p:nvSpPr>
          <p:spPr bwMode="auto">
            <a:xfrm>
              <a:off x="6272640" y="1274395"/>
              <a:ext cx="645911" cy="769441"/>
            </a:xfrm>
            <a:prstGeom prst="rect">
              <a:avLst/>
            </a:prstGeom>
            <a:noFill/>
            <a:ln>
              <a:noFill/>
            </a:ln>
          </p:spPr>
          <p:txBody>
            <a:bodyPr wrap="square">
              <a:spAutoFit/>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100" dirty="0">
                  <a:solidFill>
                    <a:srgbClr val="000000"/>
                  </a:solidFill>
                </a:rPr>
                <a:t>Dump and Load Files</a:t>
              </a:r>
            </a:p>
          </p:txBody>
        </p:sp>
      </p:grpSp>
      <p:sp>
        <p:nvSpPr>
          <p:cNvPr id="30" name="Rectangle 29"/>
          <p:cNvSpPr/>
          <p:nvPr/>
        </p:nvSpPr>
        <p:spPr>
          <a:xfrm>
            <a:off x="8938330" y="2769082"/>
            <a:ext cx="1141590" cy="601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600" dirty="0">
                <a:solidFill>
                  <a:srgbClr val="000000"/>
                </a:solidFill>
                <a:latin typeface="Arial"/>
              </a:rPr>
              <a:t>RAM</a:t>
            </a:r>
          </a:p>
        </p:txBody>
      </p:sp>
      <p:sp>
        <p:nvSpPr>
          <p:cNvPr id="31" name="Rectangle 30"/>
          <p:cNvSpPr/>
          <p:nvPr/>
        </p:nvSpPr>
        <p:spPr>
          <a:xfrm>
            <a:off x="8938330" y="3546648"/>
            <a:ext cx="1141590" cy="601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600" dirty="0">
                <a:solidFill>
                  <a:srgbClr val="000000"/>
                </a:solidFill>
                <a:latin typeface="Arial"/>
              </a:rPr>
              <a:t>EEPROM</a:t>
            </a:r>
          </a:p>
        </p:txBody>
      </p:sp>
      <p:sp>
        <p:nvSpPr>
          <p:cNvPr id="32" name="Rectangle 31"/>
          <p:cNvSpPr/>
          <p:nvPr/>
        </p:nvSpPr>
        <p:spPr>
          <a:xfrm>
            <a:off x="8938330" y="4305598"/>
            <a:ext cx="1141590" cy="7812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600" dirty="0">
                <a:solidFill>
                  <a:srgbClr val="000000"/>
                </a:solidFill>
                <a:latin typeface="Arial"/>
              </a:rPr>
              <a:t>Memory Mapped Hardware</a:t>
            </a:r>
          </a:p>
        </p:txBody>
      </p:sp>
      <p:cxnSp>
        <p:nvCxnSpPr>
          <p:cNvPr id="33" name="Straight Arrow Connector 64"/>
          <p:cNvCxnSpPr>
            <a:cxnSpLocks noChangeShapeType="1"/>
            <a:stCxn id="23" idx="3"/>
            <a:endCxn id="32" idx="1"/>
          </p:cNvCxnSpPr>
          <p:nvPr/>
        </p:nvCxnSpPr>
        <p:spPr bwMode="auto">
          <a:xfrm>
            <a:off x="7655464" y="3845396"/>
            <a:ext cx="1282866" cy="850805"/>
          </a:xfrm>
          <a:prstGeom prst="bentConnector3">
            <a:avLst>
              <a:gd name="adj1" fmla="val 73017"/>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4" name="Straight Arrow Connector 64"/>
          <p:cNvCxnSpPr>
            <a:cxnSpLocks noChangeShapeType="1"/>
            <a:stCxn id="23" idx="3"/>
            <a:endCxn id="30" idx="1"/>
          </p:cNvCxnSpPr>
          <p:nvPr/>
        </p:nvCxnSpPr>
        <p:spPr bwMode="auto">
          <a:xfrm flipV="1">
            <a:off x="7655464" y="3069899"/>
            <a:ext cx="1282866" cy="775497"/>
          </a:xfrm>
          <a:prstGeom prst="bentConnector3">
            <a:avLst>
              <a:gd name="adj1" fmla="val 73759"/>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5" name="Text Box 63"/>
          <p:cNvSpPr txBox="1">
            <a:spLocks noChangeArrowheads="1"/>
          </p:cNvSpPr>
          <p:nvPr/>
        </p:nvSpPr>
        <p:spPr bwMode="auto">
          <a:xfrm>
            <a:off x="7639812" y="3538576"/>
            <a:ext cx="97654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ヒラギノ角ゴ Pro W3" pitchFamily="-84" charset="-128"/>
              </a:defRPr>
            </a:lvl1pPr>
            <a:lvl2pPr marL="742950" indent="-285750">
              <a:defRPr>
                <a:solidFill>
                  <a:schemeClr val="tx1"/>
                </a:solidFill>
                <a:latin typeface="Arial" panose="020B0604020202020204" pitchFamily="34" charset="0"/>
                <a:ea typeface="ヒラギノ角ゴ Pro W3" pitchFamily="-84" charset="-128"/>
              </a:defRPr>
            </a:lvl2pPr>
            <a:lvl3pPr marL="1143000" indent="-228600">
              <a:defRPr>
                <a:solidFill>
                  <a:schemeClr val="tx1"/>
                </a:solidFill>
                <a:latin typeface="Arial" panose="020B0604020202020204" pitchFamily="34" charset="0"/>
                <a:ea typeface="ヒラギノ角ゴ Pro W3" pitchFamily="-84" charset="-128"/>
              </a:defRPr>
            </a:lvl3pPr>
            <a:lvl4pPr marL="1600200" indent="-228600">
              <a:defRPr>
                <a:solidFill>
                  <a:schemeClr val="tx1"/>
                </a:solidFill>
                <a:latin typeface="Arial" panose="020B0604020202020204" pitchFamily="34" charset="0"/>
                <a:ea typeface="ヒラギノ角ゴ Pro W3" pitchFamily="-84" charset="-128"/>
              </a:defRPr>
            </a:lvl4pPr>
            <a:lvl5pPr marL="2057400" indent="-228600">
              <a:defRPr>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pitchFamily="-84" charset="-128"/>
              </a:defRPr>
            </a:lvl9pPr>
          </a:lstStyle>
          <a:p>
            <a:pPr algn="ctr" fontAlgn="base">
              <a:spcBef>
                <a:spcPct val="0"/>
              </a:spcBef>
              <a:spcAft>
                <a:spcPct val="0"/>
              </a:spcAft>
            </a:pPr>
            <a:r>
              <a:rPr lang="en-US" altLang="en-US" sz="1200" dirty="0">
                <a:solidFill>
                  <a:srgbClr val="000000"/>
                </a:solidFill>
              </a:rPr>
              <a:t>Load/Dump</a:t>
            </a:r>
          </a:p>
        </p:txBody>
      </p:sp>
      <p:sp>
        <p:nvSpPr>
          <p:cNvPr id="4" name="TextBox 3">
            <a:extLst>
              <a:ext uri="{FF2B5EF4-FFF2-40B4-BE49-F238E27FC236}">
                <a16:creationId xmlns:a16="http://schemas.microsoft.com/office/drawing/2014/main" id="{1C63C39A-3237-491E-A5C5-3A2F4E9D887F}"/>
              </a:ext>
            </a:extLst>
          </p:cNvPr>
          <p:cNvSpPr txBox="1"/>
          <p:nvPr/>
        </p:nvSpPr>
        <p:spPr>
          <a:xfrm>
            <a:off x="8535358" y="1017310"/>
            <a:ext cx="2598788" cy="830997"/>
          </a:xfrm>
          <a:prstGeom prst="rect">
            <a:avLst/>
          </a:prstGeom>
          <a:noFill/>
        </p:spPr>
        <p:txBody>
          <a:bodyPr wrap="none" rtlCol="0">
            <a:spAutoFit/>
          </a:bodyPr>
          <a:lstStyle/>
          <a:p>
            <a:r>
              <a:rPr lang="en-US" sz="1200" dirty="0"/>
              <a:t>No wakeup from scheduler</a:t>
            </a:r>
          </a:p>
          <a:p>
            <a:r>
              <a:rPr lang="en-US" sz="1200" dirty="0"/>
              <a:t>Pends indefinitely for command</a:t>
            </a:r>
          </a:p>
          <a:p>
            <a:r>
              <a:rPr lang="en-US" sz="1200" dirty="0"/>
              <a:t>     Will change so periodically calls </a:t>
            </a:r>
          </a:p>
          <a:p>
            <a:r>
              <a:rPr lang="en-US" sz="1200" dirty="0"/>
              <a:t>     the CFE Run Loop function.</a:t>
            </a:r>
          </a:p>
        </p:txBody>
      </p:sp>
      <p:cxnSp>
        <p:nvCxnSpPr>
          <p:cNvPr id="37" name="Connector: Curved 36">
            <a:extLst>
              <a:ext uri="{FF2B5EF4-FFF2-40B4-BE49-F238E27FC236}">
                <a16:creationId xmlns:a16="http://schemas.microsoft.com/office/drawing/2014/main" id="{CAEDD3D0-61AA-4FC3-B6D1-9DA4BAEE2B12}"/>
              </a:ext>
            </a:extLst>
          </p:cNvPr>
          <p:cNvCxnSpPr>
            <a:cxnSpLocks/>
          </p:cNvCxnSpPr>
          <p:nvPr/>
        </p:nvCxnSpPr>
        <p:spPr bwMode="auto">
          <a:xfrm rot="5400000">
            <a:off x="5427740" y="4355142"/>
            <a:ext cx="1577768" cy="1012552"/>
          </a:xfrm>
          <a:prstGeom prst="curvedConnector3">
            <a:avLst/>
          </a:prstGeom>
          <a:solidFill>
            <a:schemeClr val="accent1"/>
          </a:solidFill>
          <a:ln w="38100" cap="flat" cmpd="sng" algn="ctr">
            <a:solidFill>
              <a:srgbClr val="FF0000"/>
            </a:solidFill>
            <a:prstDash val="solid"/>
            <a:round/>
            <a:headEnd type="none" w="med" len="med"/>
            <a:tailEnd type="triangle"/>
          </a:ln>
          <a:effectLst/>
        </p:spPr>
      </p:cxnSp>
      <p:sp>
        <p:nvSpPr>
          <p:cNvPr id="38" name="TextBox 37">
            <a:extLst>
              <a:ext uri="{FF2B5EF4-FFF2-40B4-BE49-F238E27FC236}">
                <a16:creationId xmlns:a16="http://schemas.microsoft.com/office/drawing/2014/main" id="{7FA2D857-8064-414B-9FC6-3B98E42E3357}"/>
              </a:ext>
            </a:extLst>
          </p:cNvPr>
          <p:cNvSpPr txBox="1"/>
          <p:nvPr/>
        </p:nvSpPr>
        <p:spPr>
          <a:xfrm>
            <a:off x="3756458" y="5642359"/>
            <a:ext cx="3583032" cy="369332"/>
          </a:xfrm>
          <a:prstGeom prst="rect">
            <a:avLst/>
          </a:prstGeom>
          <a:noFill/>
        </p:spPr>
        <p:txBody>
          <a:bodyPr wrap="none" rtlCol="0">
            <a:spAutoFit/>
          </a:bodyPr>
          <a:lstStyle/>
          <a:p>
            <a:r>
              <a:rPr lang="en-US" dirty="0">
                <a:solidFill>
                  <a:srgbClr val="FF0000"/>
                </a:solidFill>
              </a:rPr>
              <a:t>Memory Manipulation Functions.</a:t>
            </a:r>
          </a:p>
        </p:txBody>
      </p:sp>
      <p:cxnSp>
        <p:nvCxnSpPr>
          <p:cNvPr id="40" name="Connector: Curved 39">
            <a:extLst>
              <a:ext uri="{FF2B5EF4-FFF2-40B4-BE49-F238E27FC236}">
                <a16:creationId xmlns:a16="http://schemas.microsoft.com/office/drawing/2014/main" id="{96F603AB-9424-491F-A66B-2748951EA90E}"/>
              </a:ext>
            </a:extLst>
          </p:cNvPr>
          <p:cNvCxnSpPr/>
          <p:nvPr/>
        </p:nvCxnSpPr>
        <p:spPr bwMode="auto">
          <a:xfrm rot="16200000" flipH="1">
            <a:off x="7008347" y="4403676"/>
            <a:ext cx="1939157" cy="1276871"/>
          </a:xfrm>
          <a:prstGeom prst="curvedConnector3">
            <a:avLst/>
          </a:prstGeom>
          <a:solidFill>
            <a:schemeClr val="accent1"/>
          </a:solidFill>
          <a:ln w="38100" cap="flat" cmpd="sng" algn="ctr">
            <a:solidFill>
              <a:srgbClr val="FF0000"/>
            </a:solidFill>
            <a:prstDash val="solid"/>
            <a:round/>
            <a:headEnd type="none" w="med" len="med"/>
            <a:tailEnd type="triangle"/>
          </a:ln>
          <a:effectLst/>
        </p:spPr>
      </p:cxnSp>
      <p:sp>
        <p:nvSpPr>
          <p:cNvPr id="41" name="TextBox 40">
            <a:extLst>
              <a:ext uri="{FF2B5EF4-FFF2-40B4-BE49-F238E27FC236}">
                <a16:creationId xmlns:a16="http://schemas.microsoft.com/office/drawing/2014/main" id="{1A7683E3-4D4F-4BFB-8354-BEC79C3F078B}"/>
              </a:ext>
            </a:extLst>
          </p:cNvPr>
          <p:cNvSpPr txBox="1"/>
          <p:nvPr/>
        </p:nvSpPr>
        <p:spPr>
          <a:xfrm>
            <a:off x="8149675" y="5984342"/>
            <a:ext cx="2736647" cy="369332"/>
          </a:xfrm>
          <a:prstGeom prst="rect">
            <a:avLst/>
          </a:prstGeom>
          <a:noFill/>
        </p:spPr>
        <p:txBody>
          <a:bodyPr wrap="none" rtlCol="0">
            <a:spAutoFit/>
          </a:bodyPr>
          <a:lstStyle/>
          <a:p>
            <a:r>
              <a:rPr lang="en-US" dirty="0">
                <a:solidFill>
                  <a:srgbClr val="FF0000"/>
                </a:solidFill>
              </a:rPr>
              <a:t>File &amp; Symbol Functions.</a:t>
            </a:r>
          </a:p>
        </p:txBody>
      </p:sp>
    </p:spTree>
    <p:extLst>
      <p:ext uri="{BB962C8B-B14F-4D97-AF65-F5344CB8AC3E}">
        <p14:creationId xmlns:p14="http://schemas.microsoft.com/office/powerpoint/2010/main" val="143378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Commands </a:t>
            </a:r>
          </a:p>
        </p:txBody>
      </p:sp>
      <p:graphicFrame>
        <p:nvGraphicFramePr>
          <p:cNvPr id="5" name="Content Placeholder 4"/>
          <p:cNvGraphicFramePr>
            <a:graphicFrameLocks/>
          </p:cNvGraphicFramePr>
          <p:nvPr>
            <p:extLst>
              <p:ext uri="{D42A27DB-BD31-4B8C-83A1-F6EECF244321}">
                <p14:modId xmlns:p14="http://schemas.microsoft.com/office/powerpoint/2010/main" val="4107376940"/>
              </p:ext>
            </p:extLst>
          </p:nvPr>
        </p:nvGraphicFramePr>
        <p:xfrm>
          <a:off x="603850" y="1143000"/>
          <a:ext cx="10248180" cy="5656761"/>
        </p:xfrm>
        <a:graphic>
          <a:graphicData uri="http://schemas.openxmlformats.org/drawingml/2006/table">
            <a:tbl>
              <a:tblPr firstRow="1" bandRow="1">
                <a:tableStyleId>{93296810-A885-4BE3-A3E7-6D5BEEA58F35}</a:tableStyleId>
              </a:tblPr>
              <a:tblGrid>
                <a:gridCol w="3174990">
                  <a:extLst>
                    <a:ext uri="{9D8B030D-6E8A-4147-A177-3AD203B41FA5}">
                      <a16:colId xmlns:a16="http://schemas.microsoft.com/office/drawing/2014/main" val="20000"/>
                    </a:ext>
                  </a:extLst>
                </a:gridCol>
                <a:gridCol w="7073190">
                  <a:extLst>
                    <a:ext uri="{9D8B030D-6E8A-4147-A177-3AD203B41FA5}">
                      <a16:colId xmlns:a16="http://schemas.microsoft.com/office/drawing/2014/main" val="20001"/>
                    </a:ext>
                  </a:extLst>
                </a:gridCol>
              </a:tblGrid>
              <a:tr h="333889">
                <a:tc>
                  <a:txBody>
                    <a:bodyPr/>
                    <a:lstStyle/>
                    <a:p>
                      <a:r>
                        <a:rPr lang="en-US" sz="1400" dirty="0">
                          <a:solidFill>
                            <a:schemeClr val="lt1"/>
                          </a:solidFill>
                        </a:rPr>
                        <a:t>Command</a:t>
                      </a:r>
                      <a:endParaRPr lang="en-US" sz="1400" dirty="0">
                        <a:solidFill>
                          <a:schemeClr val="tx1"/>
                        </a:solidFill>
                      </a:endParaRPr>
                    </a:p>
                  </a:txBody>
                  <a:tcPr anchor="ctr"/>
                </a:tc>
                <a:tc>
                  <a:txBody>
                    <a:bodyPr/>
                    <a:lstStyle/>
                    <a:p>
                      <a:r>
                        <a:rPr lang="en-US" sz="1400" dirty="0">
                          <a:solidFill>
                            <a:schemeClr val="lt1"/>
                          </a:solidFill>
                        </a:rPr>
                        <a:t>Description</a:t>
                      </a:r>
                      <a:endParaRPr lang="en-US" sz="1400" dirty="0">
                        <a:solidFill>
                          <a:schemeClr val="tx1"/>
                        </a:solidFill>
                      </a:endParaRPr>
                    </a:p>
                  </a:txBody>
                  <a:tcPr anchor="ctr"/>
                </a:tc>
                <a:extLst>
                  <a:ext uri="{0D108BD9-81ED-4DB2-BD59-A6C34878D82A}">
                    <a16:rowId xmlns:a16="http://schemas.microsoft.com/office/drawing/2014/main" val="10000"/>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err="1">
                          <a:solidFill>
                            <a:srgbClr val="000000"/>
                          </a:solidFill>
                          <a:effectLst/>
                          <a:latin typeface="Calibri" panose="020F0502020204030204" pitchFamily="34" charset="0"/>
                          <a:ea typeface="+mn-ea"/>
                          <a:cs typeface="+mn-cs"/>
                        </a:rPr>
                        <a:t>Noop</a:t>
                      </a:r>
                      <a:endParaRPr lang="en-US" sz="12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Increments the Command Accepted Counter and sends a debug event message</a:t>
                      </a:r>
                    </a:p>
                  </a:txBody>
                  <a:tcPr anchor="ctr"/>
                </a:tc>
                <a:extLst>
                  <a:ext uri="{0D108BD9-81ED-4DB2-BD59-A6C34878D82A}">
                    <a16:rowId xmlns:a16="http://schemas.microsoft.com/office/drawing/2014/main" val="10001"/>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Reset Counters</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a:solidFill>
                            <a:srgbClr val="000000"/>
                          </a:solidFill>
                          <a:effectLst/>
                          <a:latin typeface="Calibri" panose="020F0502020204030204" pitchFamily="34" charset="0"/>
                          <a:ea typeface="+mn-ea"/>
                          <a:cs typeface="+mn-cs"/>
                        </a:rPr>
                        <a:t>Initializes housekeeping counters to zero</a:t>
                      </a:r>
                    </a:p>
                  </a:txBody>
                  <a:tcPr anchor="ctr"/>
                </a:tc>
                <a:extLst>
                  <a:ext uri="{0D108BD9-81ED-4DB2-BD59-A6C34878D82A}">
                    <a16:rowId xmlns:a16="http://schemas.microsoft.com/office/drawing/2014/main" val="10002"/>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Memory Peek</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a:solidFill>
                            <a:srgbClr val="000000"/>
                          </a:solidFill>
                          <a:effectLst/>
                          <a:latin typeface="Calibri" panose="020F0502020204030204" pitchFamily="34" charset="0"/>
                          <a:ea typeface="+mn-ea"/>
                          <a:cs typeface="+mn-cs"/>
                        </a:rPr>
                        <a:t>Reads 8, 16, or 32 bits of data from any address and reports the data in an event message</a:t>
                      </a:r>
                    </a:p>
                  </a:txBody>
                  <a:tcPr anchor="ctr"/>
                </a:tc>
                <a:extLst>
                  <a:ext uri="{0D108BD9-81ED-4DB2-BD59-A6C34878D82A}">
                    <a16:rowId xmlns:a16="http://schemas.microsoft.com/office/drawing/2014/main" val="10003"/>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Memory Poke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Writes 8, 16, or 32 bits of data to any address</a:t>
                      </a:r>
                    </a:p>
                  </a:txBody>
                  <a:tcPr anchor="ctr"/>
                </a:tc>
                <a:extLst>
                  <a:ext uri="{0D108BD9-81ED-4DB2-BD59-A6C34878D82A}">
                    <a16:rowId xmlns:a16="http://schemas.microsoft.com/office/drawing/2014/main" val="10004"/>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Load Memory With Interrupts Disabled</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Loads data into RAM with CPU interrupts disabled during the load</a:t>
                      </a:r>
                    </a:p>
                  </a:txBody>
                  <a:tcPr anchor="ctr"/>
                </a:tc>
                <a:extLst>
                  <a:ext uri="{0D108BD9-81ED-4DB2-BD59-A6C34878D82A}">
                    <a16:rowId xmlns:a16="http://schemas.microsoft.com/office/drawing/2014/main" val="10005"/>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Memory Load From File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Loads memory contents from a file</a:t>
                      </a:r>
                    </a:p>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(segmented to prevent CPU hogging)</a:t>
                      </a:r>
                    </a:p>
                  </a:txBody>
                  <a:tcPr anchor="ctr"/>
                </a:tc>
                <a:extLst>
                  <a:ext uri="{0D108BD9-81ED-4DB2-BD59-A6C34878D82A}">
                    <a16:rowId xmlns:a16="http://schemas.microsoft.com/office/drawing/2014/main" val="10006"/>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Memory Dump To File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Dumps memory contents from memory to a file</a:t>
                      </a:r>
                    </a:p>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(segmented to prevent CPU hogging)</a:t>
                      </a:r>
                    </a:p>
                  </a:txBody>
                  <a:tcPr anchor="ctr"/>
                </a:tc>
                <a:extLst>
                  <a:ext uri="{0D108BD9-81ED-4DB2-BD59-A6C34878D82A}">
                    <a16:rowId xmlns:a16="http://schemas.microsoft.com/office/drawing/2014/main" val="10007"/>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Dump Memory In Event</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Dumps a series of data bytes from memory into telemetry as ASCII characters in an event message. The maximum number of bytes that can be transferred is limited to the maximum event message string length specified in the </a:t>
                      </a:r>
                      <a:r>
                        <a:rPr lang="en-US" sz="1200" b="0" i="0" u="none" strike="noStrike" kern="1200" dirty="0" err="1">
                          <a:solidFill>
                            <a:srgbClr val="000000"/>
                          </a:solidFill>
                          <a:effectLst/>
                          <a:latin typeface="Calibri" panose="020F0502020204030204" pitchFamily="34" charset="0"/>
                          <a:ea typeface="+mn-ea"/>
                          <a:cs typeface="+mn-cs"/>
                        </a:rPr>
                        <a:t>cFE</a:t>
                      </a:r>
                      <a:r>
                        <a:rPr lang="en-US" sz="1200" b="0" i="0" u="none" strike="noStrike" kern="1200" dirty="0">
                          <a:solidFill>
                            <a:srgbClr val="000000"/>
                          </a:solidFill>
                          <a:effectLst/>
                          <a:latin typeface="Calibri" panose="020F0502020204030204" pitchFamily="34" charset="0"/>
                          <a:ea typeface="+mn-ea"/>
                          <a:cs typeface="+mn-cs"/>
                        </a:rPr>
                        <a:t> configuration parameters</a:t>
                      </a:r>
                    </a:p>
                  </a:txBody>
                  <a:tcPr anchor="ctr"/>
                </a:tc>
                <a:extLst>
                  <a:ext uri="{0D108BD9-81ED-4DB2-BD59-A6C34878D82A}">
                    <a16:rowId xmlns:a16="http://schemas.microsoft.com/office/drawing/2014/main" val="10008"/>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Memory Fill</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Loads memory with a 32 bit fill pattern. For MEM16 and MEM8 memory types only the least significant word (MEM16) or byte (MEM8) of the fill pattern is used.</a:t>
                      </a:r>
                    </a:p>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(segmented to prevent CPU hogging)</a:t>
                      </a:r>
                    </a:p>
                  </a:txBody>
                  <a:tcPr anchor="ctr"/>
                </a:tc>
                <a:extLst>
                  <a:ext uri="{0D108BD9-81ED-4DB2-BD59-A6C34878D82A}">
                    <a16:rowId xmlns:a16="http://schemas.microsoft.com/office/drawing/2014/main" val="1587718077"/>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Lookup Symbol</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Looks up a symbol name in the system symbol table and reports the resolved address in an event message and housekeeping</a:t>
                      </a:r>
                    </a:p>
                  </a:txBody>
                  <a:tcPr anchor="ctr"/>
                </a:tc>
                <a:extLst>
                  <a:ext uri="{0D108BD9-81ED-4DB2-BD59-A6C34878D82A}">
                    <a16:rowId xmlns:a16="http://schemas.microsoft.com/office/drawing/2014/main" val="3787801259"/>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Save Symbol Table To File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Saves the system symbol table to an onboard file if the operation is supported by the target operating system</a:t>
                      </a:r>
                    </a:p>
                  </a:txBody>
                  <a:tcPr anchor="ctr"/>
                </a:tc>
                <a:extLst>
                  <a:ext uri="{0D108BD9-81ED-4DB2-BD59-A6C34878D82A}">
                    <a16:rowId xmlns:a16="http://schemas.microsoft.com/office/drawing/2014/main" val="1651917041"/>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EEPROM Write Enable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Enables EEPROM specified bank for writing</a:t>
                      </a:r>
                    </a:p>
                  </a:txBody>
                  <a:tcPr anchor="ctr"/>
                </a:tc>
                <a:extLst>
                  <a:ext uri="{0D108BD9-81ED-4DB2-BD59-A6C34878D82A}">
                    <a16:rowId xmlns:a16="http://schemas.microsoft.com/office/drawing/2014/main" val="3954051521"/>
                  </a:ext>
                </a:extLst>
              </a:tr>
              <a:tr h="333889">
                <a:tc>
                  <a:txBody>
                    <a:bodyPr/>
                    <a:lstStyle/>
                    <a:p>
                      <a:pPr marL="0" marR="0" algn="l" defTabSz="914400" rtl="0" eaLnBrk="1" fontAlgn="b" latinLnBrk="0" hangingPunct="1">
                        <a:lnSpc>
                          <a:spcPct val="100000"/>
                        </a:lnSpc>
                        <a:spcBef>
                          <a:spcPts val="0"/>
                        </a:spcBef>
                        <a:spcAft>
                          <a:spcPts val="0"/>
                        </a:spcAft>
                      </a:pPr>
                      <a:r>
                        <a:rPr lang="en-US" sz="1200" b="1" i="0" u="none" strike="noStrike" kern="1200" dirty="0">
                          <a:solidFill>
                            <a:srgbClr val="000000"/>
                          </a:solidFill>
                          <a:effectLst/>
                          <a:latin typeface="Calibri" panose="020F0502020204030204" pitchFamily="34" charset="0"/>
                          <a:ea typeface="+mn-ea"/>
                          <a:cs typeface="+mn-cs"/>
                        </a:rPr>
                        <a:t>EEPROM Write Disable</a:t>
                      </a:r>
                    </a:p>
                  </a:txBody>
                  <a:tcPr anchor="ctr"/>
                </a:tc>
                <a:tc>
                  <a:txBody>
                    <a:bodyPr/>
                    <a:lstStyle/>
                    <a:p>
                      <a:pPr marL="0" marR="0" algn="l" defTabSz="914400" rtl="0" eaLnBrk="1" fontAlgn="b" latinLnBrk="0" hangingPunct="1">
                        <a:lnSpc>
                          <a:spcPct val="100000"/>
                        </a:lnSpc>
                        <a:spcBef>
                          <a:spcPts val="0"/>
                        </a:spcBef>
                        <a:spcAft>
                          <a:spcPts val="0"/>
                        </a:spcAft>
                      </a:pPr>
                      <a:r>
                        <a:rPr lang="en-US" sz="1200" b="0" i="0" u="none" strike="noStrike" kern="1200" dirty="0">
                          <a:solidFill>
                            <a:srgbClr val="000000"/>
                          </a:solidFill>
                          <a:effectLst/>
                          <a:latin typeface="Calibri" panose="020F0502020204030204" pitchFamily="34" charset="0"/>
                          <a:ea typeface="+mn-ea"/>
                          <a:cs typeface="+mn-cs"/>
                        </a:rPr>
                        <a:t>Disables EEPROM for writing.</a:t>
                      </a:r>
                    </a:p>
                  </a:txBody>
                  <a:tcPr anchor="ctr"/>
                </a:tc>
                <a:extLst>
                  <a:ext uri="{0D108BD9-81ED-4DB2-BD59-A6C34878D82A}">
                    <a16:rowId xmlns:a16="http://schemas.microsoft.com/office/drawing/2014/main" val="158598760"/>
                  </a:ext>
                </a:extLst>
              </a:tr>
            </a:tbl>
          </a:graphicData>
        </a:graphic>
      </p:graphicFrame>
      <p:sp>
        <p:nvSpPr>
          <p:cNvPr id="4" name="TextBox 3">
            <a:extLst>
              <a:ext uri="{FF2B5EF4-FFF2-40B4-BE49-F238E27FC236}">
                <a16:creationId xmlns:a16="http://schemas.microsoft.com/office/drawing/2014/main" id="{8BEB00EF-B694-4FAE-B07F-4707778AB4AE}"/>
              </a:ext>
            </a:extLst>
          </p:cNvPr>
          <p:cNvSpPr txBox="1"/>
          <p:nvPr/>
        </p:nvSpPr>
        <p:spPr>
          <a:xfrm rot="2111331">
            <a:off x="8737766" y="2031782"/>
            <a:ext cx="3684473" cy="369332"/>
          </a:xfrm>
          <a:prstGeom prst="rect">
            <a:avLst/>
          </a:prstGeom>
          <a:noFill/>
        </p:spPr>
        <p:txBody>
          <a:bodyPr wrap="square" rtlCol="0">
            <a:spAutoFit/>
          </a:bodyPr>
          <a:lstStyle/>
          <a:p>
            <a:r>
              <a:rPr lang="en-US" dirty="0">
                <a:solidFill>
                  <a:srgbClr val="FF0000"/>
                </a:solidFill>
              </a:rPr>
              <a:t>Why is there no copy command?</a:t>
            </a:r>
          </a:p>
        </p:txBody>
      </p:sp>
    </p:spTree>
    <p:extLst>
      <p:ext uri="{BB962C8B-B14F-4D97-AF65-F5344CB8AC3E}">
        <p14:creationId xmlns:p14="http://schemas.microsoft.com/office/powerpoint/2010/main" val="354644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Memory Types</a:t>
            </a:r>
          </a:p>
        </p:txBody>
      </p:sp>
      <p:sp>
        <p:nvSpPr>
          <p:cNvPr id="3" name="Content Placeholder 2"/>
          <p:cNvSpPr>
            <a:spLocks noGrp="1"/>
          </p:cNvSpPr>
          <p:nvPr>
            <p:ph idx="1"/>
          </p:nvPr>
        </p:nvSpPr>
        <p:spPr/>
        <p:txBody>
          <a:bodyPr/>
          <a:lstStyle/>
          <a:p>
            <a:r>
              <a:rPr lang="en-US" sz="1800" dirty="0"/>
              <a:t>No Memory Type</a:t>
            </a:r>
          </a:p>
          <a:p>
            <a:pPr lvl="1"/>
            <a:r>
              <a:rPr lang="en-US" sz="1600" dirty="0"/>
              <a:t>NOMEMTYPE – Used to clear memory type in telemetry for commands that don’t have a memory type</a:t>
            </a:r>
          </a:p>
          <a:p>
            <a:r>
              <a:rPr lang="en-US" sz="1800" dirty="0"/>
              <a:t>Standard Memory Types</a:t>
            </a:r>
          </a:p>
          <a:p>
            <a:pPr lvl="1"/>
            <a:r>
              <a:rPr lang="en-US" sz="1600" dirty="0"/>
              <a:t>RAM – Directly accessible with no alignment constraints</a:t>
            </a:r>
          </a:p>
          <a:p>
            <a:pPr lvl="1"/>
            <a:r>
              <a:rPr lang="en-US" sz="1600" dirty="0"/>
              <a:t>EEPROM – Any write requirements for EEPROM are handled inside the PSP Memory Manipulation Functions</a:t>
            </a:r>
          </a:p>
          <a:p>
            <a:r>
              <a:rPr lang="en-US" sz="1800" dirty="0"/>
              <a:t>Special Types (can be conditionally compiled in when needed)</a:t>
            </a:r>
          </a:p>
          <a:p>
            <a:pPr lvl="1"/>
            <a:r>
              <a:rPr lang="en-US" sz="1600" dirty="0"/>
              <a:t>We always include</a:t>
            </a:r>
          </a:p>
          <a:p>
            <a:pPr lvl="1"/>
            <a:r>
              <a:rPr lang="en-US" sz="1600" dirty="0"/>
              <a:t>MEM8 – Forces memory read and writes in 8 bit chunks only.  </a:t>
            </a:r>
            <a:r>
              <a:rPr lang="en-US" sz="1600" dirty="0">
                <a:solidFill>
                  <a:srgbClr val="FF0000"/>
                </a:solidFill>
              </a:rPr>
              <a:t>How differs from RAM - Different PSP function</a:t>
            </a:r>
          </a:p>
          <a:p>
            <a:pPr lvl="2"/>
            <a:r>
              <a:rPr lang="en-US" sz="1400" dirty="0">
                <a:solidFill>
                  <a:srgbClr val="FF0000"/>
                </a:solidFill>
              </a:rPr>
              <a:t>Use case for MEM8 that can’t be done with RAM?</a:t>
            </a:r>
          </a:p>
          <a:p>
            <a:pPr lvl="1"/>
            <a:r>
              <a:rPr lang="en-US" sz="1600" dirty="0"/>
              <a:t>MEM16 – Forces memory read and writes in 16 bit chunks only</a:t>
            </a:r>
          </a:p>
          <a:p>
            <a:pPr lvl="1"/>
            <a:r>
              <a:rPr lang="en-US" sz="1600" dirty="0"/>
              <a:t>MEM32 – Forces memory read and writes in 32 bit chunks only</a:t>
            </a:r>
          </a:p>
          <a:p>
            <a:pPr lvl="1"/>
            <a:r>
              <a:rPr lang="en-US" sz="1600" dirty="0"/>
              <a:t>These are the same as RAM except byte counts and addresses must be properly aligned</a:t>
            </a:r>
          </a:p>
          <a:p>
            <a:r>
              <a:rPr lang="en-US" sz="1800" dirty="0"/>
              <a:t>Memory mapped I/O is accessed as RAM (or as MEM32/16/8 when special data alignment is required)</a:t>
            </a:r>
          </a:p>
          <a:p>
            <a:pPr lvl="1"/>
            <a:endParaRPr lang="en-US" sz="1600" dirty="0"/>
          </a:p>
          <a:p>
            <a:r>
              <a:rPr lang="en-US" sz="1800" dirty="0"/>
              <a:t>NOTE: All writable/readable memory ranges need to be in the PSP memory table.</a:t>
            </a:r>
          </a:p>
          <a:p>
            <a:pPr lvl="1"/>
            <a:r>
              <a:rPr lang="en-US" sz="1600" dirty="0"/>
              <a:t>Addresses are validated.</a:t>
            </a:r>
          </a:p>
          <a:p>
            <a:endParaRPr lang="en-US" dirty="0"/>
          </a:p>
        </p:txBody>
      </p:sp>
    </p:spTree>
    <p:extLst>
      <p:ext uri="{BB962C8B-B14F-4D97-AF65-F5344CB8AC3E}">
        <p14:creationId xmlns:p14="http://schemas.microsoft.com/office/powerpoint/2010/main" val="351775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Housekeeping Telemetry Message</a:t>
            </a:r>
          </a:p>
        </p:txBody>
      </p:sp>
      <p:graphicFrame>
        <p:nvGraphicFramePr>
          <p:cNvPr id="5" name="Content Placeholder 4"/>
          <p:cNvGraphicFramePr>
            <a:graphicFrameLocks/>
          </p:cNvGraphicFramePr>
          <p:nvPr>
            <p:extLst>
              <p:ext uri="{D42A27DB-BD31-4B8C-83A1-F6EECF244321}">
                <p14:modId xmlns:p14="http://schemas.microsoft.com/office/powerpoint/2010/main" val="2803896838"/>
              </p:ext>
            </p:extLst>
          </p:nvPr>
        </p:nvGraphicFramePr>
        <p:xfrm>
          <a:off x="1962150" y="1905000"/>
          <a:ext cx="8089900" cy="3006392"/>
        </p:xfrm>
        <a:graphic>
          <a:graphicData uri="http://schemas.openxmlformats.org/drawingml/2006/table">
            <a:tbl>
              <a:tblPr firstRow="1" bandRow="1">
                <a:tableStyleId>{93296810-A885-4BE3-A3E7-6D5BEEA58F35}</a:tableStyleId>
              </a:tblPr>
              <a:tblGrid>
                <a:gridCol w="3044858">
                  <a:extLst>
                    <a:ext uri="{9D8B030D-6E8A-4147-A177-3AD203B41FA5}">
                      <a16:colId xmlns:a16="http://schemas.microsoft.com/office/drawing/2014/main" val="20000"/>
                    </a:ext>
                  </a:extLst>
                </a:gridCol>
                <a:gridCol w="5045042">
                  <a:extLst>
                    <a:ext uri="{9D8B030D-6E8A-4147-A177-3AD203B41FA5}">
                      <a16:colId xmlns:a16="http://schemas.microsoft.com/office/drawing/2014/main" val="20001"/>
                    </a:ext>
                  </a:extLst>
                </a:gridCol>
              </a:tblGrid>
              <a:tr h="333889">
                <a:tc>
                  <a:txBody>
                    <a:bodyPr/>
                    <a:lstStyle/>
                    <a:p>
                      <a:r>
                        <a:rPr lang="en-US" sz="1600" dirty="0">
                          <a:solidFill>
                            <a:schemeClr val="lt1"/>
                          </a:solidFill>
                        </a:rPr>
                        <a:t>Telemetry Point</a:t>
                      </a:r>
                      <a:endParaRPr lang="en-US" sz="1600" dirty="0">
                        <a:solidFill>
                          <a:schemeClr val="tx1"/>
                        </a:solidFill>
                      </a:endParaRPr>
                    </a:p>
                  </a:txBody>
                  <a:tcPr anchor="ctr"/>
                </a:tc>
                <a:tc>
                  <a:txBody>
                    <a:bodyPr/>
                    <a:lstStyle/>
                    <a:p>
                      <a:r>
                        <a:rPr lang="en-US" sz="1600" dirty="0">
                          <a:solidFill>
                            <a:schemeClr val="lt1"/>
                          </a:solidFill>
                        </a:rPr>
                        <a:t>Description</a:t>
                      </a:r>
                      <a:endParaRPr lang="en-US" sz="1600" dirty="0">
                        <a:solidFill>
                          <a:schemeClr val="tx1"/>
                        </a:solidFill>
                      </a:endParaRPr>
                    </a:p>
                  </a:txBody>
                  <a:tcPr anchor="ctr"/>
                </a:tc>
                <a:extLst>
                  <a:ext uri="{0D108BD9-81ED-4DB2-BD59-A6C34878D82A}">
                    <a16:rowId xmlns:a16="http://schemas.microsoft.com/office/drawing/2014/main" val="10000"/>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CmdCounter</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a:solidFill>
                            <a:srgbClr val="000000"/>
                          </a:solidFill>
                          <a:effectLst/>
                          <a:latin typeface="Calibri" panose="020F0502020204030204" pitchFamily="34" charset="0"/>
                          <a:ea typeface="+mn-ea"/>
                          <a:cs typeface="+mn-cs"/>
                        </a:rPr>
                        <a:t>Number of accepted ground commands</a:t>
                      </a:r>
                    </a:p>
                  </a:txBody>
                  <a:tcPr anchor="ctr"/>
                </a:tc>
                <a:extLst>
                  <a:ext uri="{0D108BD9-81ED-4DB2-BD59-A6C34878D82A}">
                    <a16:rowId xmlns:a16="http://schemas.microsoft.com/office/drawing/2014/main" val="10001"/>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ErrCounter</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a:solidFill>
                            <a:srgbClr val="000000"/>
                          </a:solidFill>
                          <a:effectLst/>
                          <a:latin typeface="Calibri" panose="020F0502020204030204" pitchFamily="34" charset="0"/>
                          <a:ea typeface="+mn-ea"/>
                          <a:cs typeface="+mn-cs"/>
                        </a:rPr>
                        <a:t>Number of rejected ground commands</a:t>
                      </a:r>
                    </a:p>
                  </a:txBody>
                  <a:tcPr anchor="ctr"/>
                </a:tc>
                <a:extLst>
                  <a:ext uri="{0D108BD9-81ED-4DB2-BD59-A6C34878D82A}">
                    <a16:rowId xmlns:a16="http://schemas.microsoft.com/office/drawing/2014/main" val="10002"/>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LastAction</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a:solidFill>
                            <a:srgbClr val="000000"/>
                          </a:solidFill>
                          <a:effectLst/>
                          <a:latin typeface="Calibri" panose="020F0502020204030204" pitchFamily="34" charset="0"/>
                          <a:ea typeface="+mn-ea"/>
                          <a:cs typeface="+mn-cs"/>
                        </a:rPr>
                        <a:t>Last command action executed</a:t>
                      </a:r>
                    </a:p>
                  </a:txBody>
                  <a:tcPr anchor="ctr"/>
                </a:tc>
                <a:extLst>
                  <a:ext uri="{0D108BD9-81ED-4DB2-BD59-A6C34878D82A}">
                    <a16:rowId xmlns:a16="http://schemas.microsoft.com/office/drawing/2014/main" val="10003"/>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MemType</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a:solidFill>
                            <a:srgbClr val="000000"/>
                          </a:solidFill>
                          <a:effectLst/>
                          <a:latin typeface="Calibri" panose="020F0502020204030204" pitchFamily="34" charset="0"/>
                          <a:ea typeface="+mn-ea"/>
                          <a:cs typeface="+mn-cs"/>
                        </a:rPr>
                        <a:t>Memory type for last command</a:t>
                      </a:r>
                    </a:p>
                  </a:txBody>
                  <a:tcPr anchor="ctr"/>
                </a:tc>
                <a:extLst>
                  <a:ext uri="{0D108BD9-81ED-4DB2-BD59-A6C34878D82A}">
                    <a16:rowId xmlns:a16="http://schemas.microsoft.com/office/drawing/2014/main" val="10004"/>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a:solidFill>
                            <a:srgbClr val="000000"/>
                          </a:solidFill>
                          <a:effectLst/>
                          <a:latin typeface="Calibri" panose="020F0502020204030204" pitchFamily="34" charset="0"/>
                          <a:ea typeface="+mn-ea"/>
                          <a:cs typeface="+mn-cs"/>
                        </a:rPr>
                        <a:t>Address</a:t>
                      </a: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a:solidFill>
                            <a:srgbClr val="000000"/>
                          </a:solidFill>
                          <a:effectLst/>
                          <a:latin typeface="Calibri" panose="020F0502020204030204" pitchFamily="34" charset="0"/>
                          <a:ea typeface="+mn-ea"/>
                          <a:cs typeface="+mn-cs"/>
                        </a:rPr>
                        <a:t>Fully resolved address used for last command</a:t>
                      </a:r>
                    </a:p>
                  </a:txBody>
                  <a:tcPr anchor="ctr"/>
                </a:tc>
                <a:extLst>
                  <a:ext uri="{0D108BD9-81ED-4DB2-BD59-A6C34878D82A}">
                    <a16:rowId xmlns:a16="http://schemas.microsoft.com/office/drawing/2014/main" val="10005"/>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DataValue</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dirty="0">
                          <a:solidFill>
                            <a:srgbClr val="000000"/>
                          </a:solidFill>
                          <a:effectLst/>
                          <a:latin typeface="Calibri" panose="020F0502020204030204" pitchFamily="34" charset="0"/>
                          <a:ea typeface="+mn-ea"/>
                          <a:cs typeface="+mn-cs"/>
                        </a:rPr>
                        <a:t>Data value used for last command</a:t>
                      </a:r>
                    </a:p>
                  </a:txBody>
                  <a:tcPr anchor="ctr"/>
                </a:tc>
                <a:extLst>
                  <a:ext uri="{0D108BD9-81ED-4DB2-BD59-A6C34878D82A}">
                    <a16:rowId xmlns:a16="http://schemas.microsoft.com/office/drawing/2014/main" val="10006"/>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BytesProcessed</a:t>
                      </a:r>
                      <a:endParaRPr lang="en-US" sz="1400" b="1"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dirty="0">
                          <a:solidFill>
                            <a:srgbClr val="000000"/>
                          </a:solidFill>
                          <a:effectLst/>
                          <a:latin typeface="Calibri" panose="020F0502020204030204" pitchFamily="34" charset="0"/>
                          <a:ea typeface="+mn-ea"/>
                          <a:cs typeface="+mn-cs"/>
                        </a:rPr>
                        <a:t>Bytes processed for last command</a:t>
                      </a:r>
                    </a:p>
                  </a:txBody>
                  <a:tcPr anchor="ctr"/>
                </a:tc>
                <a:extLst>
                  <a:ext uri="{0D108BD9-81ED-4DB2-BD59-A6C34878D82A}">
                    <a16:rowId xmlns:a16="http://schemas.microsoft.com/office/drawing/2014/main" val="10007"/>
                  </a:ext>
                </a:extLst>
              </a:tr>
              <a:tr h="333889">
                <a:tc>
                  <a:txBody>
                    <a:bodyPr/>
                    <a:lstStyle/>
                    <a:p>
                      <a:pPr marL="0" marR="0" algn="l" defTabSz="914400" rtl="0" eaLnBrk="1" fontAlgn="b" latinLnBrk="0" hangingPunct="1">
                        <a:lnSpc>
                          <a:spcPct val="110000"/>
                        </a:lnSpc>
                        <a:spcBef>
                          <a:spcPts val="200"/>
                        </a:spcBef>
                        <a:spcAft>
                          <a:spcPts val="0"/>
                        </a:spcAft>
                      </a:pPr>
                      <a:r>
                        <a:rPr lang="en-US" sz="1400" b="1" i="0" u="none" strike="noStrike" kern="1200" dirty="0" err="1">
                          <a:solidFill>
                            <a:srgbClr val="000000"/>
                          </a:solidFill>
                          <a:effectLst/>
                          <a:latin typeface="Calibri" panose="020F0502020204030204" pitchFamily="34" charset="0"/>
                          <a:ea typeface="+mn-ea"/>
                          <a:cs typeface="+mn-cs"/>
                        </a:rPr>
                        <a:t>FileName</a:t>
                      </a:r>
                      <a:r>
                        <a:rPr lang="en-US" sz="1400" b="1" i="0" u="none" strike="noStrike" kern="1200" dirty="0">
                          <a:solidFill>
                            <a:srgbClr val="000000"/>
                          </a:solidFill>
                          <a:effectLst/>
                          <a:latin typeface="Calibri" panose="020F0502020204030204" pitchFamily="34" charset="0"/>
                          <a:ea typeface="+mn-ea"/>
                          <a:cs typeface="+mn-cs"/>
                        </a:rPr>
                        <a:t>[OS MAX PATH LEN]</a:t>
                      </a:r>
                    </a:p>
                  </a:txBody>
                  <a:tcPr anchor="ctr"/>
                </a:tc>
                <a:tc>
                  <a:txBody>
                    <a:bodyPr/>
                    <a:lstStyle/>
                    <a:p>
                      <a:pPr marL="0" marR="0" algn="l" defTabSz="914400" rtl="0" eaLnBrk="1" fontAlgn="b" latinLnBrk="0" hangingPunct="1">
                        <a:lnSpc>
                          <a:spcPct val="110000"/>
                        </a:lnSpc>
                        <a:spcBef>
                          <a:spcPts val="200"/>
                        </a:spcBef>
                        <a:spcAft>
                          <a:spcPts val="0"/>
                        </a:spcAft>
                      </a:pPr>
                      <a:r>
                        <a:rPr lang="en-US" sz="1400" b="0" i="0" u="none" strike="noStrike" kern="1200" dirty="0">
                          <a:solidFill>
                            <a:srgbClr val="000000"/>
                          </a:solidFill>
                          <a:effectLst/>
                          <a:latin typeface="Calibri" panose="020F0502020204030204" pitchFamily="34" charset="0"/>
                          <a:ea typeface="+mn-ea"/>
                          <a:cs typeface="+mn-cs"/>
                        </a:rPr>
                        <a:t>Name of the data file used for last command, when applicable</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370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MM File Formats</a:t>
            </a:r>
          </a:p>
        </p:txBody>
      </p:sp>
      <p:sp>
        <p:nvSpPr>
          <p:cNvPr id="3" name="Content Placeholder 2"/>
          <p:cNvSpPr>
            <a:spLocks noGrp="1"/>
          </p:cNvSpPr>
          <p:nvPr>
            <p:ph idx="1"/>
          </p:nvPr>
        </p:nvSpPr>
        <p:spPr/>
        <p:txBody>
          <a:bodyPr/>
          <a:lstStyle/>
          <a:p>
            <a:pPr>
              <a:lnSpc>
                <a:spcPct val="90000"/>
              </a:lnSpc>
            </a:pPr>
            <a:r>
              <a:rPr lang="en-US" sz="1800" dirty="0"/>
              <a:t>Memory Load File</a:t>
            </a:r>
          </a:p>
          <a:p>
            <a:pPr lvl="1">
              <a:lnSpc>
                <a:spcPct val="90000"/>
              </a:lnSpc>
            </a:pPr>
            <a:r>
              <a:rPr lang="en-US" sz="1600" dirty="0"/>
              <a:t>Binary File </a:t>
            </a:r>
          </a:p>
          <a:p>
            <a:pPr marL="833438" lvl="2" indent="0">
              <a:lnSpc>
                <a:spcPct val="90000"/>
              </a:lnSpc>
            </a:pPr>
            <a:r>
              <a:rPr lang="en-US" sz="1500" dirty="0"/>
              <a:t> Includes </a:t>
            </a:r>
            <a:r>
              <a:rPr lang="en-US" sz="1500" dirty="0" err="1"/>
              <a:t>cFE</a:t>
            </a:r>
            <a:r>
              <a:rPr lang="en-US" sz="1500" dirty="0"/>
              <a:t> file header with secondary file header containing:</a:t>
            </a:r>
          </a:p>
          <a:p>
            <a:pPr marL="1163638" lvl="3" indent="0">
              <a:lnSpc>
                <a:spcPct val="90000"/>
              </a:lnSpc>
            </a:pPr>
            <a:r>
              <a:rPr lang="en-US" dirty="0"/>
              <a:t> Destination Address Symbolic Name </a:t>
            </a:r>
          </a:p>
          <a:p>
            <a:pPr marL="1163638" lvl="3" indent="0">
              <a:lnSpc>
                <a:spcPct val="90000"/>
              </a:lnSpc>
            </a:pPr>
            <a:r>
              <a:rPr lang="en-US" dirty="0"/>
              <a:t> Destination Address/Offset</a:t>
            </a:r>
          </a:p>
          <a:p>
            <a:pPr marL="1163638" lvl="3" indent="0">
              <a:lnSpc>
                <a:spcPct val="90000"/>
              </a:lnSpc>
            </a:pPr>
            <a:r>
              <a:rPr lang="en-US" dirty="0"/>
              <a:t> Destination Memory Type</a:t>
            </a:r>
          </a:p>
          <a:p>
            <a:pPr marL="1163638" lvl="3" indent="0">
              <a:lnSpc>
                <a:spcPct val="90000"/>
              </a:lnSpc>
            </a:pPr>
            <a:r>
              <a:rPr lang="en-US" dirty="0"/>
              <a:t> Number of Load Bytes</a:t>
            </a:r>
          </a:p>
          <a:p>
            <a:pPr marL="1163638" lvl="3" indent="0">
              <a:lnSpc>
                <a:spcPct val="90000"/>
              </a:lnSpc>
            </a:pPr>
            <a:r>
              <a:rPr lang="en-US" dirty="0"/>
              <a:t> Data Integrity Value (CRC on load data)</a:t>
            </a:r>
          </a:p>
          <a:p>
            <a:pPr>
              <a:lnSpc>
                <a:spcPct val="90000"/>
              </a:lnSpc>
            </a:pPr>
            <a:r>
              <a:rPr lang="en-US" sz="1800" dirty="0"/>
              <a:t>Memory Dump File</a:t>
            </a:r>
          </a:p>
          <a:p>
            <a:pPr lvl="1">
              <a:lnSpc>
                <a:spcPct val="90000"/>
              </a:lnSpc>
            </a:pPr>
            <a:r>
              <a:rPr lang="en-US" sz="1600" dirty="0"/>
              <a:t>Binary File </a:t>
            </a:r>
          </a:p>
          <a:p>
            <a:pPr marL="833438" lvl="2" indent="0">
              <a:lnSpc>
                <a:spcPct val="90000"/>
              </a:lnSpc>
            </a:pPr>
            <a:r>
              <a:rPr lang="en-US" sz="1500" dirty="0"/>
              <a:t> Includes </a:t>
            </a:r>
            <a:r>
              <a:rPr lang="en-US" sz="1500" dirty="0" err="1"/>
              <a:t>cFE</a:t>
            </a:r>
            <a:r>
              <a:rPr lang="en-US" sz="1500" dirty="0"/>
              <a:t> file header with secondary file header containing:</a:t>
            </a:r>
          </a:p>
          <a:p>
            <a:pPr marL="1163638" lvl="3" indent="0">
              <a:lnSpc>
                <a:spcPct val="90000"/>
              </a:lnSpc>
            </a:pPr>
            <a:r>
              <a:rPr lang="en-US" dirty="0"/>
              <a:t> Address Symbolic Name (</a:t>
            </a:r>
            <a:r>
              <a:rPr lang="en-US" dirty="0">
                <a:solidFill>
                  <a:srgbClr val="7030A0"/>
                </a:solidFill>
              </a:rPr>
              <a:t>NUL string</a:t>
            </a:r>
            <a:r>
              <a:rPr lang="en-US" dirty="0"/>
              <a:t>)</a:t>
            </a:r>
          </a:p>
          <a:p>
            <a:pPr marL="1163638" lvl="3" indent="0">
              <a:lnSpc>
                <a:spcPct val="90000"/>
              </a:lnSpc>
            </a:pPr>
            <a:r>
              <a:rPr lang="en-US" dirty="0"/>
              <a:t> Source Address (</a:t>
            </a:r>
            <a:r>
              <a:rPr lang="en-US" dirty="0">
                <a:solidFill>
                  <a:srgbClr val="7030A0"/>
                </a:solidFill>
              </a:rPr>
              <a:t>fully resolved, absolute address</a:t>
            </a:r>
            <a:r>
              <a:rPr lang="en-US" dirty="0"/>
              <a:t>)</a:t>
            </a:r>
          </a:p>
          <a:p>
            <a:pPr marL="1163638" lvl="3" indent="0">
              <a:lnSpc>
                <a:spcPct val="90000"/>
              </a:lnSpc>
            </a:pPr>
            <a:r>
              <a:rPr lang="en-US" dirty="0"/>
              <a:t> Source Memory Type</a:t>
            </a:r>
          </a:p>
          <a:p>
            <a:pPr marL="1163638" lvl="3" indent="0">
              <a:lnSpc>
                <a:spcPct val="90000"/>
              </a:lnSpc>
            </a:pPr>
            <a:r>
              <a:rPr lang="en-US" dirty="0"/>
              <a:t> Number of Bytes Dumped</a:t>
            </a:r>
          </a:p>
          <a:p>
            <a:pPr marL="1163638" lvl="3" indent="0">
              <a:lnSpc>
                <a:spcPct val="90000"/>
              </a:lnSpc>
            </a:pPr>
            <a:r>
              <a:rPr lang="en-US" dirty="0"/>
              <a:t> Data Integrity Value (CRC on dumped data)</a:t>
            </a:r>
          </a:p>
          <a:p>
            <a:pPr>
              <a:lnSpc>
                <a:spcPct val="90000"/>
              </a:lnSpc>
            </a:pPr>
            <a:r>
              <a:rPr lang="en-US" sz="1800" dirty="0"/>
              <a:t>Dump and load files use the same format so dump files can be loaded back into memory if desired</a:t>
            </a:r>
          </a:p>
          <a:p>
            <a:pPr lvl="1">
              <a:lnSpc>
                <a:spcPct val="90000"/>
              </a:lnSpc>
            </a:pPr>
            <a:r>
              <a:rPr lang="en-US" sz="1600" dirty="0">
                <a:solidFill>
                  <a:srgbClr val="7030A0"/>
                </a:solidFill>
              </a:rPr>
              <a:t>As mentioned, symbolic address not used in dump files</a:t>
            </a:r>
            <a:r>
              <a:rPr lang="en-US" sz="1600" dirty="0"/>
              <a:t>.</a:t>
            </a:r>
          </a:p>
          <a:p>
            <a:pPr marL="0" indent="0">
              <a:buNone/>
            </a:pPr>
            <a:endParaRPr lang="en-US" dirty="0"/>
          </a:p>
        </p:txBody>
      </p:sp>
      <p:sp>
        <p:nvSpPr>
          <p:cNvPr id="5" name="TextBox 4">
            <a:extLst>
              <a:ext uri="{FF2B5EF4-FFF2-40B4-BE49-F238E27FC236}">
                <a16:creationId xmlns:a16="http://schemas.microsoft.com/office/drawing/2014/main" id="{A8C6C3C5-5215-454B-80AB-A2C45D41ABFF}"/>
              </a:ext>
            </a:extLst>
          </p:cNvPr>
          <p:cNvSpPr txBox="1"/>
          <p:nvPr/>
        </p:nvSpPr>
        <p:spPr>
          <a:xfrm rot="2165445">
            <a:off x="7148630" y="2589355"/>
            <a:ext cx="5301451" cy="1200329"/>
          </a:xfrm>
          <a:prstGeom prst="rect">
            <a:avLst/>
          </a:prstGeom>
          <a:noFill/>
        </p:spPr>
        <p:txBody>
          <a:bodyPr wrap="none" rtlCol="0">
            <a:spAutoFit/>
          </a:bodyPr>
          <a:lstStyle/>
          <a:p>
            <a:r>
              <a:rPr lang="en-US" dirty="0">
                <a:solidFill>
                  <a:srgbClr val="FF0000"/>
                </a:solidFill>
              </a:rPr>
              <a:t>Address is inside file, so </a:t>
            </a:r>
          </a:p>
          <a:p>
            <a:r>
              <a:rPr lang="en-US" dirty="0">
                <a:solidFill>
                  <a:srgbClr val="FF0000"/>
                </a:solidFill>
              </a:rPr>
              <a:t>can’t dump to file from one location and load from </a:t>
            </a:r>
          </a:p>
          <a:p>
            <a:r>
              <a:rPr lang="en-US" dirty="0">
                <a:solidFill>
                  <a:srgbClr val="FF0000"/>
                </a:solidFill>
              </a:rPr>
              <a:t>file to another location.   i.e. like a copy.</a:t>
            </a:r>
          </a:p>
          <a:p>
            <a:r>
              <a:rPr lang="en-US" dirty="0">
                <a:solidFill>
                  <a:srgbClr val="FF0000"/>
                </a:solidFill>
              </a:rPr>
              <a:t>MMS updated MM to allow this.</a:t>
            </a:r>
          </a:p>
        </p:txBody>
      </p:sp>
    </p:spTree>
    <p:extLst>
      <p:ext uri="{BB962C8B-B14F-4D97-AF65-F5344CB8AC3E}">
        <p14:creationId xmlns:p14="http://schemas.microsoft.com/office/powerpoint/2010/main" val="210701070"/>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ヒラギノ角ゴ Pro W3"/>
        <a:cs typeface="ヒラギノ角ゴ Pro W3"/>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altLang="en-US" sz="1800" b="0" i="0" u="none" strike="noStrike" cap="none" normalizeH="0" baseline="0" smtClean="0">
            <a:ln>
              <a:noFill/>
            </a:ln>
            <a:effectLst/>
            <a:latin typeface="Arial"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8" charset="0"/>
          <a:buNone/>
          <a:tabLst/>
          <a:defRPr kumimoji="0" lang="en-GB" altLang="en-US" sz="1800" b="0" i="0" u="none" strike="noStrike" cap="none" normalizeH="0" baseline="0" smtClean="0">
            <a:ln>
              <a:noFill/>
            </a:ln>
            <a:effectLst/>
            <a:latin typeface="Arial"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O retreat">
  <a:themeElements>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DO retrea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O retrea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O retrea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O retrea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O retre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O retre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O retre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65516</TotalTime>
  <Words>7355</Words>
  <Application>Microsoft Office PowerPoint</Application>
  <PresentationFormat>Widescreen</PresentationFormat>
  <Paragraphs>680</Paragraphs>
  <Slides>45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Calibri</vt:lpstr>
      <vt:lpstr>Courier New</vt:lpstr>
      <vt:lpstr>Helvetica</vt:lpstr>
      <vt:lpstr>Times New Roman</vt:lpstr>
      <vt:lpstr>1_Office Theme</vt:lpstr>
      <vt:lpstr>SDO retreat</vt:lpstr>
      <vt:lpstr>Memory Manager (MM) 2.4.1  Tutorial with OCI examples</vt:lpstr>
      <vt:lpstr>Introduction</vt:lpstr>
      <vt:lpstr>Agenda</vt:lpstr>
      <vt:lpstr>Overview</vt:lpstr>
      <vt:lpstr>MM Context Diagram</vt:lpstr>
      <vt:lpstr>MM Commands </vt:lpstr>
      <vt:lpstr>MM Memory Types</vt:lpstr>
      <vt:lpstr>MM Housekeeping Telemetry Message</vt:lpstr>
      <vt:lpstr>MM File Formats</vt:lpstr>
      <vt:lpstr>Telemetry at power up</vt:lpstr>
      <vt:lpstr>Peek Command</vt:lpstr>
      <vt:lpstr>Poke Command</vt:lpstr>
      <vt:lpstr>Peek/Poke Command</vt:lpstr>
      <vt:lpstr>Peek/Poke Gotcha Peek/Poke Alignment Constraint</vt:lpstr>
      <vt:lpstr>Reset Counters Command</vt:lpstr>
      <vt:lpstr>No-Operation Command</vt:lpstr>
      <vt:lpstr>Symbol Table Dump Command</vt:lpstr>
      <vt:lpstr>Downlink file…..</vt:lpstr>
      <vt:lpstr>Symbol Table To File Command</vt:lpstr>
      <vt:lpstr>Symbol Lookup Command</vt:lpstr>
      <vt:lpstr>Fill Command</vt:lpstr>
      <vt:lpstr>Dump in Event Command</vt:lpstr>
      <vt:lpstr>Dump in Event Command</vt:lpstr>
      <vt:lpstr>Write Enable EEPROM Bank Command</vt:lpstr>
      <vt:lpstr>Write Disable EEPROM Bank Command</vt:lpstr>
      <vt:lpstr>Load With Interrupts Disabled</vt:lpstr>
      <vt:lpstr>Dump to File Command</vt:lpstr>
      <vt:lpstr>Downlink File</vt:lpstr>
      <vt:lpstr>Review Dump File</vt:lpstr>
      <vt:lpstr>Load from File Command</vt:lpstr>
      <vt:lpstr>Upload and then load really big file</vt:lpstr>
      <vt:lpstr>MM Platform Configurations OCI</vt:lpstr>
      <vt:lpstr>MM Platform Configurations OCI</vt:lpstr>
      <vt:lpstr>MM Platform Configurations OCI</vt:lpstr>
      <vt:lpstr>MM Platform Configurations OCI</vt:lpstr>
      <vt:lpstr>Peek/Poke Examples</vt:lpstr>
      <vt:lpstr>Exception ERLog page snap</vt:lpstr>
      <vt:lpstr>Corrupt Critical Data Store</vt:lpstr>
      <vt:lpstr>MRAM Write Protection Test (FPGA test)</vt:lpstr>
      <vt:lpstr>FSW EEPROM Write 32</vt:lpstr>
      <vt:lpstr>Summary</vt:lpstr>
      <vt:lpstr>Memory Manipulation Functions</vt:lpstr>
      <vt:lpstr>Memory Manipulation Functions</vt:lpstr>
      <vt:lpstr>Memory Manipulation Functions</vt:lpstr>
      <vt:lpstr>Memory Manipulation Functions</vt:lpstr>
    </vt:vector>
  </TitlesOfParts>
  <Company>HPES ACES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Dwell (MD)</dc:title>
  <dc:creator>Timmons, Elizabeth J. (GSFC-5820)</dc:creator>
  <cp:lastModifiedBy>Berry, Daniel L. (GSFC-5820)</cp:lastModifiedBy>
  <cp:revision>432</cp:revision>
  <dcterms:created xsi:type="dcterms:W3CDTF">2021-08-02T14:49:07Z</dcterms:created>
  <dcterms:modified xsi:type="dcterms:W3CDTF">2021-12-02T17:36:03Z</dcterms:modified>
</cp:coreProperties>
</file>